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324" r:id="rId6"/>
    <p:sldId id="284" r:id="rId7"/>
    <p:sldId id="322" r:id="rId8"/>
    <p:sldId id="315" r:id="rId9"/>
    <p:sldId id="283" r:id="rId10"/>
    <p:sldId id="285" r:id="rId11"/>
    <p:sldId id="286" r:id="rId12"/>
    <p:sldId id="323" r:id="rId13"/>
    <p:sldId id="287" r:id="rId14"/>
    <p:sldId id="288" r:id="rId15"/>
    <p:sldId id="317" r:id="rId16"/>
    <p:sldId id="325" r:id="rId17"/>
    <p:sldId id="326" r:id="rId18"/>
    <p:sldId id="289" r:id="rId19"/>
    <p:sldId id="298" r:id="rId20"/>
    <p:sldId id="299" r:id="rId21"/>
    <p:sldId id="300" r:id="rId22"/>
    <p:sldId id="301" r:id="rId23"/>
    <p:sldId id="328" r:id="rId24"/>
    <p:sldId id="329" r:id="rId25"/>
    <p:sldId id="302" r:id="rId26"/>
    <p:sldId id="318" r:id="rId27"/>
    <p:sldId id="291" r:id="rId28"/>
    <p:sldId id="303" r:id="rId29"/>
    <p:sldId id="294" r:id="rId30"/>
    <p:sldId id="296" r:id="rId31"/>
    <p:sldId id="297" r:id="rId32"/>
    <p:sldId id="314" r:id="rId33"/>
    <p:sldId id="327" r:id="rId34"/>
    <p:sldId id="319" r:id="rId35"/>
    <p:sldId id="320" r:id="rId36"/>
    <p:sldId id="321" r:id="rId37"/>
  </p:sldIdLst>
  <p:sldSz cx="12192000" cy="6858000"/>
  <p:notesSz cx="6858000" cy="91440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FC345-8868-4794-B735-67F53AC2611D}" v="8" dt="2025-01-06T21:53:28.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B27FC345-8868-4794-B735-67F53AC2611D}"/>
    <pc:docChg chg="custSel modSld">
      <pc:chgData name="Danny Young" userId="cb0f4ce2-eb4f-479e-8e8f-3beb257e632f" providerId="ADAL" clId="{B27FC345-8868-4794-B735-67F53AC2611D}" dt="2025-01-08T20:38:20.851" v="6" actId="478"/>
      <pc:docMkLst>
        <pc:docMk/>
      </pc:docMkLst>
      <pc:sldChg chg="addSp delSp mod">
        <pc:chgData name="Danny Young" userId="cb0f4ce2-eb4f-479e-8e8f-3beb257e632f" providerId="ADAL" clId="{B27FC345-8868-4794-B735-67F53AC2611D}" dt="2025-01-08T20:38:20.851" v="6" actId="478"/>
        <pc:sldMkLst>
          <pc:docMk/>
          <pc:sldMk cId="1200082811" sldId="288"/>
        </pc:sldMkLst>
        <pc:inkChg chg="add del">
          <ac:chgData name="Danny Young" userId="cb0f4ce2-eb4f-479e-8e8f-3beb257e632f" providerId="ADAL" clId="{B27FC345-8868-4794-B735-67F53AC2611D}" dt="2025-01-08T20:38:20.851" v="6" actId="478"/>
          <ac:inkMkLst>
            <pc:docMk/>
            <pc:sldMk cId="1200082811" sldId="288"/>
            <ac:inkMk id="7" creationId="{C3249A5E-CE68-00D2-DF51-D16736954A66}"/>
          </ac:inkMkLst>
        </pc:inkChg>
      </pc:sldChg>
      <pc:sldChg chg="modSp mod">
        <pc:chgData name="Danny Young" userId="cb0f4ce2-eb4f-479e-8e8f-3beb257e632f" providerId="ADAL" clId="{B27FC345-8868-4794-B735-67F53AC2611D}" dt="2025-01-08T17:08:27.914" v="5" actId="1038"/>
        <pc:sldMkLst>
          <pc:docMk/>
          <pc:sldMk cId="4061123178" sldId="325"/>
        </pc:sldMkLst>
        <pc:picChg chg="mod">
          <ac:chgData name="Danny Young" userId="cb0f4ce2-eb4f-479e-8e8f-3beb257e632f" providerId="ADAL" clId="{B27FC345-8868-4794-B735-67F53AC2611D}" dt="2025-01-08T17:08:27.914" v="5" actId="1038"/>
          <ac:picMkLst>
            <pc:docMk/>
            <pc:sldMk cId="4061123178" sldId="325"/>
            <ac:picMk id="4" creationId="{B55BF6D2-1E52-45E1-559F-76E722A1184E}"/>
          </ac:picMkLst>
        </pc:picChg>
      </pc:sldChg>
    </pc:docChg>
  </pc:docChgLst>
  <pc:docChgLst>
    <pc:chgData name="Danny Young" userId="cb0f4ce2-eb4f-479e-8e8f-3beb257e632f" providerId="ADAL" clId="{2164B8C8-E917-49F9-8A03-C459EE8414DD}"/>
    <pc:docChg chg="modSld">
      <pc:chgData name="Danny Young" userId="cb0f4ce2-eb4f-479e-8e8f-3beb257e632f" providerId="ADAL" clId="{2164B8C8-E917-49F9-8A03-C459EE8414DD}" dt="2024-12-11T23:15:13.814" v="2" actId="1035"/>
      <pc:docMkLst>
        <pc:docMk/>
      </pc:docMkLst>
      <pc:sldChg chg="modSp mod">
        <pc:chgData name="Danny Young" userId="cb0f4ce2-eb4f-479e-8e8f-3beb257e632f" providerId="ADAL" clId="{2164B8C8-E917-49F9-8A03-C459EE8414DD}" dt="2024-12-11T23:15:13.814" v="2" actId="1035"/>
        <pc:sldMkLst>
          <pc:docMk/>
          <pc:sldMk cId="1355078901" sldId="286"/>
        </pc:sldMkLst>
        <pc:picChg chg="mod">
          <ac:chgData name="Danny Young" userId="cb0f4ce2-eb4f-479e-8e8f-3beb257e632f" providerId="ADAL" clId="{2164B8C8-E917-49F9-8A03-C459EE8414DD}" dt="2024-12-11T23:15:13.814" v="2" actId="1035"/>
          <ac:picMkLst>
            <pc:docMk/>
            <pc:sldMk cId="1355078901" sldId="286"/>
            <ac:picMk id="4" creationId="{26E223CA-20F5-41B6-AE3E-B0660AF31CC5}"/>
          </ac:picMkLst>
        </pc:picChg>
      </pc:sldChg>
    </pc:docChg>
  </pc:docChgLst>
</pc:chgInfo>
</file>

<file path=ppt/ink/ink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4-01-09T19:04:21.108"/>
    </inkml:context>
    <inkml:brush xml:id="br0">
      <inkml:brushProperty name="width" value="0.05292" units="cm"/>
      <inkml:brushProperty name="height" value="0.05292" units="cm"/>
      <inkml:brushProperty name="color" value="#FF0000"/>
    </inkml:brush>
  </inkml:definitions>
  <inkml:trace contextRef="#ctx0" brushRef="#br0">4197 20418 2903 0,'-20'41'97'0,"15"-27"-41"16,12-11-51-16,13-14-26 16,3-7-8-16,3-10 25 0,-7 0 11 15,-8 8 34-15,1 4 17 16,-10 9 27-16,1 6 2 16,-2 0-19-16,-1 1-17 15,1 0-26-15,0 0-8 31,10-3-2-31,-5 4 1 0,3-1 4 0,-3 0 0 16,7-2 3-16,1-3-1 16,4-4 1-16,7-4 0 0,2-4-1 15,0-4 0-15,0-2 0 16,-4 1 0-16,-3 1 5 16,1 2-1-16,-2 3-5 15,1-1-3-15,3 1-8 16,3-1-2-16,2 1-3 15,0-2-1-15,0 2 0 16,-1-1 0-16,-3 2-1 16,-1 0 1-16,-3-1-2 15,-2 1 1-15,1-1 0 16,-5-1 0-16,0-2 1 16,0-1-1-16,3-2 0 15,1-1-1-15,2-2-3 16,2-5-52-16,3-13-107 15,6-12 98-15,-6-26-54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FF85D1-20F8-43D0-BA41-1134C3238A3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1BBE097B-BADF-4948-B6E7-C8340B353F4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27F91CA-6CCA-4E01-8D67-9296A35CAE1A}" type="datetimeFigureOut">
              <a:rPr lang="en-CA"/>
              <a:pPr>
                <a:defRPr/>
              </a:pPr>
              <a:t>2025-01-08</a:t>
            </a:fld>
            <a:endParaRPr lang="en-CA"/>
          </a:p>
        </p:txBody>
      </p:sp>
      <p:sp>
        <p:nvSpPr>
          <p:cNvPr id="4" name="Slide Image Placeholder 3">
            <a:extLst>
              <a:ext uri="{FF2B5EF4-FFF2-40B4-BE49-F238E27FC236}">
                <a16:creationId xmlns:a16="http://schemas.microsoft.com/office/drawing/2014/main" id="{C846D86E-34EA-44B1-92F1-2938C9FBC3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5E86652C-4FD4-40E7-B343-B89541EA8F0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E3D15CC-497D-4AFC-8B90-CE4F10DD45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FF1C9CB0-25D1-44F3-B0D8-99448C70822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769988-AB80-4C55-84B9-A67844DB5200}"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25C7EFB-2126-43AB-9176-6EAB03284F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B71D9A7-C852-4671-A1D2-1B6FFA2082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6642AF2E-B060-4D2A-B69F-29FE2C7BB2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493BDD-896F-475A-912F-C6F3CAB88F22}" type="slidenum">
              <a:rPr lang="en-CA" altLang="en-US" smtClean="0"/>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10</a:t>
            </a:fld>
            <a:endParaRPr lang="en-CA" altLang="en-US"/>
          </a:p>
        </p:txBody>
      </p:sp>
    </p:spTree>
    <p:extLst>
      <p:ext uri="{BB962C8B-B14F-4D97-AF65-F5344CB8AC3E}">
        <p14:creationId xmlns:p14="http://schemas.microsoft.com/office/powerpoint/2010/main" val="108999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11</a:t>
            </a:fld>
            <a:endParaRPr lang="en-CA" altLang="en-US"/>
          </a:p>
        </p:txBody>
      </p:sp>
    </p:spTree>
    <p:extLst>
      <p:ext uri="{BB962C8B-B14F-4D97-AF65-F5344CB8AC3E}">
        <p14:creationId xmlns:p14="http://schemas.microsoft.com/office/powerpoint/2010/main" val="322590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12</a:t>
            </a:fld>
            <a:endParaRPr lang="en-CA" altLang="en-US"/>
          </a:p>
        </p:txBody>
      </p:sp>
    </p:spTree>
    <p:extLst>
      <p:ext uri="{BB962C8B-B14F-4D97-AF65-F5344CB8AC3E}">
        <p14:creationId xmlns:p14="http://schemas.microsoft.com/office/powerpoint/2010/main" val="152946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13</a:t>
            </a:fld>
            <a:endParaRPr lang="en-CA" altLang="en-US"/>
          </a:p>
        </p:txBody>
      </p:sp>
    </p:spTree>
    <p:extLst>
      <p:ext uri="{BB962C8B-B14F-4D97-AF65-F5344CB8AC3E}">
        <p14:creationId xmlns:p14="http://schemas.microsoft.com/office/powerpoint/2010/main" val="17681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14</a:t>
            </a:fld>
            <a:endParaRPr lang="en-CA" altLang="en-US"/>
          </a:p>
        </p:txBody>
      </p:sp>
    </p:spTree>
    <p:extLst>
      <p:ext uri="{BB962C8B-B14F-4D97-AF65-F5344CB8AC3E}">
        <p14:creationId xmlns:p14="http://schemas.microsoft.com/office/powerpoint/2010/main" val="421191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15</a:t>
            </a:fld>
            <a:endParaRPr lang="en-CA" altLang="en-US"/>
          </a:p>
        </p:txBody>
      </p:sp>
    </p:spTree>
    <p:extLst>
      <p:ext uri="{BB962C8B-B14F-4D97-AF65-F5344CB8AC3E}">
        <p14:creationId xmlns:p14="http://schemas.microsoft.com/office/powerpoint/2010/main" val="149568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16</a:t>
            </a:fld>
            <a:endParaRPr lang="en-CA" altLang="en-US"/>
          </a:p>
        </p:txBody>
      </p:sp>
    </p:spTree>
    <p:extLst>
      <p:ext uri="{BB962C8B-B14F-4D97-AF65-F5344CB8AC3E}">
        <p14:creationId xmlns:p14="http://schemas.microsoft.com/office/powerpoint/2010/main" val="241271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1F2FA87-6E49-4924-8080-3053FB21B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16FDF2D-9AA0-4B49-B8CE-88AAA43406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5364" name="Slide Number Placeholder 3">
            <a:extLst>
              <a:ext uri="{FF2B5EF4-FFF2-40B4-BE49-F238E27FC236}">
                <a16:creationId xmlns:a16="http://schemas.microsoft.com/office/drawing/2014/main" id="{D08DEF24-F552-4AC3-8ECF-DD646DDA1C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24730A-6DF3-46E8-A28B-5FAF8C12ABA5}" type="slidenum">
              <a:rPr lang="en-CA" altLang="en-US" smtClean="0"/>
              <a:pPr/>
              <a:t>17</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DC9D32F-81F9-4291-B325-99D9FD9371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59A3A0B-E653-4A03-A9CC-27333658C9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a:extLst>
              <a:ext uri="{FF2B5EF4-FFF2-40B4-BE49-F238E27FC236}">
                <a16:creationId xmlns:a16="http://schemas.microsoft.com/office/drawing/2014/main" id="{922E87F4-B35A-4A4D-8557-A37B492D21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ADE422-4B6F-4C75-81FC-CAA90C3C266B}" type="slidenum">
              <a:rPr lang="en-CA" altLang="en-US" smtClean="0"/>
              <a:pPr/>
              <a:t>18</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19</a:t>
            </a:fld>
            <a:endParaRPr lang="en-CA" altLang="en-US"/>
          </a:p>
        </p:txBody>
      </p:sp>
    </p:spTree>
    <p:extLst>
      <p:ext uri="{BB962C8B-B14F-4D97-AF65-F5344CB8AC3E}">
        <p14:creationId xmlns:p14="http://schemas.microsoft.com/office/powerpoint/2010/main" val="216349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2</a:t>
            </a:fld>
            <a:endParaRPr lang="en-CA" altLang="en-US"/>
          </a:p>
        </p:txBody>
      </p:sp>
    </p:spTree>
    <p:extLst>
      <p:ext uri="{BB962C8B-B14F-4D97-AF65-F5344CB8AC3E}">
        <p14:creationId xmlns:p14="http://schemas.microsoft.com/office/powerpoint/2010/main" val="263989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20</a:t>
            </a:fld>
            <a:endParaRPr lang="en-CA" altLang="en-US"/>
          </a:p>
        </p:txBody>
      </p:sp>
    </p:spTree>
    <p:extLst>
      <p:ext uri="{BB962C8B-B14F-4D97-AF65-F5344CB8AC3E}">
        <p14:creationId xmlns:p14="http://schemas.microsoft.com/office/powerpoint/2010/main" val="240304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21</a:t>
            </a:fld>
            <a:endParaRPr lang="en-CA" altLang="en-US"/>
          </a:p>
        </p:txBody>
      </p:sp>
    </p:spTree>
    <p:extLst>
      <p:ext uri="{BB962C8B-B14F-4D97-AF65-F5344CB8AC3E}">
        <p14:creationId xmlns:p14="http://schemas.microsoft.com/office/powerpoint/2010/main" val="14989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22</a:t>
            </a:fld>
            <a:endParaRPr lang="en-CA" altLang="en-US"/>
          </a:p>
        </p:txBody>
      </p:sp>
    </p:spTree>
    <p:extLst>
      <p:ext uri="{BB962C8B-B14F-4D97-AF65-F5344CB8AC3E}">
        <p14:creationId xmlns:p14="http://schemas.microsoft.com/office/powerpoint/2010/main" val="1903374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23</a:t>
            </a:fld>
            <a:endParaRPr lang="en-CA" altLang="en-US"/>
          </a:p>
        </p:txBody>
      </p:sp>
    </p:spTree>
    <p:extLst>
      <p:ext uri="{BB962C8B-B14F-4D97-AF65-F5344CB8AC3E}">
        <p14:creationId xmlns:p14="http://schemas.microsoft.com/office/powerpoint/2010/main" val="557788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8AB5524-A523-4BF4-86DC-97C668E80E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DC0EDE0-E9FA-4F58-A36D-0B2FA8A9B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5060" name="Slide Number Placeholder 3">
            <a:extLst>
              <a:ext uri="{FF2B5EF4-FFF2-40B4-BE49-F238E27FC236}">
                <a16:creationId xmlns:a16="http://schemas.microsoft.com/office/drawing/2014/main" id="{F84ECEE5-46CF-4944-9DB5-575DE11CBF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F18B9D-0770-4010-A865-44C03CBD9634}" type="slidenum">
              <a:rPr lang="en-CA" altLang="en-US" smtClean="0">
                <a:latin typeface="Arial" panose="020B0604020202020204" pitchFamily="34" charset="0"/>
              </a:rPr>
              <a:pPr>
                <a:spcBef>
                  <a:spcPct val="0"/>
                </a:spcBef>
              </a:pPr>
              <a:t>24</a:t>
            </a:fld>
            <a:endParaRPr lang="en-CA"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1E9EE7A-3F57-4E00-956E-532E4FFC7D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9470844-A80F-461C-8FF6-FA1C83711E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7108" name="Slide Number Placeholder 3">
            <a:extLst>
              <a:ext uri="{FF2B5EF4-FFF2-40B4-BE49-F238E27FC236}">
                <a16:creationId xmlns:a16="http://schemas.microsoft.com/office/drawing/2014/main" id="{DE8A74D7-8657-4D1D-AC78-3E6CF9EA7D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53F81F-9FCE-4AA5-B129-E1CE032EDF1F}" type="slidenum">
              <a:rPr lang="en-CA" altLang="en-US" smtClean="0">
                <a:latin typeface="Arial" panose="020B0604020202020204" pitchFamily="34" charset="0"/>
              </a:rPr>
              <a:pPr>
                <a:spcBef>
                  <a:spcPct val="0"/>
                </a:spcBef>
              </a:pPr>
              <a:t>25</a:t>
            </a:fld>
            <a:endParaRPr lang="en-CA"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F44B315-AB19-4B25-B0B0-937E256186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90F94B5-237A-4A72-99F8-7AF8B04F6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9156" name="Slide Number Placeholder 3">
            <a:extLst>
              <a:ext uri="{FF2B5EF4-FFF2-40B4-BE49-F238E27FC236}">
                <a16:creationId xmlns:a16="http://schemas.microsoft.com/office/drawing/2014/main" id="{CA7EDD85-D536-4FE2-9AC1-2030E6BDD5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12319B-E53D-4617-B476-4F11C1DD2205}" type="slidenum">
              <a:rPr lang="en-CA" altLang="en-US" smtClean="0">
                <a:latin typeface="Calibri" panose="020F0502020204030204" pitchFamily="34" charset="0"/>
              </a:rPr>
              <a:pPr/>
              <a:t>26</a:t>
            </a:fld>
            <a:endParaRPr lang="en-CA"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BD8A458-8855-4ACC-AC92-396104EEA2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7E4BFDA-464E-4355-8F7F-C27F4A3748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C228BF5F-04D7-41E8-A73F-A00A8DB1C3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34C65F-73F2-4FF7-9668-F868BD69AE6F}" type="slidenum">
              <a:rPr lang="en-CA" altLang="en-US" smtClean="0">
                <a:latin typeface="Calibri" panose="020F0502020204030204" pitchFamily="34" charset="0"/>
              </a:rPr>
              <a:pPr/>
              <a:t>27</a:t>
            </a:fld>
            <a:endParaRPr lang="en-CA"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EC90795-A9FF-47B1-BE11-3437BF1071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DB9F3E0-A08A-4757-9250-9E2FEF8EAA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3252" name="Slide Number Placeholder 3">
            <a:extLst>
              <a:ext uri="{FF2B5EF4-FFF2-40B4-BE49-F238E27FC236}">
                <a16:creationId xmlns:a16="http://schemas.microsoft.com/office/drawing/2014/main" id="{6A0EA107-F029-47A3-852C-D4D0386ABF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2E37C1-537A-4F80-8A5B-277A7E6FDBFE}" type="slidenum">
              <a:rPr lang="en-CA" altLang="en-US" smtClean="0">
                <a:latin typeface="Calibri" panose="020F0502020204030204" pitchFamily="34" charset="0"/>
              </a:rPr>
              <a:pPr/>
              <a:t>28</a:t>
            </a:fld>
            <a:endParaRPr lang="en-CA"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29</a:t>
            </a:fld>
            <a:endParaRPr lang="en-CA" altLang="en-US"/>
          </a:p>
        </p:txBody>
      </p:sp>
    </p:spTree>
    <p:extLst>
      <p:ext uri="{BB962C8B-B14F-4D97-AF65-F5344CB8AC3E}">
        <p14:creationId xmlns:p14="http://schemas.microsoft.com/office/powerpoint/2010/main" val="162905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3</a:t>
            </a:fld>
            <a:endParaRPr lang="en-CA" altLang="en-US"/>
          </a:p>
        </p:txBody>
      </p:sp>
    </p:spTree>
    <p:extLst>
      <p:ext uri="{BB962C8B-B14F-4D97-AF65-F5344CB8AC3E}">
        <p14:creationId xmlns:p14="http://schemas.microsoft.com/office/powerpoint/2010/main" val="3733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30</a:t>
            </a:fld>
            <a:endParaRPr lang="en-CA" altLang="en-US"/>
          </a:p>
        </p:txBody>
      </p:sp>
    </p:spTree>
    <p:extLst>
      <p:ext uri="{BB962C8B-B14F-4D97-AF65-F5344CB8AC3E}">
        <p14:creationId xmlns:p14="http://schemas.microsoft.com/office/powerpoint/2010/main" val="335386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31</a:t>
            </a:fld>
            <a:endParaRPr lang="en-CA" altLang="en-US"/>
          </a:p>
        </p:txBody>
      </p:sp>
    </p:spTree>
    <p:extLst>
      <p:ext uri="{BB962C8B-B14F-4D97-AF65-F5344CB8AC3E}">
        <p14:creationId xmlns:p14="http://schemas.microsoft.com/office/powerpoint/2010/main" val="2169863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32</a:t>
            </a:fld>
            <a:endParaRPr lang="en-CA" altLang="en-US"/>
          </a:p>
        </p:txBody>
      </p:sp>
    </p:spTree>
    <p:extLst>
      <p:ext uri="{BB962C8B-B14F-4D97-AF65-F5344CB8AC3E}">
        <p14:creationId xmlns:p14="http://schemas.microsoft.com/office/powerpoint/2010/main" val="194647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33</a:t>
            </a:fld>
            <a:endParaRPr lang="en-CA" altLang="en-US"/>
          </a:p>
        </p:txBody>
      </p:sp>
    </p:spTree>
    <p:extLst>
      <p:ext uri="{BB962C8B-B14F-4D97-AF65-F5344CB8AC3E}">
        <p14:creationId xmlns:p14="http://schemas.microsoft.com/office/powerpoint/2010/main" val="345648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4</a:t>
            </a:fld>
            <a:endParaRPr lang="en-CA" altLang="en-US"/>
          </a:p>
        </p:txBody>
      </p:sp>
    </p:spTree>
    <p:extLst>
      <p:ext uri="{BB962C8B-B14F-4D97-AF65-F5344CB8AC3E}">
        <p14:creationId xmlns:p14="http://schemas.microsoft.com/office/powerpoint/2010/main" val="390993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5</a:t>
            </a:fld>
            <a:endParaRPr lang="en-CA" altLang="en-US"/>
          </a:p>
        </p:txBody>
      </p:sp>
    </p:spTree>
    <p:extLst>
      <p:ext uri="{BB962C8B-B14F-4D97-AF65-F5344CB8AC3E}">
        <p14:creationId xmlns:p14="http://schemas.microsoft.com/office/powerpoint/2010/main" val="139496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8910EAA-9845-4281-B37A-246E58AFEA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BD9DD01-BB0E-457D-A2B2-13CD53E664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2292" name="Slide Number Placeholder 3">
            <a:extLst>
              <a:ext uri="{FF2B5EF4-FFF2-40B4-BE49-F238E27FC236}">
                <a16:creationId xmlns:a16="http://schemas.microsoft.com/office/drawing/2014/main" id="{C1EED2C1-5FBD-4361-ADA4-FE445F6C5C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B23DA7-9141-4E42-BF7A-D92549F81406}" type="slidenum">
              <a:rPr lang="en-CA" altLang="en-US" smtClean="0">
                <a:latin typeface="Arial" panose="020B0604020202020204" pitchFamily="34" charset="0"/>
              </a:rPr>
              <a:pPr>
                <a:spcBef>
                  <a:spcPct val="0"/>
                </a:spcBef>
              </a:pPr>
              <a:t>6</a:t>
            </a:fld>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7</a:t>
            </a:fld>
            <a:endParaRPr lang="en-CA" altLang="en-US"/>
          </a:p>
        </p:txBody>
      </p:sp>
    </p:spTree>
    <p:extLst>
      <p:ext uri="{BB962C8B-B14F-4D97-AF65-F5344CB8AC3E}">
        <p14:creationId xmlns:p14="http://schemas.microsoft.com/office/powerpoint/2010/main" val="353620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8</a:t>
            </a:fld>
            <a:endParaRPr lang="en-CA" altLang="en-US"/>
          </a:p>
        </p:txBody>
      </p:sp>
    </p:spTree>
    <p:extLst>
      <p:ext uri="{BB962C8B-B14F-4D97-AF65-F5344CB8AC3E}">
        <p14:creationId xmlns:p14="http://schemas.microsoft.com/office/powerpoint/2010/main" val="45894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9</a:t>
            </a:fld>
            <a:endParaRPr lang="en-CA" altLang="en-US"/>
          </a:p>
        </p:txBody>
      </p:sp>
    </p:spTree>
    <p:extLst>
      <p:ext uri="{BB962C8B-B14F-4D97-AF65-F5344CB8AC3E}">
        <p14:creationId xmlns:p14="http://schemas.microsoft.com/office/powerpoint/2010/main" val="97795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11EED1-1B61-4D7E-8F00-815572DA6FE5}"/>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D9B21C3F-8AD7-416E-AB88-F9F7128A4F9A}"/>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005D7E8-7667-4E51-844C-C3A1CC4F1890}"/>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DF02B8B-9709-40C5-A555-5E888CD4613A}"/>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92D954E3-85D8-4DAC-9366-0C7216A59CE5}"/>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55264AA3-F580-4F40-BB1E-315DEE8D13D0}"/>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E0158E1B-C8E2-486C-ABB0-481C732CBDF4}"/>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7E0BC2D4-0D17-4D1F-B467-C7AEC1FFDC4C}"/>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DC33D2B0-AC11-475D-B040-6736D24FB5D2}"/>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803FD6A3-68BB-4265-9B18-8720A6B35DA8}"/>
              </a:ext>
            </a:extLst>
          </p:cNvPr>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BBF7EC5F-409C-4DFA-9A52-C75ED08B253A}"/>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71C65EB-B9FF-4CA4-B3B6-185EC1F6B122}"/>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6A3490FE-D892-4DCB-A40F-58D0C235BCED}"/>
              </a:ext>
            </a:extLst>
          </p:cNvPr>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9FA718A5-551C-4A44-913A-39BB3662EC74}"/>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E6BF1D6C-E577-4A1D-8657-FB21A2C2E8DD}"/>
              </a:ext>
            </a:extLst>
          </p:cNvPr>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D54D857B-8150-40DE-BDBB-67593131CBA2}"/>
              </a:ext>
            </a:extLst>
          </p:cNvPr>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5BAB16D4-6F3A-4CB3-AF0E-6DE401CB3FE8}"/>
              </a:ext>
            </a:extLst>
          </p:cNvPr>
          <p:cNvSpPr>
            <a:spLocks noGrp="1"/>
          </p:cNvSpPr>
          <p:nvPr>
            <p:ph type="dt" sz="half" idx="10"/>
          </p:nvPr>
        </p:nvSpPr>
        <p:spPr bwMode="auto">
          <a:xfrm rot="5400000">
            <a:off x="10733088" y="1111250"/>
            <a:ext cx="2286000" cy="508000"/>
          </a:xfrm>
        </p:spPr>
        <p:txBody>
          <a:bodyPr/>
          <a:lstStyle>
            <a:lvl1pPr>
              <a:defRPr/>
            </a:lvl1pPr>
          </a:lstStyle>
          <a:p>
            <a:pPr>
              <a:defRPr/>
            </a:pPr>
            <a:fld id="{ED6C8CAF-6D57-4457-8A40-5376FCF10C55}" type="datetimeFigureOut">
              <a:rPr lang="en-CA"/>
              <a:pPr>
                <a:defRPr/>
              </a:pPr>
              <a:t>2025-01-08</a:t>
            </a:fld>
            <a:endParaRPr lang="en-CA"/>
          </a:p>
        </p:txBody>
      </p:sp>
      <p:sp>
        <p:nvSpPr>
          <p:cNvPr id="23" name="Footer Placeholder 16">
            <a:extLst>
              <a:ext uri="{FF2B5EF4-FFF2-40B4-BE49-F238E27FC236}">
                <a16:creationId xmlns:a16="http://schemas.microsoft.com/office/drawing/2014/main" id="{04F597AD-09EF-42CD-87D6-A39DCA3D1698}"/>
              </a:ext>
            </a:extLst>
          </p:cNvPr>
          <p:cNvSpPr>
            <a:spLocks noGrp="1"/>
          </p:cNvSpPr>
          <p:nvPr>
            <p:ph type="ftr" sz="quarter" idx="11"/>
          </p:nvPr>
        </p:nvSpPr>
        <p:spPr bwMode="auto">
          <a:xfrm rot="5400000">
            <a:off x="10045701" y="4117975"/>
            <a:ext cx="3657600" cy="511175"/>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05220D8C-012C-4C4A-8AE6-C94165C0FF3E}"/>
              </a:ext>
            </a:extLst>
          </p:cNvPr>
          <p:cNvSpPr>
            <a:spLocks noGrp="1"/>
          </p:cNvSpPr>
          <p:nvPr>
            <p:ph type="sldNum" sz="quarter" idx="12"/>
          </p:nvPr>
        </p:nvSpPr>
        <p:spPr bwMode="auto">
          <a:xfrm>
            <a:off x="1766888" y="4929188"/>
            <a:ext cx="812800" cy="517525"/>
          </a:xfrm>
        </p:spPr>
        <p:txBody>
          <a:bodyPr/>
          <a:lstStyle>
            <a:lvl1pPr>
              <a:defRPr/>
            </a:lvl1pPr>
          </a:lstStyle>
          <a:p>
            <a:pPr>
              <a:defRPr/>
            </a:pPr>
            <a:fld id="{62613B4F-404C-4323-9EC1-D53A937881C6}" type="slidenum">
              <a:rPr lang="en-CA" altLang="en-US"/>
              <a:pPr>
                <a:defRPr/>
              </a:pPr>
              <a:t>‹#›</a:t>
            </a:fld>
            <a:endParaRPr lang="en-CA" altLang="en-US"/>
          </a:p>
        </p:txBody>
      </p:sp>
    </p:spTree>
    <p:extLst>
      <p:ext uri="{BB962C8B-B14F-4D97-AF65-F5344CB8AC3E}">
        <p14:creationId xmlns:p14="http://schemas.microsoft.com/office/powerpoint/2010/main" val="41767154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3B45B74-30FA-4B36-8138-8FE9267CBE6E}"/>
              </a:ext>
            </a:extLst>
          </p:cNvPr>
          <p:cNvSpPr>
            <a:spLocks noGrp="1"/>
          </p:cNvSpPr>
          <p:nvPr>
            <p:ph type="dt" sz="half" idx="10"/>
          </p:nvPr>
        </p:nvSpPr>
        <p:spPr/>
        <p:txBody>
          <a:bodyPr/>
          <a:lstStyle>
            <a:lvl1pPr>
              <a:defRPr/>
            </a:lvl1pPr>
          </a:lstStyle>
          <a:p>
            <a:pPr>
              <a:defRPr/>
            </a:pPr>
            <a:fld id="{E7D12ECC-74E2-45CF-8107-AC4AD8EF19CB}" type="datetimeFigureOut">
              <a:rPr lang="en-CA"/>
              <a:pPr>
                <a:defRPr/>
              </a:pPr>
              <a:t>2025-01-08</a:t>
            </a:fld>
            <a:endParaRPr lang="en-CA"/>
          </a:p>
        </p:txBody>
      </p:sp>
      <p:sp>
        <p:nvSpPr>
          <p:cNvPr id="5" name="Footer Placeholder 2">
            <a:extLst>
              <a:ext uri="{FF2B5EF4-FFF2-40B4-BE49-F238E27FC236}">
                <a16:creationId xmlns:a16="http://schemas.microsoft.com/office/drawing/2014/main" id="{484E0CF5-5714-46B7-AE98-E1B8C4791B6B}"/>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23140F74-188F-493B-9030-5DD4090E757E}"/>
              </a:ext>
            </a:extLst>
          </p:cNvPr>
          <p:cNvSpPr>
            <a:spLocks noGrp="1"/>
          </p:cNvSpPr>
          <p:nvPr>
            <p:ph type="sldNum" sz="quarter" idx="12"/>
          </p:nvPr>
        </p:nvSpPr>
        <p:spPr/>
        <p:txBody>
          <a:bodyPr/>
          <a:lstStyle>
            <a:lvl1pPr>
              <a:defRPr/>
            </a:lvl1pPr>
          </a:lstStyle>
          <a:p>
            <a:pPr>
              <a:defRPr/>
            </a:pPr>
            <a:fld id="{B4CC00C2-1097-4F1A-9E39-94FFCBA98570}" type="slidenum">
              <a:rPr lang="en-CA" altLang="en-US"/>
              <a:pPr>
                <a:defRPr/>
              </a:pPr>
              <a:t>‹#›</a:t>
            </a:fld>
            <a:endParaRPr lang="en-CA" altLang="en-US"/>
          </a:p>
        </p:txBody>
      </p:sp>
    </p:spTree>
    <p:extLst>
      <p:ext uri="{BB962C8B-B14F-4D97-AF65-F5344CB8AC3E}">
        <p14:creationId xmlns:p14="http://schemas.microsoft.com/office/powerpoint/2010/main" val="35437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4AC79FC-2AC6-468C-B246-901C60808220}"/>
              </a:ext>
            </a:extLst>
          </p:cNvPr>
          <p:cNvSpPr>
            <a:spLocks noGrp="1"/>
          </p:cNvSpPr>
          <p:nvPr>
            <p:ph type="dt" sz="half" idx="10"/>
          </p:nvPr>
        </p:nvSpPr>
        <p:spPr/>
        <p:txBody>
          <a:bodyPr/>
          <a:lstStyle>
            <a:lvl1pPr>
              <a:defRPr/>
            </a:lvl1pPr>
          </a:lstStyle>
          <a:p>
            <a:pPr>
              <a:defRPr/>
            </a:pPr>
            <a:fld id="{66DA35CF-DAF0-4FE3-B0C3-C12D7EA2DE7B}" type="datetimeFigureOut">
              <a:rPr lang="en-CA"/>
              <a:pPr>
                <a:defRPr/>
              </a:pPr>
              <a:t>2025-01-08</a:t>
            </a:fld>
            <a:endParaRPr lang="en-CA"/>
          </a:p>
        </p:txBody>
      </p:sp>
      <p:sp>
        <p:nvSpPr>
          <p:cNvPr id="5" name="Footer Placeholder 2">
            <a:extLst>
              <a:ext uri="{FF2B5EF4-FFF2-40B4-BE49-F238E27FC236}">
                <a16:creationId xmlns:a16="http://schemas.microsoft.com/office/drawing/2014/main" id="{8AC0500E-FD19-4609-ACE3-E7810CCF01F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BEB4E81C-50EC-4EE3-88CC-39E72AA18DD3}"/>
              </a:ext>
            </a:extLst>
          </p:cNvPr>
          <p:cNvSpPr>
            <a:spLocks noGrp="1"/>
          </p:cNvSpPr>
          <p:nvPr>
            <p:ph type="sldNum" sz="quarter" idx="12"/>
          </p:nvPr>
        </p:nvSpPr>
        <p:spPr/>
        <p:txBody>
          <a:bodyPr/>
          <a:lstStyle>
            <a:lvl1pPr>
              <a:defRPr/>
            </a:lvl1pPr>
          </a:lstStyle>
          <a:p>
            <a:pPr>
              <a:defRPr/>
            </a:pPr>
            <a:fld id="{29AF2461-6273-4727-8A60-D2CF7505E81A}" type="slidenum">
              <a:rPr lang="en-CA" altLang="en-US"/>
              <a:pPr>
                <a:defRPr/>
              </a:pPr>
              <a:t>‹#›</a:t>
            </a:fld>
            <a:endParaRPr lang="en-CA" altLang="en-US"/>
          </a:p>
        </p:txBody>
      </p:sp>
    </p:spTree>
    <p:extLst>
      <p:ext uri="{BB962C8B-B14F-4D97-AF65-F5344CB8AC3E}">
        <p14:creationId xmlns:p14="http://schemas.microsoft.com/office/powerpoint/2010/main" val="188593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F86F3339-3731-40AE-960C-818177FE6D00}"/>
              </a:ext>
            </a:extLst>
          </p:cNvPr>
          <p:cNvSpPr>
            <a:spLocks noGrp="1"/>
          </p:cNvSpPr>
          <p:nvPr>
            <p:ph type="dt" sz="half" idx="10"/>
          </p:nvPr>
        </p:nvSpPr>
        <p:spPr/>
        <p:txBody>
          <a:bodyPr rtlCol="0"/>
          <a:lstStyle>
            <a:lvl1pPr>
              <a:defRPr/>
            </a:lvl1pPr>
          </a:lstStyle>
          <a:p>
            <a:pPr>
              <a:defRPr/>
            </a:pPr>
            <a:fld id="{728A14C9-8F4B-4253-8CB4-CA648ACE6A46}" type="datetimeFigureOut">
              <a:rPr lang="en-CA"/>
              <a:pPr>
                <a:defRPr/>
              </a:pPr>
              <a:t>2025-01-08</a:t>
            </a:fld>
            <a:endParaRPr lang="en-CA"/>
          </a:p>
        </p:txBody>
      </p:sp>
      <p:sp>
        <p:nvSpPr>
          <p:cNvPr id="5" name="Slide Number Placeholder 8">
            <a:extLst>
              <a:ext uri="{FF2B5EF4-FFF2-40B4-BE49-F238E27FC236}">
                <a16:creationId xmlns:a16="http://schemas.microsoft.com/office/drawing/2014/main" id="{563CD5CD-BF49-4980-A4B0-6768E49A9597}"/>
              </a:ext>
            </a:extLst>
          </p:cNvPr>
          <p:cNvSpPr>
            <a:spLocks noGrp="1"/>
          </p:cNvSpPr>
          <p:nvPr>
            <p:ph type="sldNum" sz="quarter" idx="11"/>
          </p:nvPr>
        </p:nvSpPr>
        <p:spPr/>
        <p:txBody>
          <a:bodyPr/>
          <a:lstStyle>
            <a:lvl1pPr>
              <a:defRPr/>
            </a:lvl1pPr>
          </a:lstStyle>
          <a:p>
            <a:pPr>
              <a:defRPr/>
            </a:pPr>
            <a:fld id="{1076E88A-0576-4EAF-9478-BEAF15BE06B9}"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3066611F-2006-441A-A380-982C8A9C3EDC}"/>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04599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0AB11E-3C8E-4EA4-B517-B86320996D2F}"/>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21D7513-DE28-4EE2-B833-8F482206DFD0}"/>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266676F9-C022-47DA-81B2-0E71FB0A7D78}"/>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C1A1FD6F-1400-4D3A-8ACB-A4D6C03A7655}"/>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39C62E96-BEC3-4E4B-A28E-93B69833D145}"/>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D01D87A9-981E-490B-9C2C-4242227317A0}"/>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ECE7839C-2D57-48BD-B669-46E1870F052E}"/>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7F5E3C2D-97C7-479C-9DE4-F43982C0A2BE}"/>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3ABE9664-FB00-4F7D-AF63-4F2DC2AB7890}"/>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8B82F04C-E2B9-433A-AB83-F9635A78D9BF}"/>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736A5892-8BE4-4892-ABC9-A7299B43E0A3}"/>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FBD7A4F1-EA9E-4F22-8C55-7EE46B422AB7}"/>
              </a:ext>
            </a:extLst>
          </p:cNvPr>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AF3697B8-6AAE-4CBA-91AB-D27FE656289C}"/>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0C74AE26-9F86-47B5-8242-5DA4E7A3E121}"/>
              </a:ext>
            </a:extLst>
          </p:cNvPr>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72EF1B30-2872-4DEE-8957-748048008F44}"/>
              </a:ext>
            </a:extLst>
          </p:cNvPr>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DA857796-4FFD-448E-8162-94AF2DF4D51E}"/>
              </a:ext>
            </a:extLst>
          </p:cNvPr>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2777044A-9689-448B-83E6-A225090C92A5}"/>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CCF3A39E-D5F3-43C4-869B-2172A6CCCAFE}" type="datetimeFigureOut">
              <a:rPr lang="en-CA"/>
              <a:pPr>
                <a:defRPr/>
              </a:pPr>
              <a:t>2025-01-08</a:t>
            </a:fld>
            <a:endParaRPr lang="en-CA"/>
          </a:p>
        </p:txBody>
      </p:sp>
      <p:sp>
        <p:nvSpPr>
          <p:cNvPr id="21" name="Footer Placeholder 4">
            <a:extLst>
              <a:ext uri="{FF2B5EF4-FFF2-40B4-BE49-F238E27FC236}">
                <a16:creationId xmlns:a16="http://schemas.microsoft.com/office/drawing/2014/main" id="{4D07F5C3-762D-4BB8-BD6E-47853E4A7FF2}"/>
              </a:ext>
            </a:extLst>
          </p:cNvPr>
          <p:cNvSpPr>
            <a:spLocks noGrp="1"/>
          </p:cNvSpPr>
          <p:nvPr>
            <p:ph type="ftr" sz="quarter" idx="11"/>
          </p:nvPr>
        </p:nvSpPr>
        <p:spPr bwMode="auto">
          <a:xfrm rot="5400000">
            <a:off x="10045701" y="4114800"/>
            <a:ext cx="3657600" cy="511175"/>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BA8069A5-756B-41DC-9827-3EE810DFCFA1}"/>
              </a:ext>
            </a:extLst>
          </p:cNvPr>
          <p:cNvSpPr>
            <a:spLocks noGrp="1"/>
          </p:cNvSpPr>
          <p:nvPr>
            <p:ph type="sldNum" sz="quarter" idx="12"/>
          </p:nvPr>
        </p:nvSpPr>
        <p:spPr bwMode="auto">
          <a:xfrm>
            <a:off x="1785938" y="4929188"/>
            <a:ext cx="812800" cy="517525"/>
          </a:xfrm>
        </p:spPr>
        <p:txBody>
          <a:bodyPr/>
          <a:lstStyle>
            <a:lvl1pPr>
              <a:defRPr/>
            </a:lvl1pPr>
          </a:lstStyle>
          <a:p>
            <a:pPr>
              <a:defRPr/>
            </a:pPr>
            <a:fld id="{27A3C46A-C204-4E07-9AF4-827D984EEA0A}" type="slidenum">
              <a:rPr lang="en-CA" altLang="en-US"/>
              <a:pPr>
                <a:defRPr/>
              </a:pPr>
              <a:t>‹#›</a:t>
            </a:fld>
            <a:endParaRPr lang="en-CA" altLang="en-US"/>
          </a:p>
        </p:txBody>
      </p:sp>
    </p:spTree>
    <p:extLst>
      <p:ext uri="{BB962C8B-B14F-4D97-AF65-F5344CB8AC3E}">
        <p14:creationId xmlns:p14="http://schemas.microsoft.com/office/powerpoint/2010/main" val="10345866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8EA6035-CE43-4248-9129-9B4E1E9F0E81}"/>
              </a:ext>
            </a:extLst>
          </p:cNvPr>
          <p:cNvSpPr>
            <a:spLocks noGrp="1"/>
          </p:cNvSpPr>
          <p:nvPr>
            <p:ph type="dt" sz="half" idx="10"/>
          </p:nvPr>
        </p:nvSpPr>
        <p:spPr/>
        <p:txBody>
          <a:bodyPr/>
          <a:lstStyle>
            <a:lvl1pPr>
              <a:defRPr/>
            </a:lvl1pPr>
          </a:lstStyle>
          <a:p>
            <a:pPr>
              <a:defRPr/>
            </a:pPr>
            <a:fld id="{9ABEF12C-E404-47FF-9CCE-A77E4F34C865}" type="datetimeFigureOut">
              <a:rPr lang="en-CA"/>
              <a:pPr>
                <a:defRPr/>
              </a:pPr>
              <a:t>2025-01-08</a:t>
            </a:fld>
            <a:endParaRPr lang="en-CA"/>
          </a:p>
        </p:txBody>
      </p:sp>
      <p:sp>
        <p:nvSpPr>
          <p:cNvPr id="6" name="Footer Placeholder 2">
            <a:extLst>
              <a:ext uri="{FF2B5EF4-FFF2-40B4-BE49-F238E27FC236}">
                <a16:creationId xmlns:a16="http://schemas.microsoft.com/office/drawing/2014/main" id="{44858A49-FB5B-4214-9866-15D397E8CA2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DE2021DD-4077-4C9D-AF9E-FA89EC968A05}"/>
              </a:ext>
            </a:extLst>
          </p:cNvPr>
          <p:cNvSpPr>
            <a:spLocks noGrp="1"/>
          </p:cNvSpPr>
          <p:nvPr>
            <p:ph type="sldNum" sz="quarter" idx="12"/>
          </p:nvPr>
        </p:nvSpPr>
        <p:spPr/>
        <p:txBody>
          <a:bodyPr/>
          <a:lstStyle>
            <a:lvl1pPr>
              <a:defRPr/>
            </a:lvl1pPr>
          </a:lstStyle>
          <a:p>
            <a:pPr>
              <a:defRPr/>
            </a:pPr>
            <a:fld id="{5D29093F-A7F0-4615-9E51-B58DCBEC37D9}" type="slidenum">
              <a:rPr lang="en-CA" altLang="en-US"/>
              <a:pPr>
                <a:defRPr/>
              </a:pPr>
              <a:t>‹#›</a:t>
            </a:fld>
            <a:endParaRPr lang="en-CA" altLang="en-US"/>
          </a:p>
        </p:txBody>
      </p:sp>
    </p:spTree>
    <p:extLst>
      <p:ext uri="{BB962C8B-B14F-4D97-AF65-F5344CB8AC3E}">
        <p14:creationId xmlns:p14="http://schemas.microsoft.com/office/powerpoint/2010/main" val="228798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52DEB712-4A2D-4114-B47F-1DEB21418896}"/>
              </a:ext>
            </a:extLst>
          </p:cNvPr>
          <p:cNvSpPr>
            <a:spLocks noGrp="1"/>
          </p:cNvSpPr>
          <p:nvPr>
            <p:ph type="dt" sz="half" idx="10"/>
          </p:nvPr>
        </p:nvSpPr>
        <p:spPr/>
        <p:txBody>
          <a:bodyPr/>
          <a:lstStyle>
            <a:lvl1pPr>
              <a:defRPr/>
            </a:lvl1pPr>
          </a:lstStyle>
          <a:p>
            <a:pPr>
              <a:defRPr/>
            </a:pPr>
            <a:fld id="{55153DB2-BAF6-4039-A57C-6F5AE0701FB2}" type="datetimeFigureOut">
              <a:rPr lang="en-CA"/>
              <a:pPr>
                <a:defRPr/>
              </a:pPr>
              <a:t>2025-01-08</a:t>
            </a:fld>
            <a:endParaRPr lang="en-CA"/>
          </a:p>
        </p:txBody>
      </p:sp>
      <p:sp>
        <p:nvSpPr>
          <p:cNvPr id="8" name="Footer Placeholder 2">
            <a:extLst>
              <a:ext uri="{FF2B5EF4-FFF2-40B4-BE49-F238E27FC236}">
                <a16:creationId xmlns:a16="http://schemas.microsoft.com/office/drawing/2014/main" id="{BE7F6AD2-B478-4E0D-BC02-E314B264A653}"/>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227C38D0-EDAC-443E-9B52-8DF02A80CF24}"/>
              </a:ext>
            </a:extLst>
          </p:cNvPr>
          <p:cNvSpPr>
            <a:spLocks noGrp="1"/>
          </p:cNvSpPr>
          <p:nvPr>
            <p:ph type="sldNum" sz="quarter" idx="12"/>
          </p:nvPr>
        </p:nvSpPr>
        <p:spPr/>
        <p:txBody>
          <a:bodyPr/>
          <a:lstStyle>
            <a:lvl1pPr>
              <a:defRPr/>
            </a:lvl1pPr>
          </a:lstStyle>
          <a:p>
            <a:pPr>
              <a:defRPr/>
            </a:pPr>
            <a:fld id="{E1595D77-6813-410E-BD53-3C8D0B8FF013}" type="slidenum">
              <a:rPr lang="en-CA" altLang="en-US"/>
              <a:pPr>
                <a:defRPr/>
              </a:pPr>
              <a:t>‹#›</a:t>
            </a:fld>
            <a:endParaRPr lang="en-CA" altLang="en-US"/>
          </a:p>
        </p:txBody>
      </p:sp>
    </p:spTree>
    <p:extLst>
      <p:ext uri="{BB962C8B-B14F-4D97-AF65-F5344CB8AC3E}">
        <p14:creationId xmlns:p14="http://schemas.microsoft.com/office/powerpoint/2010/main" val="25763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9A78AEF8-1805-4AEB-A70D-FEEC298EB219}"/>
              </a:ext>
            </a:extLst>
          </p:cNvPr>
          <p:cNvSpPr>
            <a:spLocks noGrp="1"/>
          </p:cNvSpPr>
          <p:nvPr>
            <p:ph type="dt" sz="half" idx="10"/>
          </p:nvPr>
        </p:nvSpPr>
        <p:spPr/>
        <p:txBody>
          <a:bodyPr rtlCol="0"/>
          <a:lstStyle>
            <a:lvl1pPr>
              <a:defRPr/>
            </a:lvl1pPr>
          </a:lstStyle>
          <a:p>
            <a:pPr>
              <a:defRPr/>
            </a:pPr>
            <a:fld id="{CCF12CB1-202F-4B27-A4B3-D07E97AAEA1A}" type="datetimeFigureOut">
              <a:rPr lang="en-CA"/>
              <a:pPr>
                <a:defRPr/>
              </a:pPr>
              <a:t>2025-01-08</a:t>
            </a:fld>
            <a:endParaRPr lang="en-CA"/>
          </a:p>
        </p:txBody>
      </p:sp>
      <p:sp>
        <p:nvSpPr>
          <p:cNvPr id="4" name="Slide Number Placeholder 6">
            <a:extLst>
              <a:ext uri="{FF2B5EF4-FFF2-40B4-BE49-F238E27FC236}">
                <a16:creationId xmlns:a16="http://schemas.microsoft.com/office/drawing/2014/main" id="{D1A8A1DD-3C44-46ED-A4E4-4CF3235C05A6}"/>
              </a:ext>
            </a:extLst>
          </p:cNvPr>
          <p:cNvSpPr>
            <a:spLocks noGrp="1"/>
          </p:cNvSpPr>
          <p:nvPr>
            <p:ph type="sldNum" sz="quarter" idx="11"/>
          </p:nvPr>
        </p:nvSpPr>
        <p:spPr/>
        <p:txBody>
          <a:bodyPr/>
          <a:lstStyle>
            <a:lvl1pPr>
              <a:defRPr/>
            </a:lvl1pPr>
          </a:lstStyle>
          <a:p>
            <a:pPr>
              <a:defRPr/>
            </a:pPr>
            <a:fld id="{676454FD-D65E-42C3-8A5C-D69190EBDF56}"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A6558EC4-FC4C-46C1-990B-D6025D2FEF7F}"/>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59331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A8FD8FC4-F9EE-4F0C-A8DF-562A2F3388E9}"/>
              </a:ext>
            </a:extLst>
          </p:cNvPr>
          <p:cNvSpPr>
            <a:spLocks noGrp="1"/>
          </p:cNvSpPr>
          <p:nvPr>
            <p:ph type="dt" sz="half" idx="10"/>
          </p:nvPr>
        </p:nvSpPr>
        <p:spPr/>
        <p:txBody>
          <a:bodyPr/>
          <a:lstStyle>
            <a:lvl1pPr>
              <a:defRPr/>
            </a:lvl1pPr>
          </a:lstStyle>
          <a:p>
            <a:pPr>
              <a:defRPr/>
            </a:pPr>
            <a:fld id="{5B09C6FA-78DC-456F-8F24-0174D99ECB8F}" type="datetimeFigureOut">
              <a:rPr lang="en-CA"/>
              <a:pPr>
                <a:defRPr/>
              </a:pPr>
              <a:t>2025-01-08</a:t>
            </a:fld>
            <a:endParaRPr lang="en-CA"/>
          </a:p>
        </p:txBody>
      </p:sp>
      <p:sp>
        <p:nvSpPr>
          <p:cNvPr id="3" name="Footer Placeholder 2">
            <a:extLst>
              <a:ext uri="{FF2B5EF4-FFF2-40B4-BE49-F238E27FC236}">
                <a16:creationId xmlns:a16="http://schemas.microsoft.com/office/drawing/2014/main" id="{A63C751F-DECB-4367-BF26-913E9DDF08DA}"/>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D97D3C60-00E7-4E2C-878C-EDD8427ED7D4}"/>
              </a:ext>
            </a:extLst>
          </p:cNvPr>
          <p:cNvSpPr>
            <a:spLocks noGrp="1"/>
          </p:cNvSpPr>
          <p:nvPr>
            <p:ph type="sldNum" sz="quarter" idx="12"/>
          </p:nvPr>
        </p:nvSpPr>
        <p:spPr/>
        <p:txBody>
          <a:bodyPr/>
          <a:lstStyle>
            <a:lvl1pPr>
              <a:defRPr/>
            </a:lvl1pPr>
          </a:lstStyle>
          <a:p>
            <a:pPr>
              <a:defRPr/>
            </a:pPr>
            <a:fld id="{6C6EC358-F2A7-4E02-B0AB-6447547B5763}" type="slidenum">
              <a:rPr lang="en-CA" altLang="en-US"/>
              <a:pPr>
                <a:defRPr/>
              </a:pPr>
              <a:t>‹#›</a:t>
            </a:fld>
            <a:endParaRPr lang="en-CA" altLang="en-US"/>
          </a:p>
        </p:txBody>
      </p:sp>
    </p:spTree>
    <p:extLst>
      <p:ext uri="{BB962C8B-B14F-4D97-AF65-F5344CB8AC3E}">
        <p14:creationId xmlns:p14="http://schemas.microsoft.com/office/powerpoint/2010/main" val="57281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DC790AF2-CD84-449C-B43B-938A85A9337F}"/>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61F8F616-B930-42E0-A8BD-D5FBF9B72F64}"/>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6C2B0DBA-F581-42EF-8718-7E622E799286}"/>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B48E40FF-C098-4F64-A51A-0D7C6A25BD1D}"/>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37598552-D7C1-4E35-BA63-BBB79E90BDC3}"/>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50C1EA5A-A3F8-4272-9D2A-992F9C3EBE0F}"/>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11E7F4AD-8048-4D73-B7A8-4ECAD6FADA31}"/>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20A61FD2-6A1F-4044-A3F0-73AEA173A909}"/>
              </a:ext>
            </a:extLst>
          </p:cNvPr>
          <p:cNvSpPr>
            <a:spLocks noGrp="1"/>
          </p:cNvSpPr>
          <p:nvPr>
            <p:ph type="dt" sz="half" idx="10"/>
          </p:nvPr>
        </p:nvSpPr>
        <p:spPr/>
        <p:txBody>
          <a:bodyPr rtlCol="0"/>
          <a:lstStyle>
            <a:lvl1pPr>
              <a:defRPr/>
            </a:lvl1pPr>
          </a:lstStyle>
          <a:p>
            <a:pPr>
              <a:defRPr/>
            </a:pPr>
            <a:fld id="{C6F0F46F-F618-44DB-BFA7-0385D3964F07}" type="datetimeFigureOut">
              <a:rPr lang="en-CA"/>
              <a:pPr>
                <a:defRPr/>
              </a:pPr>
              <a:t>2025-01-08</a:t>
            </a:fld>
            <a:endParaRPr lang="en-CA"/>
          </a:p>
        </p:txBody>
      </p:sp>
      <p:sp>
        <p:nvSpPr>
          <p:cNvPr id="13" name="Slide Number Placeholder 21">
            <a:extLst>
              <a:ext uri="{FF2B5EF4-FFF2-40B4-BE49-F238E27FC236}">
                <a16:creationId xmlns:a16="http://schemas.microsoft.com/office/drawing/2014/main" id="{0A82E9D3-CA93-4BD6-8BB2-0568D85CED65}"/>
              </a:ext>
            </a:extLst>
          </p:cNvPr>
          <p:cNvSpPr>
            <a:spLocks noGrp="1"/>
          </p:cNvSpPr>
          <p:nvPr>
            <p:ph type="sldNum" sz="quarter" idx="11"/>
          </p:nvPr>
        </p:nvSpPr>
        <p:spPr/>
        <p:txBody>
          <a:bodyPr/>
          <a:lstStyle>
            <a:lvl1pPr>
              <a:defRPr/>
            </a:lvl1pPr>
          </a:lstStyle>
          <a:p>
            <a:pPr>
              <a:defRPr/>
            </a:pPr>
            <a:fld id="{3EC22642-E1D2-46EF-8B50-0E387CC2CEFE}"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2206C2F2-7BB9-4313-9390-DBE170598E6C}"/>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6606351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B6E0EFF-61F5-414D-A22B-3CF721B733F1}"/>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61488339-0566-4094-A8DF-C594F518B8B7}"/>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AA07906C-8399-4CB0-A448-A23A87BB4756}"/>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B0239FAD-0C05-4A5D-A925-FEADAB261F52}"/>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BEEE84E4-B370-46DA-846C-678DC77B50AC}"/>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5FA5746F-6348-4A45-AF78-3825CF064410}"/>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6CE63D86-0E7A-44FE-BB23-7563BFF5E7B9}"/>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5D400360-BFB2-4F70-9D17-6B4690B5B769}"/>
              </a:ext>
            </a:extLst>
          </p:cNvPr>
          <p:cNvSpPr>
            <a:spLocks noGrp="1"/>
          </p:cNvSpPr>
          <p:nvPr>
            <p:ph type="dt" sz="half" idx="10"/>
          </p:nvPr>
        </p:nvSpPr>
        <p:spPr/>
        <p:txBody>
          <a:bodyPr rtlCol="0"/>
          <a:lstStyle>
            <a:lvl1pPr>
              <a:defRPr/>
            </a:lvl1pPr>
          </a:lstStyle>
          <a:p>
            <a:pPr>
              <a:defRPr/>
            </a:pPr>
            <a:fld id="{A04CED78-E33B-46BE-8BF3-EE4A0E485A51}" type="datetimeFigureOut">
              <a:rPr lang="en-CA"/>
              <a:pPr>
                <a:defRPr/>
              </a:pPr>
              <a:t>2025-01-08</a:t>
            </a:fld>
            <a:endParaRPr lang="en-CA"/>
          </a:p>
        </p:txBody>
      </p:sp>
      <p:sp>
        <p:nvSpPr>
          <p:cNvPr id="13" name="Slide Number Placeholder 17">
            <a:extLst>
              <a:ext uri="{FF2B5EF4-FFF2-40B4-BE49-F238E27FC236}">
                <a16:creationId xmlns:a16="http://schemas.microsoft.com/office/drawing/2014/main" id="{DD8A0358-DB20-4DF0-AA8D-7CF58ED7A74B}"/>
              </a:ext>
            </a:extLst>
          </p:cNvPr>
          <p:cNvSpPr>
            <a:spLocks noGrp="1"/>
          </p:cNvSpPr>
          <p:nvPr>
            <p:ph type="sldNum" sz="quarter" idx="11"/>
          </p:nvPr>
        </p:nvSpPr>
        <p:spPr/>
        <p:txBody>
          <a:bodyPr/>
          <a:lstStyle>
            <a:lvl1pPr>
              <a:defRPr/>
            </a:lvl1pPr>
          </a:lstStyle>
          <a:p>
            <a:pPr>
              <a:defRPr/>
            </a:pPr>
            <a:fld id="{0881CF0E-5608-40AE-BF04-30757F59EBB8}"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C81C932C-0F41-4F08-B276-B41FD0052B97}"/>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58167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1BE6E764-D761-4ACE-ABA9-7FAA706CC7FC}"/>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6F00A39B-78C8-4FC2-92B7-849234E85781}"/>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D89A0127-1DB5-484C-80F1-FF09F558E377}"/>
              </a:ext>
            </a:extLst>
          </p:cNvPr>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C3733B22-12E7-4532-8BD4-1E08E7B762F5}"/>
              </a:ext>
            </a:extLst>
          </p:cNvPr>
          <p:cNvSpPr>
            <a:spLocks noGrp="1"/>
          </p:cNvSpPr>
          <p:nvPr>
            <p:ph type="dt" sz="half" idx="2"/>
          </p:nvPr>
        </p:nvSpPr>
        <p:spPr>
          <a:xfrm rot="5400000">
            <a:off x="10453688" y="1017588"/>
            <a:ext cx="2011362" cy="51276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145867B5-3667-4AFD-897C-25B8A29F561F}" type="datetimeFigureOut">
              <a:rPr lang="en-CA"/>
              <a:pPr>
                <a:defRPr/>
              </a:pPr>
              <a:t>2025-01-08</a:t>
            </a:fld>
            <a:endParaRPr lang="en-CA"/>
          </a:p>
        </p:txBody>
      </p:sp>
      <p:sp>
        <p:nvSpPr>
          <p:cNvPr id="3" name="Footer Placeholder 2">
            <a:extLst>
              <a:ext uri="{FF2B5EF4-FFF2-40B4-BE49-F238E27FC236}">
                <a16:creationId xmlns:a16="http://schemas.microsoft.com/office/drawing/2014/main" id="{887FADA5-B7BB-4C7C-A673-B14307A5C38E}"/>
              </a:ext>
            </a:extLst>
          </p:cNvPr>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659367EF-86AD-4803-9992-038C3495A608}"/>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2121ADCD-8D8C-4BEB-865C-1A063F384F3F}"/>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2CC03811-0D3B-467D-99B6-2CFE48FA31C9}"/>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67941FD5-5CCF-43DF-B41B-A600A96765E4}"/>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77449ECF-0D82-435E-A8EB-82C9424DD434}"/>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4EB23814-2AB7-4D8A-8315-97ACFA458A1C}"/>
              </a:ext>
            </a:extLst>
          </p:cNvPr>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pPr>
              <a:defRPr/>
            </a:pPr>
            <a:fld id="{3B259B78-68CF-42D1-AB3D-09A08A677C7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14" r:id="rId4"/>
    <p:sldLayoutId id="2147483815" r:id="rId5"/>
    <p:sldLayoutId id="2147483822" r:id="rId6"/>
    <p:sldLayoutId id="2147483816" r:id="rId7"/>
    <p:sldLayoutId id="2147483823" r:id="rId8"/>
    <p:sldLayoutId id="2147483824" r:id="rId9"/>
    <p:sldLayoutId id="2147483817" r:id="rId10"/>
    <p:sldLayoutId id="2147483818"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1.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oleObject" Target="../embeddings/oleObject25.bin"/><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1.wmf"/></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1.bin"/><Relationship Id="rId18" Type="http://schemas.openxmlformats.org/officeDocument/2006/relationships/image" Target="../media/image38.wmf"/><Relationship Id="rId26" Type="http://schemas.openxmlformats.org/officeDocument/2006/relationships/image" Target="../media/image42.wmf"/><Relationship Id="rId3" Type="http://schemas.openxmlformats.org/officeDocument/2006/relationships/notesSlide" Target="../notesSlides/notesSlide12.xml"/><Relationship Id="rId21" Type="http://schemas.openxmlformats.org/officeDocument/2006/relationships/oleObject" Target="../embeddings/oleObject35.bin"/><Relationship Id="rId7" Type="http://schemas.openxmlformats.org/officeDocument/2006/relationships/oleObject" Target="../embeddings/oleObject28.bin"/><Relationship Id="rId12" Type="http://schemas.openxmlformats.org/officeDocument/2006/relationships/image" Target="../media/image35.wmf"/><Relationship Id="rId17" Type="http://schemas.openxmlformats.org/officeDocument/2006/relationships/oleObject" Target="../embeddings/oleObject33.bin"/><Relationship Id="rId25"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29" Type="http://schemas.openxmlformats.org/officeDocument/2006/relationships/oleObject" Target="../embeddings/oleObject39.bin"/><Relationship Id="rId1" Type="http://schemas.openxmlformats.org/officeDocument/2006/relationships/tags" Target="../tags/tag13.xml"/><Relationship Id="rId6" Type="http://schemas.openxmlformats.org/officeDocument/2006/relationships/image" Target="../media/image32.wmf"/><Relationship Id="rId11" Type="http://schemas.openxmlformats.org/officeDocument/2006/relationships/oleObject" Target="../embeddings/oleObject30.bin"/><Relationship Id="rId24" Type="http://schemas.openxmlformats.org/officeDocument/2006/relationships/image" Target="../media/image41.wmf"/><Relationship Id="rId32" Type="http://schemas.openxmlformats.org/officeDocument/2006/relationships/oleObject" Target="../embeddings/oleObject42.bin"/><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3.wmf"/><Relationship Id="rId10" Type="http://schemas.openxmlformats.org/officeDocument/2006/relationships/image" Target="../media/image34.wmf"/><Relationship Id="rId19" Type="http://schemas.openxmlformats.org/officeDocument/2006/relationships/oleObject" Target="../embeddings/oleObject34.bin"/><Relationship Id="rId31" Type="http://schemas.openxmlformats.org/officeDocument/2006/relationships/oleObject" Target="../embeddings/oleObject41.bin"/><Relationship Id="rId4" Type="http://schemas.openxmlformats.org/officeDocument/2006/relationships/image" Target="../media/image3.png"/><Relationship Id="rId9" Type="http://schemas.openxmlformats.org/officeDocument/2006/relationships/oleObject" Target="../embeddings/oleObject29.bin"/><Relationship Id="rId14" Type="http://schemas.openxmlformats.org/officeDocument/2006/relationships/image" Target="../media/image36.wmf"/><Relationship Id="rId22" Type="http://schemas.openxmlformats.org/officeDocument/2006/relationships/image" Target="../media/image40.wmf"/><Relationship Id="rId27" Type="http://schemas.openxmlformats.org/officeDocument/2006/relationships/oleObject" Target="../embeddings/oleObject38.bin"/><Relationship Id="rId30" Type="http://schemas.openxmlformats.org/officeDocument/2006/relationships/oleObject" Target="../embeddings/oleObject4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0.png"/><Relationship Id="rId5" Type="http://schemas.openxmlformats.org/officeDocument/2006/relationships/image" Target="../media/image490.png"/><Relationship Id="rId4" Type="http://schemas.openxmlformats.org/officeDocument/2006/relationships/image" Target="../media/image24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6" Type="http://schemas.openxmlformats.org/officeDocument/2006/relationships/oleObject" Target="../embeddings/oleObject55.bin"/><Relationship Id="rId21" Type="http://schemas.openxmlformats.org/officeDocument/2006/relationships/image" Target="../media/image54.wmf"/><Relationship Id="rId42" Type="http://schemas.openxmlformats.org/officeDocument/2006/relationships/oleObject" Target="../embeddings/oleObject66.bin"/><Relationship Id="rId47" Type="http://schemas.openxmlformats.org/officeDocument/2006/relationships/oleObject" Target="../embeddings/oleObject70.bin"/><Relationship Id="rId63" Type="http://schemas.openxmlformats.org/officeDocument/2006/relationships/image" Target="../media/image65.wmf"/><Relationship Id="rId68" Type="http://schemas.openxmlformats.org/officeDocument/2006/relationships/oleObject" Target="../embeddings/oleObject85.bin"/><Relationship Id="rId84" Type="http://schemas.openxmlformats.org/officeDocument/2006/relationships/oleObject" Target="../embeddings/oleObject98.bin"/><Relationship Id="rId89" Type="http://schemas.openxmlformats.org/officeDocument/2006/relationships/image" Target="../media/image72.wmf"/><Relationship Id="rId16" Type="http://schemas.openxmlformats.org/officeDocument/2006/relationships/oleObject" Target="../embeddings/oleObject49.bin"/><Relationship Id="rId11" Type="http://schemas.openxmlformats.org/officeDocument/2006/relationships/image" Target="../media/image49.wmf"/><Relationship Id="rId32" Type="http://schemas.openxmlformats.org/officeDocument/2006/relationships/oleObject" Target="../embeddings/oleObject60.bin"/><Relationship Id="rId37" Type="http://schemas.openxmlformats.org/officeDocument/2006/relationships/oleObject" Target="../embeddings/oleObject63.bin"/><Relationship Id="rId53" Type="http://schemas.openxmlformats.org/officeDocument/2006/relationships/oleObject" Target="../embeddings/oleObject76.bin"/><Relationship Id="rId58" Type="http://schemas.openxmlformats.org/officeDocument/2006/relationships/image" Target="../media/image63.wmf"/><Relationship Id="rId74" Type="http://schemas.openxmlformats.org/officeDocument/2006/relationships/oleObject" Target="../embeddings/oleObject91.bin"/><Relationship Id="rId79" Type="http://schemas.openxmlformats.org/officeDocument/2006/relationships/oleObject" Target="../embeddings/oleObject95.bin"/><Relationship Id="rId5" Type="http://schemas.openxmlformats.org/officeDocument/2006/relationships/image" Target="../media/image46.w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oleObject" Target="../embeddings/oleObject56.bin"/><Relationship Id="rId30" Type="http://schemas.openxmlformats.org/officeDocument/2006/relationships/oleObject" Target="../embeddings/oleObject58.bin"/><Relationship Id="rId35" Type="http://schemas.openxmlformats.org/officeDocument/2006/relationships/oleObject" Target="../embeddings/oleObject62.bin"/><Relationship Id="rId43" Type="http://schemas.openxmlformats.org/officeDocument/2006/relationships/image" Target="../media/image61.wmf"/><Relationship Id="rId48" Type="http://schemas.openxmlformats.org/officeDocument/2006/relationships/oleObject" Target="../embeddings/oleObject71.bin"/><Relationship Id="rId56" Type="http://schemas.openxmlformats.org/officeDocument/2006/relationships/oleObject" Target="../embeddings/oleObject78.bin"/><Relationship Id="rId64" Type="http://schemas.openxmlformats.org/officeDocument/2006/relationships/oleObject" Target="../embeddings/oleObject83.bin"/><Relationship Id="rId69" Type="http://schemas.openxmlformats.org/officeDocument/2006/relationships/oleObject" Target="../embeddings/oleObject86.bin"/><Relationship Id="rId77" Type="http://schemas.openxmlformats.org/officeDocument/2006/relationships/oleObject" Target="../embeddings/oleObject93.bin"/><Relationship Id="rId8" Type="http://schemas.openxmlformats.org/officeDocument/2006/relationships/oleObject" Target="../embeddings/oleObject45.bin"/><Relationship Id="rId51" Type="http://schemas.openxmlformats.org/officeDocument/2006/relationships/oleObject" Target="../embeddings/oleObject74.bin"/><Relationship Id="rId72" Type="http://schemas.openxmlformats.org/officeDocument/2006/relationships/oleObject" Target="../embeddings/oleObject89.bin"/><Relationship Id="rId80" Type="http://schemas.openxmlformats.org/officeDocument/2006/relationships/oleObject" Target="../embeddings/oleObject96.bin"/><Relationship Id="rId85" Type="http://schemas.openxmlformats.org/officeDocument/2006/relationships/oleObject" Target="../embeddings/oleObject99.bin"/><Relationship Id="rId3" Type="http://schemas.openxmlformats.org/officeDocument/2006/relationships/notesSlide" Target="../notesSlides/notesSlide17.xml"/><Relationship Id="rId12" Type="http://schemas.openxmlformats.org/officeDocument/2006/relationships/oleObject" Target="../embeddings/oleObject47.bin"/><Relationship Id="rId17" Type="http://schemas.openxmlformats.org/officeDocument/2006/relationships/image" Target="../media/image52.wmf"/><Relationship Id="rId25" Type="http://schemas.openxmlformats.org/officeDocument/2006/relationships/oleObject" Target="../embeddings/oleObject54.bin"/><Relationship Id="rId33" Type="http://schemas.openxmlformats.org/officeDocument/2006/relationships/image" Target="../media/image57.wmf"/><Relationship Id="rId38" Type="http://schemas.openxmlformats.org/officeDocument/2006/relationships/image" Target="../media/image59.wmf"/><Relationship Id="rId46" Type="http://schemas.openxmlformats.org/officeDocument/2006/relationships/oleObject" Target="../embeddings/oleObject69.bin"/><Relationship Id="rId59" Type="http://schemas.openxmlformats.org/officeDocument/2006/relationships/oleObject" Target="../embeddings/oleObject80.bin"/><Relationship Id="rId67" Type="http://schemas.openxmlformats.org/officeDocument/2006/relationships/image" Target="../media/image67.wmf"/><Relationship Id="rId20" Type="http://schemas.openxmlformats.org/officeDocument/2006/relationships/oleObject" Target="../embeddings/oleObject51.bin"/><Relationship Id="rId41" Type="http://schemas.openxmlformats.org/officeDocument/2006/relationships/image" Target="../media/image60.wmf"/><Relationship Id="rId54" Type="http://schemas.openxmlformats.org/officeDocument/2006/relationships/oleObject" Target="../embeddings/oleObject77.bin"/><Relationship Id="rId62" Type="http://schemas.openxmlformats.org/officeDocument/2006/relationships/oleObject" Target="../embeddings/oleObject82.bin"/><Relationship Id="rId70" Type="http://schemas.openxmlformats.org/officeDocument/2006/relationships/oleObject" Target="../embeddings/oleObject87.bin"/><Relationship Id="rId75" Type="http://schemas.openxmlformats.org/officeDocument/2006/relationships/image" Target="../media/image68.wmf"/><Relationship Id="rId83" Type="http://schemas.openxmlformats.org/officeDocument/2006/relationships/image" Target="../media/image70.wmf"/><Relationship Id="rId88" Type="http://schemas.openxmlformats.org/officeDocument/2006/relationships/oleObject" Target="../embeddings/oleObject101.bin"/><Relationship Id="rId1" Type="http://schemas.openxmlformats.org/officeDocument/2006/relationships/tags" Target="../tags/tag18.xml"/><Relationship Id="rId6" Type="http://schemas.openxmlformats.org/officeDocument/2006/relationships/oleObject" Target="../embeddings/oleObject44.bin"/><Relationship Id="rId15" Type="http://schemas.openxmlformats.org/officeDocument/2006/relationships/image" Target="../media/image51.wmf"/><Relationship Id="rId23" Type="http://schemas.openxmlformats.org/officeDocument/2006/relationships/image" Target="../media/image55.wmf"/><Relationship Id="rId28" Type="http://schemas.openxmlformats.org/officeDocument/2006/relationships/image" Target="../media/image56.wmf"/><Relationship Id="rId36" Type="http://schemas.openxmlformats.org/officeDocument/2006/relationships/image" Target="../media/image58.wmf"/><Relationship Id="rId49" Type="http://schemas.openxmlformats.org/officeDocument/2006/relationships/oleObject" Target="../embeddings/oleObject72.bin"/><Relationship Id="rId57" Type="http://schemas.openxmlformats.org/officeDocument/2006/relationships/oleObject" Target="../embeddings/oleObject79.bin"/><Relationship Id="rId10" Type="http://schemas.openxmlformats.org/officeDocument/2006/relationships/oleObject" Target="../embeddings/oleObject46.bin"/><Relationship Id="rId31" Type="http://schemas.openxmlformats.org/officeDocument/2006/relationships/oleObject" Target="../embeddings/oleObject59.bin"/><Relationship Id="rId44" Type="http://schemas.openxmlformats.org/officeDocument/2006/relationships/oleObject" Target="../embeddings/oleObject67.bin"/><Relationship Id="rId52" Type="http://schemas.openxmlformats.org/officeDocument/2006/relationships/oleObject" Target="../embeddings/oleObject75.bin"/><Relationship Id="rId60" Type="http://schemas.openxmlformats.org/officeDocument/2006/relationships/image" Target="../media/image64.wmf"/><Relationship Id="rId65" Type="http://schemas.openxmlformats.org/officeDocument/2006/relationships/image" Target="../media/image66.wmf"/><Relationship Id="rId73" Type="http://schemas.openxmlformats.org/officeDocument/2006/relationships/oleObject" Target="../embeddings/oleObject90.bin"/><Relationship Id="rId78" Type="http://schemas.openxmlformats.org/officeDocument/2006/relationships/oleObject" Target="../embeddings/oleObject94.bin"/><Relationship Id="rId81" Type="http://schemas.openxmlformats.org/officeDocument/2006/relationships/image" Target="../media/image69.wmf"/><Relationship Id="rId86" Type="http://schemas.openxmlformats.org/officeDocument/2006/relationships/oleObject" Target="../embeddings/oleObject100.bin"/><Relationship Id="rId4" Type="http://schemas.openxmlformats.org/officeDocument/2006/relationships/oleObject" Target="../embeddings/oleObject43.bin"/><Relationship Id="rId9" Type="http://schemas.openxmlformats.org/officeDocument/2006/relationships/image" Target="../media/image48.wmf"/><Relationship Id="rId13" Type="http://schemas.openxmlformats.org/officeDocument/2006/relationships/image" Target="../media/image50.wmf"/><Relationship Id="rId18" Type="http://schemas.openxmlformats.org/officeDocument/2006/relationships/oleObject" Target="../embeddings/oleObject50.bin"/><Relationship Id="rId39" Type="http://schemas.openxmlformats.org/officeDocument/2006/relationships/oleObject" Target="../embeddings/oleObject64.bin"/><Relationship Id="rId34" Type="http://schemas.openxmlformats.org/officeDocument/2006/relationships/oleObject" Target="../embeddings/oleObject61.bin"/><Relationship Id="rId50" Type="http://schemas.openxmlformats.org/officeDocument/2006/relationships/oleObject" Target="../embeddings/oleObject73.bin"/><Relationship Id="rId55" Type="http://schemas.openxmlformats.org/officeDocument/2006/relationships/image" Target="../media/image62.wmf"/><Relationship Id="rId76" Type="http://schemas.openxmlformats.org/officeDocument/2006/relationships/oleObject" Target="../embeddings/oleObject92.bin"/><Relationship Id="rId7" Type="http://schemas.openxmlformats.org/officeDocument/2006/relationships/image" Target="../media/image47.wmf"/><Relationship Id="rId71" Type="http://schemas.openxmlformats.org/officeDocument/2006/relationships/oleObject" Target="../embeddings/oleObject88.bin"/><Relationship Id="rId2" Type="http://schemas.openxmlformats.org/officeDocument/2006/relationships/slideLayout" Target="../slideLayouts/slideLayout2.xml"/><Relationship Id="rId29" Type="http://schemas.openxmlformats.org/officeDocument/2006/relationships/oleObject" Target="../embeddings/oleObject57.bin"/><Relationship Id="rId24" Type="http://schemas.openxmlformats.org/officeDocument/2006/relationships/oleObject" Target="../embeddings/oleObject53.bin"/><Relationship Id="rId40" Type="http://schemas.openxmlformats.org/officeDocument/2006/relationships/oleObject" Target="../embeddings/oleObject65.bin"/><Relationship Id="rId45" Type="http://schemas.openxmlformats.org/officeDocument/2006/relationships/oleObject" Target="../embeddings/oleObject68.bin"/><Relationship Id="rId66" Type="http://schemas.openxmlformats.org/officeDocument/2006/relationships/oleObject" Target="../embeddings/oleObject84.bin"/><Relationship Id="rId87" Type="http://schemas.openxmlformats.org/officeDocument/2006/relationships/image" Target="../media/image71.wmf"/><Relationship Id="rId61" Type="http://schemas.openxmlformats.org/officeDocument/2006/relationships/oleObject" Target="../embeddings/oleObject81.bin"/><Relationship Id="rId82" Type="http://schemas.openxmlformats.org/officeDocument/2006/relationships/oleObject" Target="../embeddings/oleObject97.bin"/><Relationship Id="rId19" Type="http://schemas.openxmlformats.org/officeDocument/2006/relationships/image" Target="../media/image53.wmf"/></Relationships>
</file>

<file path=ppt/slides/_rels/slide18.xml.rels><?xml version="1.0" encoding="UTF-8" standalone="yes"?>
<Relationships xmlns="http://schemas.openxmlformats.org/package/2006/relationships"><Relationship Id="rId13" Type="http://schemas.openxmlformats.org/officeDocument/2006/relationships/image" Target="../media/image74.wmf"/><Relationship Id="rId18" Type="http://schemas.openxmlformats.org/officeDocument/2006/relationships/oleObject" Target="../embeddings/oleObject109.bin"/><Relationship Id="rId26" Type="http://schemas.openxmlformats.org/officeDocument/2006/relationships/oleObject" Target="../embeddings/oleObject113.bin"/><Relationship Id="rId39" Type="http://schemas.openxmlformats.org/officeDocument/2006/relationships/image" Target="../media/image87.wmf"/><Relationship Id="rId21" Type="http://schemas.openxmlformats.org/officeDocument/2006/relationships/image" Target="../media/image78.wmf"/><Relationship Id="rId34" Type="http://schemas.openxmlformats.org/officeDocument/2006/relationships/oleObject" Target="../embeddings/oleObject117.bin"/><Relationship Id="rId42" Type="http://schemas.openxmlformats.org/officeDocument/2006/relationships/oleObject" Target="../embeddings/oleObject121.bin"/><Relationship Id="rId7"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oleObject" Target="../embeddings/oleObject108.bin"/><Relationship Id="rId29" Type="http://schemas.openxmlformats.org/officeDocument/2006/relationships/image" Target="../media/image82.wmf"/><Relationship Id="rId1" Type="http://schemas.openxmlformats.org/officeDocument/2006/relationships/tags" Target="../tags/tag19.xml"/><Relationship Id="rId6" Type="http://schemas.openxmlformats.org/officeDocument/2006/relationships/oleObject" Target="../embeddings/oleObject103.bin"/><Relationship Id="rId11" Type="http://schemas.openxmlformats.org/officeDocument/2006/relationships/image" Target="../media/image51.wmf"/><Relationship Id="rId24" Type="http://schemas.openxmlformats.org/officeDocument/2006/relationships/oleObject" Target="../embeddings/oleObject112.bin"/><Relationship Id="rId32" Type="http://schemas.openxmlformats.org/officeDocument/2006/relationships/oleObject" Target="../embeddings/oleObject116.bin"/><Relationship Id="rId37" Type="http://schemas.openxmlformats.org/officeDocument/2006/relationships/image" Target="../media/image86.wmf"/><Relationship Id="rId40" Type="http://schemas.openxmlformats.org/officeDocument/2006/relationships/oleObject" Target="../embeddings/oleObject120.bin"/><Relationship Id="rId45" Type="http://schemas.openxmlformats.org/officeDocument/2006/relationships/oleObject" Target="../embeddings/oleObject123.bin"/><Relationship Id="rId5" Type="http://schemas.openxmlformats.org/officeDocument/2006/relationships/image" Target="../media/image73.wmf"/><Relationship Id="rId15" Type="http://schemas.openxmlformats.org/officeDocument/2006/relationships/image" Target="../media/image75.wmf"/><Relationship Id="rId23" Type="http://schemas.openxmlformats.org/officeDocument/2006/relationships/image" Target="../media/image79.wmf"/><Relationship Id="rId28" Type="http://schemas.openxmlformats.org/officeDocument/2006/relationships/oleObject" Target="../embeddings/oleObject114.bin"/><Relationship Id="rId36" Type="http://schemas.openxmlformats.org/officeDocument/2006/relationships/oleObject" Target="../embeddings/oleObject118.bin"/><Relationship Id="rId10" Type="http://schemas.openxmlformats.org/officeDocument/2006/relationships/oleObject" Target="../embeddings/oleObject105.bin"/><Relationship Id="rId19" Type="http://schemas.openxmlformats.org/officeDocument/2006/relationships/image" Target="../media/image77.wmf"/><Relationship Id="rId31" Type="http://schemas.openxmlformats.org/officeDocument/2006/relationships/image" Target="../media/image83.wmf"/><Relationship Id="rId44" Type="http://schemas.openxmlformats.org/officeDocument/2006/relationships/oleObject" Target="../embeddings/oleObject122.bin"/><Relationship Id="rId4" Type="http://schemas.openxmlformats.org/officeDocument/2006/relationships/oleObject" Target="../embeddings/oleObject102.bin"/><Relationship Id="rId9" Type="http://schemas.openxmlformats.org/officeDocument/2006/relationships/image" Target="../media/image50.wmf"/><Relationship Id="rId14" Type="http://schemas.openxmlformats.org/officeDocument/2006/relationships/oleObject" Target="../embeddings/oleObject107.bin"/><Relationship Id="rId22" Type="http://schemas.openxmlformats.org/officeDocument/2006/relationships/oleObject" Target="../embeddings/oleObject111.bin"/><Relationship Id="rId27" Type="http://schemas.openxmlformats.org/officeDocument/2006/relationships/image" Target="../media/image81.wmf"/><Relationship Id="rId30" Type="http://schemas.openxmlformats.org/officeDocument/2006/relationships/oleObject" Target="../embeddings/oleObject115.bin"/><Relationship Id="rId35" Type="http://schemas.openxmlformats.org/officeDocument/2006/relationships/image" Target="../media/image85.wmf"/><Relationship Id="rId43" Type="http://schemas.openxmlformats.org/officeDocument/2006/relationships/image" Target="../media/image89.wmf"/><Relationship Id="rId8" Type="http://schemas.openxmlformats.org/officeDocument/2006/relationships/oleObject" Target="../embeddings/oleObject104.bin"/><Relationship Id="rId3" Type="http://schemas.openxmlformats.org/officeDocument/2006/relationships/notesSlide" Target="../notesSlides/notesSlide18.xml"/><Relationship Id="rId12" Type="http://schemas.openxmlformats.org/officeDocument/2006/relationships/oleObject" Target="../embeddings/oleObject106.bin"/><Relationship Id="rId17" Type="http://schemas.openxmlformats.org/officeDocument/2006/relationships/image" Target="../media/image76.wmf"/><Relationship Id="rId25" Type="http://schemas.openxmlformats.org/officeDocument/2006/relationships/image" Target="../media/image80.wmf"/><Relationship Id="rId33" Type="http://schemas.openxmlformats.org/officeDocument/2006/relationships/image" Target="../media/image84.wmf"/><Relationship Id="rId38" Type="http://schemas.openxmlformats.org/officeDocument/2006/relationships/oleObject" Target="../embeddings/oleObject119.bin"/><Relationship Id="rId20" Type="http://schemas.openxmlformats.org/officeDocument/2006/relationships/oleObject" Target="../embeddings/oleObject110.bin"/><Relationship Id="rId41" Type="http://schemas.openxmlformats.org/officeDocument/2006/relationships/image" Target="../media/image88.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notesSlide" Target="../notesSlides/notesSlide19.xml"/><Relationship Id="rId7"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90.wmf"/><Relationship Id="rId11" Type="http://schemas.openxmlformats.org/officeDocument/2006/relationships/image" Target="../media/image92.wmf"/><Relationship Id="rId5" Type="http://schemas.openxmlformats.org/officeDocument/2006/relationships/oleObject" Target="../embeddings/oleObject124.bin"/><Relationship Id="rId10" Type="http://schemas.openxmlformats.org/officeDocument/2006/relationships/oleObject" Target="../embeddings/oleObject127.bin"/><Relationship Id="rId4" Type="http://schemas.openxmlformats.org/officeDocument/2006/relationships/image" Target="../media/image3.png"/><Relationship Id="rId9" Type="http://schemas.openxmlformats.org/officeDocument/2006/relationships/image" Target="../media/image91.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9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93.wmf"/><Relationship Id="rId4" Type="http://schemas.openxmlformats.org/officeDocument/2006/relationships/oleObject" Target="../embeddings/oleObject12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98.wmf"/><Relationship Id="rId18" Type="http://schemas.openxmlformats.org/officeDocument/2006/relationships/oleObject" Target="../embeddings/oleObject136.bin"/><Relationship Id="rId3" Type="http://schemas.openxmlformats.org/officeDocument/2006/relationships/notesSlide" Target="../notesSlides/notesSlide24.xml"/><Relationship Id="rId21" Type="http://schemas.openxmlformats.org/officeDocument/2006/relationships/image" Target="../media/image102.wmf"/><Relationship Id="rId7" Type="http://schemas.openxmlformats.org/officeDocument/2006/relationships/image" Target="../media/image95.wmf"/><Relationship Id="rId12" Type="http://schemas.openxmlformats.org/officeDocument/2006/relationships/oleObject" Target="../embeddings/oleObject133.bin"/><Relationship Id="rId17" Type="http://schemas.openxmlformats.org/officeDocument/2006/relationships/image" Target="../media/image100.wmf"/><Relationship Id="rId2" Type="http://schemas.openxmlformats.org/officeDocument/2006/relationships/slideLayout" Target="../slideLayouts/slideLayout2.xml"/><Relationship Id="rId16" Type="http://schemas.openxmlformats.org/officeDocument/2006/relationships/oleObject" Target="../embeddings/oleObject135.bin"/><Relationship Id="rId20" Type="http://schemas.openxmlformats.org/officeDocument/2006/relationships/oleObject" Target="../embeddings/oleObject137.bin"/><Relationship Id="rId1" Type="http://schemas.openxmlformats.org/officeDocument/2006/relationships/tags" Target="../tags/tag25.xml"/><Relationship Id="rId6" Type="http://schemas.openxmlformats.org/officeDocument/2006/relationships/oleObject" Target="../embeddings/oleObject130.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132.bin"/><Relationship Id="rId19" Type="http://schemas.openxmlformats.org/officeDocument/2006/relationships/image" Target="../media/image101.wmf"/><Relationship Id="rId4" Type="http://schemas.openxmlformats.org/officeDocument/2006/relationships/oleObject" Target="../embeddings/oleObject129.bin"/><Relationship Id="rId9" Type="http://schemas.openxmlformats.org/officeDocument/2006/relationships/image" Target="../media/image96.wmf"/><Relationship Id="rId14" Type="http://schemas.openxmlformats.org/officeDocument/2006/relationships/oleObject" Target="../embeddings/oleObject134.bin"/><Relationship Id="rId22" Type="http://schemas.openxmlformats.org/officeDocument/2006/relationships/image" Target="../media/image92.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07.wmf"/><Relationship Id="rId3" Type="http://schemas.openxmlformats.org/officeDocument/2006/relationships/notesSlide" Target="../notesSlides/notesSlide25.xml"/><Relationship Id="rId7" Type="http://schemas.openxmlformats.org/officeDocument/2006/relationships/image" Target="../media/image104.wmf"/><Relationship Id="rId12"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oleObject" Target="../embeddings/oleObject139.bin"/><Relationship Id="rId11" Type="http://schemas.openxmlformats.org/officeDocument/2006/relationships/image" Target="../media/image106.wmf"/><Relationship Id="rId5" Type="http://schemas.openxmlformats.org/officeDocument/2006/relationships/image" Target="../media/image103.wmf"/><Relationship Id="rId10" Type="http://schemas.openxmlformats.org/officeDocument/2006/relationships/oleObject" Target="../embeddings/oleObject141.bin"/><Relationship Id="rId4" Type="http://schemas.openxmlformats.org/officeDocument/2006/relationships/oleObject" Target="../embeddings/oleObject138.bin"/><Relationship Id="rId9" Type="http://schemas.openxmlformats.org/officeDocument/2006/relationships/image" Target="../media/image105.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97.png"/><Relationship Id="rId4" Type="http://schemas.openxmlformats.org/officeDocument/2006/relationships/image" Target="../media/image96.png"/></Relationships>
</file>

<file path=ppt/slides/_rels/slide27.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147.bin"/><Relationship Id="rId18" Type="http://schemas.openxmlformats.org/officeDocument/2006/relationships/image" Target="../media/image115.wmf"/><Relationship Id="rId3" Type="http://schemas.openxmlformats.org/officeDocument/2006/relationships/notesSlide" Target="../notesSlides/notesSlide27.xml"/><Relationship Id="rId21" Type="http://schemas.openxmlformats.org/officeDocument/2006/relationships/oleObject" Target="../embeddings/oleObject151.bin"/><Relationship Id="rId7" Type="http://schemas.openxmlformats.org/officeDocument/2006/relationships/oleObject" Target="../embeddings/oleObject144.bin"/><Relationship Id="rId12" Type="http://schemas.openxmlformats.org/officeDocument/2006/relationships/image" Target="../media/image112.wmf"/><Relationship Id="rId17" Type="http://schemas.openxmlformats.org/officeDocument/2006/relationships/oleObject" Target="../embeddings/oleObject149.bin"/><Relationship Id="rId2" Type="http://schemas.openxmlformats.org/officeDocument/2006/relationships/slideLayout" Target="../slideLayouts/slideLayout2.xml"/><Relationship Id="rId16" Type="http://schemas.openxmlformats.org/officeDocument/2006/relationships/image" Target="../media/image114.wmf"/><Relationship Id="rId20" Type="http://schemas.openxmlformats.org/officeDocument/2006/relationships/image" Target="../media/image116.wmf"/><Relationship Id="rId1" Type="http://schemas.openxmlformats.org/officeDocument/2006/relationships/tags" Target="../tags/tag28.xml"/><Relationship Id="rId6" Type="http://schemas.openxmlformats.org/officeDocument/2006/relationships/image" Target="../media/image109.wmf"/><Relationship Id="rId11" Type="http://schemas.openxmlformats.org/officeDocument/2006/relationships/oleObject" Target="../embeddings/oleObject146.bin"/><Relationship Id="rId24" Type="http://schemas.openxmlformats.org/officeDocument/2006/relationships/image" Target="../media/image118.wmf"/><Relationship Id="rId5" Type="http://schemas.openxmlformats.org/officeDocument/2006/relationships/oleObject" Target="../embeddings/oleObject143.bin"/><Relationship Id="rId15" Type="http://schemas.openxmlformats.org/officeDocument/2006/relationships/oleObject" Target="../embeddings/oleObject148.bin"/><Relationship Id="rId23" Type="http://schemas.openxmlformats.org/officeDocument/2006/relationships/oleObject" Target="../embeddings/oleObject152.bin"/><Relationship Id="rId10" Type="http://schemas.openxmlformats.org/officeDocument/2006/relationships/image" Target="../media/image111.wmf"/><Relationship Id="rId19" Type="http://schemas.openxmlformats.org/officeDocument/2006/relationships/oleObject" Target="../embeddings/oleObject150.bin"/><Relationship Id="rId4" Type="http://schemas.openxmlformats.org/officeDocument/2006/relationships/image" Target="../media/image108.png"/><Relationship Id="rId9" Type="http://schemas.openxmlformats.org/officeDocument/2006/relationships/oleObject" Target="../embeddings/oleObject145.bin"/><Relationship Id="rId14" Type="http://schemas.openxmlformats.org/officeDocument/2006/relationships/image" Target="../media/image113.wmf"/><Relationship Id="rId22" Type="http://schemas.openxmlformats.org/officeDocument/2006/relationships/image" Target="../media/image117.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19.png"/></Relationships>
</file>

<file path=ppt/slides/_rels/slide29.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notesSlide" Target="../notesSlides/notesSlide29.xml"/><Relationship Id="rId7" Type="http://schemas.openxmlformats.org/officeDocument/2006/relationships/image" Target="../media/image124.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23.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6.png"/></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wmf"/><Relationship Id="rId18" Type="http://schemas.openxmlformats.org/officeDocument/2006/relationships/oleObject" Target="../embeddings/oleObject6.bin"/><Relationship Id="rId3" Type="http://schemas.openxmlformats.org/officeDocument/2006/relationships/notesSlide" Target="../notesSlides/notesSlide3.xml"/><Relationship Id="rId21" Type="http://schemas.openxmlformats.org/officeDocument/2006/relationships/image" Target="../media/image11.wmf"/><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tags" Target="../tags/tag4.xml"/><Relationship Id="rId6" Type="http://schemas.openxmlformats.org/officeDocument/2006/relationships/image" Target="../media/image3.png"/><Relationship Id="rId11" Type="http://schemas.openxmlformats.org/officeDocument/2006/relationships/image" Target="../media/image6.wmf"/><Relationship Id="rId5" Type="http://schemas.openxmlformats.org/officeDocument/2006/relationships/image" Target="../media/image2.png"/><Relationship Id="rId15" Type="http://schemas.openxmlformats.org/officeDocument/2006/relationships/image" Target="../media/image8.wmf"/><Relationship Id="rId23" Type="http://schemas.openxmlformats.org/officeDocument/2006/relationships/image" Target="../media/image12.wmf"/><Relationship Id="rId10" Type="http://schemas.openxmlformats.org/officeDocument/2006/relationships/oleObject" Target="../embeddings/oleObject2.bin"/><Relationship Id="rId19" Type="http://schemas.openxmlformats.org/officeDocument/2006/relationships/image" Target="../media/image10.wmf"/><Relationship Id="rId4" Type="http://schemas.openxmlformats.org/officeDocument/2006/relationships/image" Target="../media/image20.png"/><Relationship Id="rId9" Type="http://schemas.openxmlformats.org/officeDocument/2006/relationships/image" Target="../media/image5.png"/><Relationship Id="rId14" Type="http://schemas.openxmlformats.org/officeDocument/2006/relationships/oleObject" Target="../embeddings/oleObject4.bin"/><Relationship Id="rId22"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27.png"/></Relationships>
</file>

<file path=ppt/slides/_rels/slide31.x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image" Target="../media/image131.wmf"/><Relationship Id="rId3" Type="http://schemas.openxmlformats.org/officeDocument/2006/relationships/notesSlide" Target="../notesSlides/notesSlide31.xml"/><Relationship Id="rId7" Type="http://schemas.openxmlformats.org/officeDocument/2006/relationships/oleObject" Target="../embeddings/oleObject154.bin"/><Relationship Id="rId12"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28.wmf"/><Relationship Id="rId11" Type="http://schemas.openxmlformats.org/officeDocument/2006/relationships/image" Target="../media/image1210.png"/><Relationship Id="rId5" Type="http://schemas.openxmlformats.org/officeDocument/2006/relationships/oleObject" Target="../embeddings/oleObject153.bin"/><Relationship Id="rId15" Type="http://schemas.openxmlformats.org/officeDocument/2006/relationships/image" Target="../media/image132.wmf"/><Relationship Id="rId10" Type="http://schemas.openxmlformats.org/officeDocument/2006/relationships/image" Target="../media/image130.wmf"/><Relationship Id="rId4" Type="http://schemas.openxmlformats.org/officeDocument/2006/relationships/image" Target="../media/image1200.png"/><Relationship Id="rId9" Type="http://schemas.openxmlformats.org/officeDocument/2006/relationships/oleObject" Target="../embeddings/oleObject155.bin"/><Relationship Id="rId14" Type="http://schemas.openxmlformats.org/officeDocument/2006/relationships/oleObject" Target="../embeddings/oleObject15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59.bin"/><Relationship Id="rId13" Type="http://schemas.openxmlformats.org/officeDocument/2006/relationships/oleObject" Target="../embeddings/oleObject162.bin"/><Relationship Id="rId18" Type="http://schemas.openxmlformats.org/officeDocument/2006/relationships/image" Target="../media/image138.wmf"/><Relationship Id="rId3" Type="http://schemas.openxmlformats.org/officeDocument/2006/relationships/notesSlide" Target="../notesSlides/notesSlide32.xml"/><Relationship Id="rId7" Type="http://schemas.openxmlformats.org/officeDocument/2006/relationships/image" Target="../media/image133.wmf"/><Relationship Id="rId12" Type="http://schemas.openxmlformats.org/officeDocument/2006/relationships/image" Target="../media/image135.wmf"/><Relationship Id="rId17" Type="http://schemas.openxmlformats.org/officeDocument/2006/relationships/oleObject" Target="../embeddings/oleObject164.bin"/><Relationship Id="rId2" Type="http://schemas.openxmlformats.org/officeDocument/2006/relationships/slideLayout" Target="../slideLayouts/slideLayout2.xml"/><Relationship Id="rId16" Type="http://schemas.openxmlformats.org/officeDocument/2006/relationships/image" Target="../media/image137.wmf"/><Relationship Id="rId20" Type="http://schemas.openxmlformats.org/officeDocument/2006/relationships/image" Target="../media/image139.wmf"/><Relationship Id="rId1" Type="http://schemas.openxmlformats.org/officeDocument/2006/relationships/tags" Target="../tags/tag33.xml"/><Relationship Id="rId6" Type="http://schemas.openxmlformats.org/officeDocument/2006/relationships/oleObject" Target="../embeddings/oleObject158.bin"/><Relationship Id="rId11" Type="http://schemas.openxmlformats.org/officeDocument/2006/relationships/oleObject" Target="../embeddings/oleObject161.bin"/><Relationship Id="rId5" Type="http://schemas.openxmlformats.org/officeDocument/2006/relationships/image" Target="../media/image1290.png"/><Relationship Id="rId15" Type="http://schemas.openxmlformats.org/officeDocument/2006/relationships/oleObject" Target="../embeddings/oleObject163.bin"/><Relationship Id="rId10" Type="http://schemas.openxmlformats.org/officeDocument/2006/relationships/oleObject" Target="../embeddings/oleObject160.bin"/><Relationship Id="rId19" Type="http://schemas.openxmlformats.org/officeDocument/2006/relationships/oleObject" Target="../embeddings/oleObject165.bin"/><Relationship Id="rId4" Type="http://schemas.openxmlformats.org/officeDocument/2006/relationships/image" Target="../media/image3.png"/><Relationship Id="rId9" Type="http://schemas.openxmlformats.org/officeDocument/2006/relationships/image" Target="../media/image134.wmf"/><Relationship Id="rId14" Type="http://schemas.openxmlformats.org/officeDocument/2006/relationships/image" Target="../media/image136.wmf"/></Relationships>
</file>

<file path=ppt/slides/_rels/slide33.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oleObject" Target="../embeddings/oleObject170.bin"/><Relationship Id="rId18" Type="http://schemas.openxmlformats.org/officeDocument/2006/relationships/image" Target="../media/image145.wmf"/><Relationship Id="rId26" Type="http://schemas.openxmlformats.org/officeDocument/2006/relationships/image" Target="../media/image149.wmf"/><Relationship Id="rId3" Type="http://schemas.openxmlformats.org/officeDocument/2006/relationships/notesSlide" Target="../notesSlides/notesSlide33.xml"/><Relationship Id="rId21" Type="http://schemas.openxmlformats.org/officeDocument/2006/relationships/oleObject" Target="../embeddings/oleObject174.bin"/><Relationship Id="rId7" Type="http://schemas.openxmlformats.org/officeDocument/2006/relationships/image" Target="../media/image141.wmf"/><Relationship Id="rId12" Type="http://schemas.openxmlformats.org/officeDocument/2006/relationships/image" Target="../media/image143.wmf"/><Relationship Id="rId17" Type="http://schemas.openxmlformats.org/officeDocument/2006/relationships/oleObject" Target="../embeddings/oleObject172.bin"/><Relationship Id="rId25" Type="http://schemas.openxmlformats.org/officeDocument/2006/relationships/oleObject" Target="../embeddings/oleObject176.bin"/><Relationship Id="rId2" Type="http://schemas.openxmlformats.org/officeDocument/2006/relationships/slideLayout" Target="../slideLayouts/slideLayout2.xml"/><Relationship Id="rId16" Type="http://schemas.openxmlformats.org/officeDocument/2006/relationships/image" Target="../media/image139.wmf"/><Relationship Id="rId20" Type="http://schemas.openxmlformats.org/officeDocument/2006/relationships/image" Target="../media/image146.wmf"/><Relationship Id="rId1" Type="http://schemas.openxmlformats.org/officeDocument/2006/relationships/tags" Target="../tags/tag34.xml"/><Relationship Id="rId6" Type="http://schemas.openxmlformats.org/officeDocument/2006/relationships/oleObject" Target="../embeddings/oleObject167.bin"/><Relationship Id="rId11" Type="http://schemas.openxmlformats.org/officeDocument/2006/relationships/oleObject" Target="../embeddings/oleObject169.bin"/><Relationship Id="rId24" Type="http://schemas.openxmlformats.org/officeDocument/2006/relationships/image" Target="../media/image148.wmf"/><Relationship Id="rId5" Type="http://schemas.openxmlformats.org/officeDocument/2006/relationships/image" Target="../media/image140.wmf"/><Relationship Id="rId15" Type="http://schemas.openxmlformats.org/officeDocument/2006/relationships/oleObject" Target="../embeddings/oleObject171.bin"/><Relationship Id="rId23" Type="http://schemas.openxmlformats.org/officeDocument/2006/relationships/oleObject" Target="../embeddings/oleObject175.bin"/><Relationship Id="rId10" Type="http://schemas.openxmlformats.org/officeDocument/2006/relationships/image" Target="../media/image142.wmf"/><Relationship Id="rId19" Type="http://schemas.openxmlformats.org/officeDocument/2006/relationships/oleObject" Target="../embeddings/oleObject173.bin"/><Relationship Id="rId4" Type="http://schemas.openxmlformats.org/officeDocument/2006/relationships/oleObject" Target="../embeddings/oleObject166.bin"/><Relationship Id="rId9" Type="http://schemas.openxmlformats.org/officeDocument/2006/relationships/oleObject" Target="../embeddings/oleObject168.bin"/><Relationship Id="rId14" Type="http://schemas.openxmlformats.org/officeDocument/2006/relationships/image" Target="../media/image144.wmf"/><Relationship Id="rId22" Type="http://schemas.openxmlformats.org/officeDocument/2006/relationships/image" Target="../media/image147.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image" Target="../media/image142.png"/></Relationships>
</file>

<file path=ppt/slides/_rels/slide5.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5.wmf"/><Relationship Id="rId3" Type="http://schemas.openxmlformats.org/officeDocument/2006/relationships/notesSlide" Target="../notesSlides/notesSlide5.xml"/><Relationship Id="rId7" Type="http://schemas.openxmlformats.org/officeDocument/2006/relationships/image" Target="../media/image14.wmf"/><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oleObject" Target="../embeddings/oleObject10.bin"/><Relationship Id="rId11" Type="http://schemas.openxmlformats.org/officeDocument/2006/relationships/image" Target="../media/image141.png"/><Relationship Id="rId5" Type="http://schemas.openxmlformats.org/officeDocument/2006/relationships/image" Target="../media/image160.png"/><Relationship Id="rId15" Type="http://schemas.openxmlformats.org/officeDocument/2006/relationships/image" Target="../media/image19.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oleObject" Target="../embeddings/oleObject11.bin"/><Relationship Id="rId14" Type="http://schemas.openxmlformats.org/officeDocument/2006/relationships/customXml" Target="../ink/ink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0.wmf"/><Relationship Id="rId18" Type="http://schemas.openxmlformats.org/officeDocument/2006/relationships/image" Target="../media/image22.wmf"/><Relationship Id="rId26" Type="http://schemas.openxmlformats.org/officeDocument/2006/relationships/oleObject" Target="../embeddings/oleObject23.bin"/><Relationship Id="rId3" Type="http://schemas.openxmlformats.org/officeDocument/2006/relationships/notesSlide" Target="../notesSlides/notesSlide6.xml"/><Relationship Id="rId21" Type="http://schemas.openxmlformats.org/officeDocument/2006/relationships/oleObject" Target="../embeddings/oleObject21.bin"/><Relationship Id="rId7" Type="http://schemas.openxmlformats.org/officeDocument/2006/relationships/image" Target="../media/image17.wmf"/><Relationship Id="rId12" Type="http://schemas.openxmlformats.org/officeDocument/2006/relationships/oleObject" Target="../embeddings/oleObject17.bin"/><Relationship Id="rId17" Type="http://schemas.openxmlformats.org/officeDocument/2006/relationships/oleObject" Target="../embeddings/oleObject19.bin"/><Relationship Id="rId25"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21.wmf"/><Relationship Id="rId20" Type="http://schemas.openxmlformats.org/officeDocument/2006/relationships/image" Target="../media/image23.wmf"/><Relationship Id="rId29" Type="http://schemas.openxmlformats.org/officeDocument/2006/relationships/image" Target="../media/image28.wmf"/><Relationship Id="rId1" Type="http://schemas.openxmlformats.org/officeDocument/2006/relationships/tags" Target="../tags/tag7.xml"/><Relationship Id="rId6" Type="http://schemas.openxmlformats.org/officeDocument/2006/relationships/oleObject" Target="../embeddings/oleObject14.bin"/><Relationship Id="rId11" Type="http://schemas.openxmlformats.org/officeDocument/2006/relationships/image" Target="../media/image19.wmf"/><Relationship Id="rId24" Type="http://schemas.openxmlformats.org/officeDocument/2006/relationships/image" Target="../media/image25.wmf"/><Relationship Id="rId5" Type="http://schemas.openxmlformats.org/officeDocument/2006/relationships/image" Target="../media/image16.wmf"/><Relationship Id="rId15" Type="http://schemas.openxmlformats.org/officeDocument/2006/relationships/oleObject" Target="../embeddings/oleObject18.bin"/><Relationship Id="rId23" Type="http://schemas.openxmlformats.org/officeDocument/2006/relationships/oleObject" Target="../embeddings/oleObject22.bin"/><Relationship Id="rId28" Type="http://schemas.openxmlformats.org/officeDocument/2006/relationships/oleObject" Target="../embeddings/oleObject24.bin"/><Relationship Id="rId10" Type="http://schemas.openxmlformats.org/officeDocument/2006/relationships/oleObject" Target="../embeddings/oleObject16.bin"/><Relationship Id="rId19" Type="http://schemas.openxmlformats.org/officeDocument/2006/relationships/oleObject" Target="../embeddings/oleObject20.bin"/><Relationship Id="rId4" Type="http://schemas.openxmlformats.org/officeDocument/2006/relationships/oleObject" Target="../embeddings/oleObject13.bin"/><Relationship Id="rId9" Type="http://schemas.openxmlformats.org/officeDocument/2006/relationships/image" Target="../media/image18.wmf"/><Relationship Id="rId14" Type="http://schemas.openxmlformats.org/officeDocument/2006/relationships/image" Target="../media/image2.png"/><Relationship Id="rId22" Type="http://schemas.openxmlformats.org/officeDocument/2006/relationships/image" Target="../media/image24.wmf"/><Relationship Id="rId27" Type="http://schemas.openxmlformats.org/officeDocument/2006/relationships/image" Target="../media/image27.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video" Target="file:///C:\Users\e15108\OneDrive%20-%20SD41\Statistics\Online%20Stats%20Notes\Video%20on%20SamplingDistribution%20Ch10.mp4" TargetMode="External"/><Relationship Id="rId2" Type="http://schemas.microsoft.com/office/2007/relationships/media" Target="file:///C:\Users\e15108\OneDrive%20-%20SD41\Statistics\Online%20Stats%20Notes\Video%20on%20SamplingDistribution%20Ch10.mp4" TargetMode="External"/><Relationship Id="rId1" Type="http://schemas.openxmlformats.org/officeDocument/2006/relationships/tags" Target="../tags/tag9.xml"/><Relationship Id="rId6" Type="http://schemas.openxmlformats.org/officeDocument/2006/relationships/image" Target="../media/image29.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C3B0-25B1-4D36-82C2-B6ACE282CD33}"/>
              </a:ext>
            </a:extLst>
          </p:cNvPr>
          <p:cNvSpPr>
            <a:spLocks noGrp="1"/>
          </p:cNvSpPr>
          <p:nvPr>
            <p:ph type="ctrTitle"/>
          </p:nvPr>
        </p:nvSpPr>
        <p:spPr>
          <a:xfrm>
            <a:off x="3810000" y="3124200"/>
            <a:ext cx="6172200" cy="1893888"/>
          </a:xfrm>
        </p:spPr>
        <p:txBody>
          <a:bodyPr>
            <a:normAutofit fontScale="90000"/>
          </a:bodyPr>
          <a:lstStyle/>
          <a:p>
            <a:pPr eaLnBrk="1" fontAlgn="auto" hangingPunct="1">
              <a:spcAft>
                <a:spcPts val="0"/>
              </a:spcAft>
              <a:defRPr/>
            </a:pPr>
            <a:r>
              <a:rPr lang="en-CA" dirty="0"/>
              <a:t>AP Statistics</a:t>
            </a:r>
            <a:br>
              <a:rPr lang="en-CA" dirty="0"/>
            </a:br>
            <a:r>
              <a:rPr lang="en-CA" dirty="0"/>
              <a:t>Section 9.1</a:t>
            </a:r>
            <a:br>
              <a:rPr lang="en-CA" dirty="0"/>
            </a:br>
            <a:r>
              <a:rPr lang="en-CA" dirty="0"/>
              <a:t>Distribution of </a:t>
            </a:r>
            <a:r>
              <a:rPr lang="en-CA"/>
              <a:t>Sample Means</a:t>
            </a:r>
            <a:endParaRPr lang="en-CA" dirty="0"/>
          </a:p>
        </p:txBody>
      </p:sp>
      <p:sp>
        <p:nvSpPr>
          <p:cNvPr id="9219" name="Subtitle 2">
            <a:extLst>
              <a:ext uri="{FF2B5EF4-FFF2-40B4-BE49-F238E27FC236}">
                <a16:creationId xmlns:a16="http://schemas.microsoft.com/office/drawing/2014/main" id="{5C868293-53B2-4CCB-9C13-3E14485F370E}"/>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43C8-4048-48DF-9200-F2D492E90DE4}"/>
              </a:ext>
            </a:extLst>
          </p:cNvPr>
          <p:cNvSpPr>
            <a:spLocks noGrp="1"/>
          </p:cNvSpPr>
          <p:nvPr>
            <p:ph type="title"/>
          </p:nvPr>
        </p:nvSpPr>
        <p:spPr>
          <a:xfrm>
            <a:off x="416560" y="274638"/>
            <a:ext cx="10149840" cy="588962"/>
          </a:xfrm>
        </p:spPr>
        <p:txBody>
          <a:bodyPr/>
          <a:lstStyle/>
          <a:p>
            <a:r>
              <a:rPr lang="en-US" dirty="0"/>
              <a:t>Does population distribution matter?</a:t>
            </a:r>
          </a:p>
        </p:txBody>
      </p:sp>
      <p:sp>
        <p:nvSpPr>
          <p:cNvPr id="3" name="Content Placeholder 2">
            <a:extLst>
              <a:ext uri="{FF2B5EF4-FFF2-40B4-BE49-F238E27FC236}">
                <a16:creationId xmlns:a16="http://schemas.microsoft.com/office/drawing/2014/main" id="{88BAD14E-035E-4D4C-9E74-F6D41D35FD08}"/>
              </a:ext>
            </a:extLst>
          </p:cNvPr>
          <p:cNvSpPr>
            <a:spLocks noGrp="1"/>
          </p:cNvSpPr>
          <p:nvPr>
            <p:ph sz="quarter" idx="1"/>
          </p:nvPr>
        </p:nvSpPr>
        <p:spPr>
          <a:xfrm>
            <a:off x="203200" y="904240"/>
            <a:ext cx="11257280" cy="914400"/>
          </a:xfrm>
        </p:spPr>
        <p:txBody>
          <a:bodyPr/>
          <a:lstStyle/>
          <a:p>
            <a:r>
              <a:rPr lang="en-US" dirty="0"/>
              <a:t>POINT #1) If your population distribution is “normal” [bell curve], the distribution of your sample means will also be normal [bell curve]</a:t>
            </a:r>
          </a:p>
        </p:txBody>
      </p:sp>
      <p:sp>
        <p:nvSpPr>
          <p:cNvPr id="4" name="TextBox 3">
            <a:extLst>
              <a:ext uri="{FF2B5EF4-FFF2-40B4-BE49-F238E27FC236}">
                <a16:creationId xmlns:a16="http://schemas.microsoft.com/office/drawing/2014/main" id="{D1423A1D-4D66-42EC-8D9C-531D145B40A5}"/>
              </a:ext>
            </a:extLst>
          </p:cNvPr>
          <p:cNvSpPr txBox="1"/>
          <p:nvPr/>
        </p:nvSpPr>
        <p:spPr>
          <a:xfrm>
            <a:off x="2174240" y="1757680"/>
            <a:ext cx="7772400" cy="369332"/>
          </a:xfrm>
          <a:prstGeom prst="rect">
            <a:avLst/>
          </a:prstGeom>
          <a:noFill/>
        </p:spPr>
        <p:txBody>
          <a:bodyPr wrap="square" rtlCol="0">
            <a:spAutoFit/>
          </a:bodyPr>
          <a:lstStyle/>
          <a:p>
            <a:r>
              <a:rPr lang="en-US" dirty="0"/>
              <a:t>https://www.statcrunch.com/applets/type3&amp;samplingdist</a:t>
            </a:r>
          </a:p>
        </p:txBody>
      </p:sp>
      <p:sp>
        <p:nvSpPr>
          <p:cNvPr id="5" name="Content Placeholder 2">
            <a:extLst>
              <a:ext uri="{FF2B5EF4-FFF2-40B4-BE49-F238E27FC236}">
                <a16:creationId xmlns:a16="http://schemas.microsoft.com/office/drawing/2014/main" id="{9EE2E6D8-1831-49D3-8252-E0D74698B19C}"/>
              </a:ext>
            </a:extLst>
          </p:cNvPr>
          <p:cNvSpPr txBox="1">
            <a:spLocks/>
          </p:cNvSpPr>
          <p:nvPr/>
        </p:nvSpPr>
        <p:spPr bwMode="auto">
          <a:xfrm>
            <a:off x="162560" y="2448560"/>
            <a:ext cx="11257280"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POINT #2) If your population distribution is NOT “normal” [bell curve], the distribution of your sample means will also be normal [bell curve] if your sample sizes are 30 or more {Central Limit </a:t>
            </a:r>
            <a:r>
              <a:rPr lang="en-US" dirty="0" err="1"/>
              <a:t>THm</a:t>
            </a:r>
            <a:r>
              <a:rPr lang="en-US" dirty="0"/>
              <a:t>}</a:t>
            </a:r>
          </a:p>
        </p:txBody>
      </p:sp>
      <p:sp>
        <p:nvSpPr>
          <p:cNvPr id="6" name="Content Placeholder 2">
            <a:extLst>
              <a:ext uri="{FF2B5EF4-FFF2-40B4-BE49-F238E27FC236}">
                <a16:creationId xmlns:a16="http://schemas.microsoft.com/office/drawing/2014/main" id="{1CA289F5-5626-4F94-AD0D-B30A933DA43F}"/>
              </a:ext>
            </a:extLst>
          </p:cNvPr>
          <p:cNvSpPr txBox="1">
            <a:spLocks/>
          </p:cNvSpPr>
          <p:nvPr/>
        </p:nvSpPr>
        <p:spPr bwMode="auto">
          <a:xfrm>
            <a:off x="182880" y="4968240"/>
            <a:ext cx="11257280"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From these two points, you will need to always check either if the population is normally distributed OR if the sample size is 30 or greater</a:t>
            </a:r>
          </a:p>
        </p:txBody>
      </p:sp>
      <p:sp>
        <p:nvSpPr>
          <p:cNvPr id="7" name="Content Placeholder 2">
            <a:extLst>
              <a:ext uri="{FF2B5EF4-FFF2-40B4-BE49-F238E27FC236}">
                <a16:creationId xmlns:a16="http://schemas.microsoft.com/office/drawing/2014/main" id="{6B178202-1E35-41F5-BE89-60505124CEE8}"/>
              </a:ext>
            </a:extLst>
          </p:cNvPr>
          <p:cNvSpPr txBox="1">
            <a:spLocks/>
          </p:cNvSpPr>
          <p:nvPr/>
        </p:nvSpPr>
        <p:spPr bwMode="auto">
          <a:xfrm>
            <a:off x="187236" y="5799906"/>
            <a:ext cx="11257280" cy="10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This is important because if neither conditions are met, the sampling distr. will not be ‘normal’, can’t calculate any probabilities…..</a:t>
            </a:r>
          </a:p>
        </p:txBody>
      </p:sp>
      <p:sp>
        <p:nvSpPr>
          <p:cNvPr id="8" name="Content Placeholder 2">
            <a:extLst>
              <a:ext uri="{FF2B5EF4-FFF2-40B4-BE49-F238E27FC236}">
                <a16:creationId xmlns:a16="http://schemas.microsoft.com/office/drawing/2014/main" id="{7FED6188-4AD6-4B1A-9925-6C94347F5B6F}"/>
              </a:ext>
            </a:extLst>
          </p:cNvPr>
          <p:cNvSpPr txBox="1">
            <a:spLocks/>
          </p:cNvSpPr>
          <p:nvPr/>
        </p:nvSpPr>
        <p:spPr bwMode="auto">
          <a:xfrm>
            <a:off x="172720" y="3688080"/>
            <a:ext cx="11257280"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err="1"/>
              <a:t>Ie</a:t>
            </a:r>
            <a:r>
              <a:rPr lang="en-US" dirty="0"/>
              <a:t>: The population distribution can be “bimodal”, “uniform”, skewed, “tri-modal”, as long as sample size is 30 or more, the distribution of sample means will be normal [bell curve]</a:t>
            </a:r>
          </a:p>
        </p:txBody>
      </p:sp>
    </p:spTree>
    <p:custDataLst>
      <p:tags r:id="rId1"/>
    </p:custDataLst>
    <p:extLst>
      <p:ext uri="{BB962C8B-B14F-4D97-AF65-F5344CB8AC3E}">
        <p14:creationId xmlns:p14="http://schemas.microsoft.com/office/powerpoint/2010/main" val="429025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1C7F-2BA6-41F7-990B-1674578910F4}"/>
              </a:ext>
            </a:extLst>
          </p:cNvPr>
          <p:cNvSpPr>
            <a:spLocks noGrp="1"/>
          </p:cNvSpPr>
          <p:nvPr>
            <p:ph type="title"/>
          </p:nvPr>
        </p:nvSpPr>
        <p:spPr>
          <a:xfrm>
            <a:off x="142240" y="135299"/>
            <a:ext cx="11582400" cy="528002"/>
          </a:xfrm>
        </p:spPr>
        <p:txBody>
          <a:bodyPr>
            <a:normAutofit fontScale="90000"/>
          </a:bodyPr>
          <a:lstStyle/>
          <a:p>
            <a:r>
              <a:rPr lang="en-US" sz="2400" dirty="0"/>
              <a:t>HOW to Find the STD Dev &amp; Variance in the distribution of Sample means: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A8CCF1-95A7-4B03-B732-1258EADF42E2}"/>
                  </a:ext>
                </a:extLst>
              </p:cNvPr>
              <p:cNvSpPr>
                <a:spLocks noGrp="1"/>
              </p:cNvSpPr>
              <p:nvPr>
                <p:ph sz="quarter" idx="1"/>
              </p:nvPr>
            </p:nvSpPr>
            <p:spPr>
              <a:xfrm>
                <a:off x="213360" y="783042"/>
                <a:ext cx="11115040" cy="1621556"/>
              </a:xfrm>
            </p:spPr>
            <p:txBody>
              <a:bodyPr/>
              <a:lstStyle/>
              <a:p>
                <a:r>
                  <a:rPr lang="en-US" dirty="0"/>
                  <a:t>POINT #3) Standard Error </a:t>
                </a:r>
                <a14:m>
                  <m:oMath xmlns:m="http://schemas.openxmlformats.org/officeDocument/2006/math">
                    <m:sSub>
                      <m:sSubPr>
                        <m:ctrlPr>
                          <a:rPr lang="en-US" sz="3100" i="1" smtClean="0">
                            <a:latin typeface="Cambria Math" panose="02040503050406030204" pitchFamily="18" charset="0"/>
                          </a:rPr>
                        </m:ctrlPr>
                      </m:sSubPr>
                      <m:e>
                        <m:r>
                          <a:rPr lang="en-US" sz="3100" i="1" smtClean="0">
                            <a:latin typeface="Cambria Math" panose="02040503050406030204" pitchFamily="18" charset="0"/>
                            <a:ea typeface="Cambria Math" panose="02040503050406030204" pitchFamily="18" charset="0"/>
                          </a:rPr>
                          <m:t>𝜎</m:t>
                        </m:r>
                      </m:e>
                      <m:sub>
                        <m:acc>
                          <m:accPr>
                            <m:chr m:val="̅"/>
                            <m:ctrlPr>
                              <a:rPr lang="en-US" sz="3100" i="1" smtClean="0">
                                <a:latin typeface="Cambria Math" panose="02040503050406030204" pitchFamily="18" charset="0"/>
                              </a:rPr>
                            </m:ctrlPr>
                          </m:accPr>
                          <m:e>
                            <m:r>
                              <a:rPr lang="en-US" sz="3100" b="0" i="1" smtClean="0">
                                <a:latin typeface="Cambria Math" panose="02040503050406030204" pitchFamily="18" charset="0"/>
                              </a:rPr>
                              <m:t>𝑥</m:t>
                            </m:r>
                          </m:e>
                        </m:acc>
                      </m:sub>
                    </m:sSub>
                    <m:r>
                      <a:rPr lang="en-US" sz="3100" b="0" i="1" smtClean="0">
                        <a:latin typeface="Cambria Math" panose="02040503050406030204" pitchFamily="18" charset="0"/>
                      </a:rPr>
                      <m:t> </m:t>
                    </m:r>
                  </m:oMath>
                </a14:m>
                <a:r>
                  <a:rPr lang="en-US" dirty="0"/>
                  <a:t>is less than standard deviation </a:t>
                </a:r>
                <a14:m>
                  <m:oMath xmlns:m="http://schemas.openxmlformats.org/officeDocument/2006/math">
                    <m:r>
                      <a:rPr lang="en-US" sz="2900" i="1" smtClean="0">
                        <a:latin typeface="Cambria Math" panose="02040503050406030204" pitchFamily="18" charset="0"/>
                        <a:ea typeface="Cambria Math" panose="02040503050406030204" pitchFamily="18" charset="0"/>
                      </a:rPr>
                      <m:t>𝜎</m:t>
                    </m:r>
                  </m:oMath>
                </a14:m>
                <a:r>
                  <a:rPr lang="en-US" dirty="0"/>
                  <a:t>.  The variation in sample distribution of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is always less than the variation in the population.  When mapping the averages of samples, it reduces the effect of extreme values.  </a:t>
                </a:r>
              </a:p>
            </p:txBody>
          </p:sp>
        </mc:Choice>
        <mc:Fallback xmlns="">
          <p:sp>
            <p:nvSpPr>
              <p:cNvPr id="3" name="Content Placeholder 2">
                <a:extLst>
                  <a:ext uri="{FF2B5EF4-FFF2-40B4-BE49-F238E27FC236}">
                    <a16:creationId xmlns:a16="http://schemas.microsoft.com/office/drawing/2014/main" id="{DFA8CCF1-95A7-4B03-B732-1258EADF42E2}"/>
                  </a:ext>
                </a:extLst>
              </p:cNvPr>
              <p:cNvSpPr>
                <a:spLocks noGrp="1" noRot="1" noChangeAspect="1" noMove="1" noResize="1" noEditPoints="1" noAdjustHandles="1" noChangeArrowheads="1" noChangeShapeType="1" noTextEdit="1"/>
              </p:cNvSpPr>
              <p:nvPr>
                <p:ph sz="quarter" idx="1"/>
              </p:nvPr>
            </p:nvSpPr>
            <p:spPr>
              <a:xfrm>
                <a:off x="213360" y="783042"/>
                <a:ext cx="11115040" cy="1621556"/>
              </a:xfrm>
              <a:blipFill>
                <a:blip r:embed="rId4"/>
                <a:stretch>
                  <a:fillRect l="-219" r="-1481"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E26C544A-038A-46EF-B0FD-6BC8160333CA}"/>
                  </a:ext>
                </a:extLst>
              </p:cNvPr>
              <p:cNvSpPr txBox="1">
                <a:spLocks/>
              </p:cNvSpPr>
              <p:nvPr/>
            </p:nvSpPr>
            <p:spPr bwMode="auto">
              <a:xfrm>
                <a:off x="193040" y="2680069"/>
                <a:ext cx="11115040" cy="604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POINT #4) FORMULA:     [CONDITION:   N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10</m:t>
                    </m:r>
                    <m:r>
                      <a:rPr lang="en-US" i="1" dirty="0" smtClean="0">
                        <a:latin typeface="Cambria Math" panose="02040503050406030204" pitchFamily="18" charset="0"/>
                      </a:rPr>
                      <m:t>𝑛</m:t>
                    </m:r>
                    <m:r>
                      <a:rPr lang="en-US" b="0" i="1" dirty="0" smtClean="0">
                        <a:latin typeface="Cambria Math" panose="02040503050406030204" pitchFamily="18" charset="0"/>
                      </a:rPr>
                      <m:t> </m:t>
                    </m:r>
                  </m:oMath>
                </a14:m>
                <a:r>
                  <a:rPr lang="en-US" dirty="0"/>
                  <a:t>]</a:t>
                </a:r>
              </a:p>
            </p:txBody>
          </p:sp>
        </mc:Choice>
        <mc:Fallback xmlns="">
          <p:sp>
            <p:nvSpPr>
              <p:cNvPr id="4" name="Content Placeholder 2">
                <a:extLst>
                  <a:ext uri="{FF2B5EF4-FFF2-40B4-BE49-F238E27FC236}">
                    <a16:creationId xmlns:a16="http://schemas.microsoft.com/office/drawing/2014/main" id="{E26C544A-038A-46EF-B0FD-6BC8160333CA}"/>
                  </a:ext>
                </a:extLst>
              </p:cNvPr>
              <p:cNvSpPr txBox="1">
                <a:spLocks noRot="1" noChangeAspect="1" noMove="1" noResize="1" noEditPoints="1" noAdjustHandles="1" noChangeArrowheads="1" noChangeShapeType="1" noTextEdit="1"/>
              </p:cNvSpPr>
              <p:nvPr/>
            </p:nvSpPr>
            <p:spPr bwMode="auto">
              <a:xfrm>
                <a:off x="193040" y="2680069"/>
                <a:ext cx="11115040" cy="604520"/>
              </a:xfrm>
              <a:prstGeom prst="rect">
                <a:avLst/>
              </a:prstGeom>
              <a:blipFill>
                <a:blip r:embed="rId5"/>
                <a:stretch>
                  <a:fillRect l="-274" t="-80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9740D854-4376-44A9-BEB7-9F4B0A28900E}"/>
              </a:ext>
            </a:extLst>
          </p:cNvPr>
          <p:cNvGraphicFramePr>
            <a:graphicFrameLocks noChangeAspect="1"/>
          </p:cNvGraphicFramePr>
          <p:nvPr>
            <p:extLst>
              <p:ext uri="{D42A27DB-BD31-4B8C-83A1-F6EECF244321}">
                <p14:modId xmlns:p14="http://schemas.microsoft.com/office/powerpoint/2010/main" val="2222921788"/>
              </p:ext>
            </p:extLst>
          </p:nvPr>
        </p:nvGraphicFramePr>
        <p:xfrm>
          <a:off x="900430" y="3060752"/>
          <a:ext cx="1487170" cy="1066224"/>
        </p:xfrm>
        <a:graphic>
          <a:graphicData uri="http://schemas.openxmlformats.org/presentationml/2006/ole">
            <mc:AlternateContent xmlns:mc="http://schemas.openxmlformats.org/markup-compatibility/2006">
              <mc:Choice xmlns:v="urn:schemas-microsoft-com:vml" Requires="v">
                <p:oleObj name="Equation" r:id="rId6" imgW="583920" imgH="419040" progId="Equation.DSMT4">
                  <p:embed/>
                </p:oleObj>
              </mc:Choice>
              <mc:Fallback>
                <p:oleObj name="Equation" r:id="rId6" imgW="583920" imgH="419040" progId="Equation.DSMT4">
                  <p:embed/>
                  <p:pic>
                    <p:nvPicPr>
                      <p:cNvPr id="5" name="Object 4">
                        <a:extLst>
                          <a:ext uri="{FF2B5EF4-FFF2-40B4-BE49-F238E27FC236}">
                            <a16:creationId xmlns:a16="http://schemas.microsoft.com/office/drawing/2014/main" id="{9740D854-4376-44A9-BEB7-9F4B0A28900E}"/>
                          </a:ext>
                        </a:extLst>
                      </p:cNvPr>
                      <p:cNvPicPr>
                        <a:picLocks noChangeAspect="1" noChangeArrowheads="1"/>
                      </p:cNvPicPr>
                      <p:nvPr/>
                    </p:nvPicPr>
                    <p:blipFill>
                      <a:blip r:embed="rId7"/>
                      <a:srcRect/>
                      <a:stretch>
                        <a:fillRect/>
                      </a:stretch>
                    </p:blipFill>
                    <p:spPr bwMode="auto">
                      <a:xfrm>
                        <a:off x="900430" y="3060752"/>
                        <a:ext cx="1487170" cy="1066224"/>
                      </a:xfrm>
                      <a:prstGeom prst="rect">
                        <a:avLst/>
                      </a:prstGeom>
                      <a:noFill/>
                      <a:ln>
                        <a:noFill/>
                      </a:ln>
                    </p:spPr>
                  </p:pic>
                </p:oleObj>
              </mc:Fallback>
            </mc:AlternateContent>
          </a:graphicData>
        </a:graphic>
      </p:graphicFrame>
      <p:sp>
        <p:nvSpPr>
          <p:cNvPr id="6" name="TextBox 217">
            <a:extLst>
              <a:ext uri="{FF2B5EF4-FFF2-40B4-BE49-F238E27FC236}">
                <a16:creationId xmlns:a16="http://schemas.microsoft.com/office/drawing/2014/main" id="{3D2DE42B-DD4E-4145-BF43-91CADB5DF750}"/>
              </a:ext>
            </a:extLst>
          </p:cNvPr>
          <p:cNvSpPr txBox="1">
            <a:spLocks noChangeArrowheads="1"/>
          </p:cNvSpPr>
          <p:nvPr/>
        </p:nvSpPr>
        <p:spPr bwMode="auto">
          <a:xfrm>
            <a:off x="3389312" y="3260459"/>
            <a:ext cx="808132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dirty="0">
                <a:solidFill>
                  <a:srgbClr val="FF0000"/>
                </a:solidFill>
                <a:latin typeface="Arial" panose="020B0604020202020204" pitchFamily="34" charset="0"/>
              </a:rPr>
              <a:t>The std dev. of your sampling distribution is equal to the population std dev. divided by the </a:t>
            </a:r>
            <a:r>
              <a:rPr lang="en-CA" altLang="en-US" sz="2300" dirty="0" err="1">
                <a:solidFill>
                  <a:srgbClr val="FF0000"/>
                </a:solidFill>
                <a:latin typeface="Arial" panose="020B0604020202020204" pitchFamily="34" charset="0"/>
              </a:rPr>
              <a:t>sq</a:t>
            </a:r>
            <a:r>
              <a:rPr lang="en-CA" altLang="en-US" sz="2300" dirty="0">
                <a:solidFill>
                  <a:srgbClr val="FF0000"/>
                </a:solidFill>
                <a:latin typeface="Arial" panose="020B0604020202020204" pitchFamily="34" charset="0"/>
              </a:rPr>
              <a:t> root of the sample size</a:t>
            </a:r>
            <a:endParaRPr lang="en-CA" altLang="en-US" sz="1700" dirty="0">
              <a:solidFill>
                <a:srgbClr val="FF0000"/>
              </a:solidFill>
              <a:latin typeface="Arial" panose="020B0604020202020204" pitchFamily="34" charset="0"/>
            </a:endParaRPr>
          </a:p>
        </p:txBody>
      </p:sp>
      <p:sp>
        <p:nvSpPr>
          <p:cNvPr id="8" name="Content Placeholder 2">
            <a:extLst>
              <a:ext uri="{FF2B5EF4-FFF2-40B4-BE49-F238E27FC236}">
                <a16:creationId xmlns:a16="http://schemas.microsoft.com/office/drawing/2014/main" id="{320B9660-0D0C-465D-BA15-92067F9CD05D}"/>
              </a:ext>
            </a:extLst>
          </p:cNvPr>
          <p:cNvSpPr txBox="1">
            <a:spLocks/>
          </p:cNvSpPr>
          <p:nvPr/>
        </p:nvSpPr>
        <p:spPr bwMode="auto">
          <a:xfrm>
            <a:off x="142240" y="4336149"/>
            <a:ext cx="11115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IF SAMPLE SIZES increase, the variation in the distribution of sample means will get   </a:t>
            </a:r>
          </a:p>
        </p:txBody>
      </p:sp>
      <p:sp>
        <p:nvSpPr>
          <p:cNvPr id="9" name="Content Placeholder 2">
            <a:extLst>
              <a:ext uri="{FF2B5EF4-FFF2-40B4-BE49-F238E27FC236}">
                <a16:creationId xmlns:a16="http://schemas.microsoft.com/office/drawing/2014/main" id="{CFF510B0-331A-4DD7-82A2-ED69A659225C}"/>
              </a:ext>
            </a:extLst>
          </p:cNvPr>
          <p:cNvSpPr txBox="1">
            <a:spLocks/>
          </p:cNvSpPr>
          <p:nvPr/>
        </p:nvSpPr>
        <p:spPr bwMode="auto">
          <a:xfrm>
            <a:off x="2631440" y="4742549"/>
            <a:ext cx="2286000" cy="5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SMALLER!!!</a:t>
            </a:r>
          </a:p>
        </p:txBody>
      </p:sp>
      <p:sp>
        <p:nvSpPr>
          <p:cNvPr id="10" name="TextBox 9">
            <a:extLst>
              <a:ext uri="{FF2B5EF4-FFF2-40B4-BE49-F238E27FC236}">
                <a16:creationId xmlns:a16="http://schemas.microsoft.com/office/drawing/2014/main" id="{C25AC057-A3BF-4DC2-924A-09870EA8EF72}"/>
              </a:ext>
            </a:extLst>
          </p:cNvPr>
          <p:cNvSpPr txBox="1">
            <a:spLocks noChangeArrowheads="1"/>
          </p:cNvSpPr>
          <p:nvPr/>
        </p:nvSpPr>
        <p:spPr bwMode="auto">
          <a:xfrm>
            <a:off x="6530024" y="4983730"/>
            <a:ext cx="4462463" cy="677108"/>
          </a:xfrm>
          <a:prstGeom prst="rect">
            <a:avLst/>
          </a:prstGeom>
          <a:solidFill>
            <a:schemeClr val="bg1"/>
          </a:solidFill>
          <a:ln>
            <a:noFill/>
          </a:ln>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dirty="0">
                <a:solidFill>
                  <a:srgbClr val="FF0000"/>
                </a:solidFill>
              </a:rPr>
              <a:t>Sample size must be less than 1/10</a:t>
            </a:r>
            <a:r>
              <a:rPr lang="en-CA" altLang="en-US" sz="1900" baseline="30000" dirty="0">
                <a:solidFill>
                  <a:srgbClr val="FF0000"/>
                </a:solidFill>
              </a:rPr>
              <a:t>th</a:t>
            </a:r>
            <a:r>
              <a:rPr lang="en-CA" altLang="en-US" sz="1900" dirty="0">
                <a:solidFill>
                  <a:srgbClr val="FF0000"/>
                </a:solidFill>
              </a:rPr>
              <a:t> of the Population size</a:t>
            </a:r>
          </a:p>
        </p:txBody>
      </p:sp>
      <p:graphicFrame>
        <p:nvGraphicFramePr>
          <p:cNvPr id="11" name="Object 5">
            <a:extLst>
              <a:ext uri="{FF2B5EF4-FFF2-40B4-BE49-F238E27FC236}">
                <a16:creationId xmlns:a16="http://schemas.microsoft.com/office/drawing/2014/main" id="{BFABEB29-9537-46A3-818B-2DDDDD75A1FE}"/>
              </a:ext>
            </a:extLst>
          </p:cNvPr>
          <p:cNvGraphicFramePr>
            <a:graphicFrameLocks noChangeAspect="1"/>
          </p:cNvGraphicFramePr>
          <p:nvPr>
            <p:extLst>
              <p:ext uri="{D42A27DB-BD31-4B8C-83A1-F6EECF244321}">
                <p14:modId xmlns:p14="http://schemas.microsoft.com/office/powerpoint/2010/main" val="1409026448"/>
              </p:ext>
            </p:extLst>
          </p:nvPr>
        </p:nvGraphicFramePr>
        <p:xfrm>
          <a:off x="4903470" y="5335718"/>
          <a:ext cx="1436687" cy="417512"/>
        </p:xfrm>
        <a:graphic>
          <a:graphicData uri="http://schemas.openxmlformats.org/presentationml/2006/ole">
            <mc:AlternateContent xmlns:mc="http://schemas.openxmlformats.org/markup-compatibility/2006">
              <mc:Choice xmlns:v="urn:schemas-microsoft-com:vml" Requires="v">
                <p:oleObj name="Equation" r:id="rId8" imgW="698197" imgH="203112" progId="Equation.DSMT4">
                  <p:embed/>
                </p:oleObj>
              </mc:Choice>
              <mc:Fallback>
                <p:oleObj name="Equation" r:id="rId8" imgW="698197" imgH="203112" progId="Equation.DSMT4">
                  <p:embed/>
                  <p:pic>
                    <p:nvPicPr>
                      <p:cNvPr id="11" name="Object 5">
                        <a:extLst>
                          <a:ext uri="{FF2B5EF4-FFF2-40B4-BE49-F238E27FC236}">
                            <a16:creationId xmlns:a16="http://schemas.microsoft.com/office/drawing/2014/main" id="{BFABEB29-9537-46A3-818B-2DDDDD75A1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3470" y="5335718"/>
                        <a:ext cx="14366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a:extLst>
              <a:ext uri="{FF2B5EF4-FFF2-40B4-BE49-F238E27FC236}">
                <a16:creationId xmlns:a16="http://schemas.microsoft.com/office/drawing/2014/main" id="{56D49DD9-11F6-48FF-9B56-FE8E8ED6EAB4}"/>
              </a:ext>
            </a:extLst>
          </p:cNvPr>
          <p:cNvSpPr txBox="1">
            <a:spLocks noChangeArrowheads="1"/>
          </p:cNvSpPr>
          <p:nvPr/>
        </p:nvSpPr>
        <p:spPr bwMode="auto">
          <a:xfrm>
            <a:off x="271463" y="5260788"/>
            <a:ext cx="446246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Condition for using std dev. formula</a:t>
            </a:r>
          </a:p>
        </p:txBody>
      </p:sp>
      <p:sp>
        <p:nvSpPr>
          <p:cNvPr id="13" name="Content Placeholder 2">
            <a:extLst>
              <a:ext uri="{FF2B5EF4-FFF2-40B4-BE49-F238E27FC236}">
                <a16:creationId xmlns:a16="http://schemas.microsoft.com/office/drawing/2014/main" id="{3928E35E-5A86-4EE6-8EB5-97E99D9BB32F}"/>
              </a:ext>
            </a:extLst>
          </p:cNvPr>
          <p:cNvSpPr txBox="1">
            <a:spLocks/>
          </p:cNvSpPr>
          <p:nvPr/>
        </p:nvSpPr>
        <p:spPr bwMode="auto">
          <a:xfrm>
            <a:off x="169815" y="5748386"/>
            <a:ext cx="11115040"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If your sample size is TOO BIG compared to the population, distribution of sample means will be too small, won’t be normally distributed!</a:t>
            </a:r>
          </a:p>
        </p:txBody>
      </p:sp>
    </p:spTree>
    <p:custDataLst>
      <p:tags r:id="rId1"/>
    </p:custDataLst>
    <p:extLst>
      <p:ext uri="{BB962C8B-B14F-4D97-AF65-F5344CB8AC3E}">
        <p14:creationId xmlns:p14="http://schemas.microsoft.com/office/powerpoint/2010/main" val="120008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7F3819-CDE4-4D39-BAF3-2D2469A0B718}"/>
              </a:ext>
            </a:extLst>
          </p:cNvPr>
          <p:cNvPicPr>
            <a:picLocks noChangeAspect="1"/>
          </p:cNvPicPr>
          <p:nvPr/>
        </p:nvPicPr>
        <p:blipFill>
          <a:blip r:embed="rId4"/>
          <a:stretch>
            <a:fillRect/>
          </a:stretch>
        </p:blipFill>
        <p:spPr>
          <a:xfrm>
            <a:off x="6618855" y="183454"/>
            <a:ext cx="4770755" cy="1917065"/>
          </a:xfrm>
          <a:prstGeom prst="rect">
            <a:avLst/>
          </a:prstGeom>
        </p:spPr>
      </p:pic>
      <p:graphicFrame>
        <p:nvGraphicFramePr>
          <p:cNvPr id="5" name="Object 4">
            <a:extLst>
              <a:ext uri="{FF2B5EF4-FFF2-40B4-BE49-F238E27FC236}">
                <a16:creationId xmlns:a16="http://schemas.microsoft.com/office/drawing/2014/main" id="{AD137B66-FA63-4108-9726-F01A7D9AD7AD}"/>
              </a:ext>
            </a:extLst>
          </p:cNvPr>
          <p:cNvGraphicFramePr>
            <a:graphicFrameLocks noChangeAspect="1"/>
          </p:cNvGraphicFramePr>
          <p:nvPr>
            <p:extLst>
              <p:ext uri="{D42A27DB-BD31-4B8C-83A1-F6EECF244321}">
                <p14:modId xmlns:p14="http://schemas.microsoft.com/office/powerpoint/2010/main" val="1825236420"/>
              </p:ext>
            </p:extLst>
          </p:nvPr>
        </p:nvGraphicFramePr>
        <p:xfrm>
          <a:off x="8568373" y="2119948"/>
          <a:ext cx="647700" cy="536575"/>
        </p:xfrm>
        <a:graphic>
          <a:graphicData uri="http://schemas.openxmlformats.org/presentationml/2006/ole">
            <mc:AlternateContent xmlns:mc="http://schemas.openxmlformats.org/markup-compatibility/2006">
              <mc:Choice xmlns:v="urn:schemas-microsoft-com:vml" Requires="v">
                <p:oleObj name="Equation" r:id="rId5" imgW="431640" imgH="355320" progId="Equation.DSMT4">
                  <p:embed/>
                </p:oleObj>
              </mc:Choice>
              <mc:Fallback>
                <p:oleObj name="Equation" r:id="rId5" imgW="431640" imgH="355320" progId="Equation.DSMT4">
                  <p:embed/>
                  <p:pic>
                    <p:nvPicPr>
                      <p:cNvPr id="5" name="Object 4">
                        <a:extLst>
                          <a:ext uri="{FF2B5EF4-FFF2-40B4-BE49-F238E27FC236}">
                            <a16:creationId xmlns:a16="http://schemas.microsoft.com/office/drawing/2014/main" id="{AD137B66-FA63-4108-9726-F01A7D9AD7AD}"/>
                          </a:ext>
                        </a:extLst>
                      </p:cNvPr>
                      <p:cNvPicPr/>
                      <p:nvPr/>
                    </p:nvPicPr>
                    <p:blipFill>
                      <a:blip r:embed="rId6"/>
                      <a:stretch>
                        <a:fillRect/>
                      </a:stretch>
                    </p:blipFill>
                    <p:spPr>
                      <a:xfrm>
                        <a:off x="8568373" y="2119948"/>
                        <a:ext cx="647700" cy="5365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4A343F7-662E-4315-8B8C-979FEB56DFBE}"/>
              </a:ext>
            </a:extLst>
          </p:cNvPr>
          <p:cNvGraphicFramePr>
            <a:graphicFrameLocks noChangeAspect="1"/>
          </p:cNvGraphicFramePr>
          <p:nvPr>
            <p:extLst>
              <p:ext uri="{D42A27DB-BD31-4B8C-83A1-F6EECF244321}">
                <p14:modId xmlns:p14="http://schemas.microsoft.com/office/powerpoint/2010/main" val="1700938900"/>
              </p:ext>
            </p:extLst>
          </p:nvPr>
        </p:nvGraphicFramePr>
        <p:xfrm>
          <a:off x="9199880" y="292418"/>
          <a:ext cx="930275" cy="268287"/>
        </p:xfrm>
        <a:graphic>
          <a:graphicData uri="http://schemas.openxmlformats.org/presentationml/2006/ole">
            <mc:AlternateContent xmlns:mc="http://schemas.openxmlformats.org/markup-compatibility/2006">
              <mc:Choice xmlns:v="urn:schemas-microsoft-com:vml" Requires="v">
                <p:oleObj name="Equation" r:id="rId7" imgW="622080" imgH="177480" progId="Equation.DSMT4">
                  <p:embed/>
                </p:oleObj>
              </mc:Choice>
              <mc:Fallback>
                <p:oleObj name="Equation" r:id="rId7" imgW="622080" imgH="177480" progId="Equation.DSMT4">
                  <p:embed/>
                  <p:pic>
                    <p:nvPicPr>
                      <p:cNvPr id="6" name="Object 5">
                        <a:extLst>
                          <a:ext uri="{FF2B5EF4-FFF2-40B4-BE49-F238E27FC236}">
                            <a16:creationId xmlns:a16="http://schemas.microsoft.com/office/drawing/2014/main" id="{84A343F7-662E-4315-8B8C-979FEB56DFBE}"/>
                          </a:ext>
                        </a:extLst>
                      </p:cNvPr>
                      <p:cNvPicPr/>
                      <p:nvPr/>
                    </p:nvPicPr>
                    <p:blipFill>
                      <a:blip r:embed="rId8"/>
                      <a:stretch>
                        <a:fillRect/>
                      </a:stretch>
                    </p:blipFill>
                    <p:spPr>
                      <a:xfrm>
                        <a:off x="9199880" y="292418"/>
                        <a:ext cx="930275" cy="268287"/>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68FD52F6-BB11-43FA-953E-4E177CE62E04}"/>
              </a:ext>
            </a:extLst>
          </p:cNvPr>
          <p:cNvCxnSpPr>
            <a:cxnSpLocks/>
          </p:cNvCxnSpPr>
          <p:nvPr/>
        </p:nvCxnSpPr>
        <p:spPr>
          <a:xfrm>
            <a:off x="9428480" y="1076960"/>
            <a:ext cx="0" cy="10261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24E09F-8C42-49C8-8CE8-84544B3CDBAD}"/>
              </a:ext>
            </a:extLst>
          </p:cNvPr>
          <p:cNvCxnSpPr>
            <a:cxnSpLocks/>
          </p:cNvCxnSpPr>
          <p:nvPr/>
        </p:nvCxnSpPr>
        <p:spPr>
          <a:xfrm>
            <a:off x="8300720" y="995680"/>
            <a:ext cx="0" cy="108712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8AD8CD-80AA-4556-92CB-280FDF2ADB50}"/>
              </a:ext>
            </a:extLst>
          </p:cNvPr>
          <p:cNvCxnSpPr/>
          <p:nvPr/>
        </p:nvCxnSpPr>
        <p:spPr>
          <a:xfrm>
            <a:off x="10017760" y="1270000"/>
            <a:ext cx="0" cy="8229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6FA2ABE-E2F8-405C-A941-379BB90DFF05}"/>
              </a:ext>
            </a:extLst>
          </p:cNvPr>
          <p:cNvCxnSpPr/>
          <p:nvPr/>
        </p:nvCxnSpPr>
        <p:spPr>
          <a:xfrm>
            <a:off x="7741920" y="1270000"/>
            <a:ext cx="0" cy="8229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A01DDDFC-D477-489A-AC72-607E9BE2151A}"/>
              </a:ext>
            </a:extLst>
          </p:cNvPr>
          <p:cNvGraphicFramePr>
            <a:graphicFrameLocks noChangeAspect="1"/>
          </p:cNvGraphicFramePr>
          <p:nvPr>
            <p:extLst>
              <p:ext uri="{D42A27DB-BD31-4B8C-83A1-F6EECF244321}">
                <p14:modId xmlns:p14="http://schemas.microsoft.com/office/powerpoint/2010/main" val="395425629"/>
              </p:ext>
            </p:extLst>
          </p:nvPr>
        </p:nvGraphicFramePr>
        <p:xfrm>
          <a:off x="9248458" y="2101533"/>
          <a:ext cx="458564" cy="407987"/>
        </p:xfrm>
        <a:graphic>
          <a:graphicData uri="http://schemas.openxmlformats.org/presentationml/2006/ole">
            <mc:AlternateContent xmlns:mc="http://schemas.openxmlformats.org/markup-compatibility/2006">
              <mc:Choice xmlns:v="urn:schemas-microsoft-com:vml" Requires="v">
                <p:oleObj name="Equation" r:id="rId9" imgW="431640" imgH="380880" progId="Equation.DSMT4">
                  <p:embed/>
                </p:oleObj>
              </mc:Choice>
              <mc:Fallback>
                <p:oleObj name="Equation" r:id="rId9" imgW="431640" imgH="380880" progId="Equation.DSMT4">
                  <p:embed/>
                  <p:pic>
                    <p:nvPicPr>
                      <p:cNvPr id="16" name="Object 15">
                        <a:extLst>
                          <a:ext uri="{FF2B5EF4-FFF2-40B4-BE49-F238E27FC236}">
                            <a16:creationId xmlns:a16="http://schemas.microsoft.com/office/drawing/2014/main" id="{A01DDDFC-D477-489A-AC72-607E9BE2151A}"/>
                          </a:ext>
                        </a:extLst>
                      </p:cNvPr>
                      <p:cNvPicPr/>
                      <p:nvPr/>
                    </p:nvPicPr>
                    <p:blipFill>
                      <a:blip r:embed="rId10"/>
                      <a:stretch>
                        <a:fillRect/>
                      </a:stretch>
                    </p:blipFill>
                    <p:spPr>
                      <a:xfrm>
                        <a:off x="9248458" y="2101533"/>
                        <a:ext cx="458564" cy="40798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9A856D6-198D-4DD8-9722-A603219DC85E}"/>
              </a:ext>
            </a:extLst>
          </p:cNvPr>
          <p:cNvGraphicFramePr>
            <a:graphicFrameLocks noChangeAspect="1"/>
          </p:cNvGraphicFramePr>
          <p:nvPr>
            <p:extLst>
              <p:ext uri="{D42A27DB-BD31-4B8C-83A1-F6EECF244321}">
                <p14:modId xmlns:p14="http://schemas.microsoft.com/office/powerpoint/2010/main" val="680204252"/>
              </p:ext>
            </p:extLst>
          </p:nvPr>
        </p:nvGraphicFramePr>
        <p:xfrm>
          <a:off x="8038148" y="2125663"/>
          <a:ext cx="458787" cy="381000"/>
        </p:xfrm>
        <a:graphic>
          <a:graphicData uri="http://schemas.openxmlformats.org/presentationml/2006/ole">
            <mc:AlternateContent xmlns:mc="http://schemas.openxmlformats.org/markup-compatibility/2006">
              <mc:Choice xmlns:v="urn:schemas-microsoft-com:vml" Requires="v">
                <p:oleObj name="Equation" r:id="rId11" imgW="431640" imgH="355320" progId="Equation.DSMT4">
                  <p:embed/>
                </p:oleObj>
              </mc:Choice>
              <mc:Fallback>
                <p:oleObj name="Equation" r:id="rId11" imgW="431640" imgH="355320" progId="Equation.DSMT4">
                  <p:embed/>
                  <p:pic>
                    <p:nvPicPr>
                      <p:cNvPr id="17" name="Object 16">
                        <a:extLst>
                          <a:ext uri="{FF2B5EF4-FFF2-40B4-BE49-F238E27FC236}">
                            <a16:creationId xmlns:a16="http://schemas.microsoft.com/office/drawing/2014/main" id="{59A856D6-198D-4DD8-9722-A603219DC85E}"/>
                          </a:ext>
                        </a:extLst>
                      </p:cNvPr>
                      <p:cNvPicPr/>
                      <p:nvPr/>
                    </p:nvPicPr>
                    <p:blipFill>
                      <a:blip r:embed="rId12"/>
                      <a:stretch>
                        <a:fillRect/>
                      </a:stretch>
                    </p:blipFill>
                    <p:spPr>
                      <a:xfrm>
                        <a:off x="8038148" y="2125663"/>
                        <a:ext cx="458787" cy="381000"/>
                      </a:xfrm>
                      <a:prstGeom prst="rect">
                        <a:avLst/>
                      </a:prstGeom>
                    </p:spPr>
                  </p:pic>
                </p:oleObj>
              </mc:Fallback>
            </mc:AlternateContent>
          </a:graphicData>
        </a:graphic>
      </p:graphicFrame>
      <p:sp>
        <p:nvSpPr>
          <p:cNvPr id="19" name="Content Placeholder 2">
            <a:extLst>
              <a:ext uri="{FF2B5EF4-FFF2-40B4-BE49-F238E27FC236}">
                <a16:creationId xmlns:a16="http://schemas.microsoft.com/office/drawing/2014/main" id="{05A375AD-A65E-4CE3-A81F-768B7B3DF175}"/>
              </a:ext>
            </a:extLst>
          </p:cNvPr>
          <p:cNvSpPr txBox="1">
            <a:spLocks/>
          </p:cNvSpPr>
          <p:nvPr/>
        </p:nvSpPr>
        <p:spPr bwMode="auto">
          <a:xfrm>
            <a:off x="142240" y="238760"/>
            <a:ext cx="644144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The curve below is the population distribution for the heights of grade 12 students in BC. Suppose we take samples of size 25 and then calculate the averages [sample means].  Which of the choices below is the distribution of the sample means?  </a:t>
            </a:r>
          </a:p>
        </p:txBody>
      </p:sp>
      <p:pic>
        <p:nvPicPr>
          <p:cNvPr id="20" name="Picture 19">
            <a:extLst>
              <a:ext uri="{FF2B5EF4-FFF2-40B4-BE49-F238E27FC236}">
                <a16:creationId xmlns:a16="http://schemas.microsoft.com/office/drawing/2014/main" id="{BCF04C49-6768-4EF1-ACBF-382A0990B45F}"/>
              </a:ext>
            </a:extLst>
          </p:cNvPr>
          <p:cNvPicPr>
            <a:picLocks noChangeAspect="1"/>
          </p:cNvPicPr>
          <p:nvPr/>
        </p:nvPicPr>
        <p:blipFill>
          <a:blip r:embed="rId4"/>
          <a:stretch>
            <a:fillRect/>
          </a:stretch>
        </p:blipFill>
        <p:spPr>
          <a:xfrm>
            <a:off x="339975" y="3973134"/>
            <a:ext cx="2636905" cy="1917065"/>
          </a:xfrm>
          <a:prstGeom prst="rect">
            <a:avLst/>
          </a:prstGeom>
        </p:spPr>
      </p:pic>
      <p:pic>
        <p:nvPicPr>
          <p:cNvPr id="21" name="Picture 20">
            <a:extLst>
              <a:ext uri="{FF2B5EF4-FFF2-40B4-BE49-F238E27FC236}">
                <a16:creationId xmlns:a16="http://schemas.microsoft.com/office/drawing/2014/main" id="{C0E19535-A9EC-487C-8EE0-2137E1C0BAB8}"/>
              </a:ext>
            </a:extLst>
          </p:cNvPr>
          <p:cNvPicPr>
            <a:picLocks noChangeAspect="1"/>
          </p:cNvPicPr>
          <p:nvPr/>
        </p:nvPicPr>
        <p:blipFill>
          <a:blip r:embed="rId4"/>
          <a:stretch>
            <a:fillRect/>
          </a:stretch>
        </p:blipFill>
        <p:spPr>
          <a:xfrm>
            <a:off x="3255895" y="3993454"/>
            <a:ext cx="2636905" cy="1917065"/>
          </a:xfrm>
          <a:prstGeom prst="rect">
            <a:avLst/>
          </a:prstGeom>
        </p:spPr>
      </p:pic>
      <p:pic>
        <p:nvPicPr>
          <p:cNvPr id="22" name="Picture 21">
            <a:extLst>
              <a:ext uri="{FF2B5EF4-FFF2-40B4-BE49-F238E27FC236}">
                <a16:creationId xmlns:a16="http://schemas.microsoft.com/office/drawing/2014/main" id="{3CEB90E8-C729-481B-A105-C70FF9CF4153}"/>
              </a:ext>
            </a:extLst>
          </p:cNvPr>
          <p:cNvPicPr>
            <a:picLocks noChangeAspect="1"/>
          </p:cNvPicPr>
          <p:nvPr/>
        </p:nvPicPr>
        <p:blipFill>
          <a:blip r:embed="rId4"/>
          <a:stretch>
            <a:fillRect/>
          </a:stretch>
        </p:blipFill>
        <p:spPr>
          <a:xfrm>
            <a:off x="6171815" y="4013774"/>
            <a:ext cx="2636905" cy="1917065"/>
          </a:xfrm>
          <a:prstGeom prst="rect">
            <a:avLst/>
          </a:prstGeom>
        </p:spPr>
      </p:pic>
      <p:pic>
        <p:nvPicPr>
          <p:cNvPr id="23" name="Picture 22">
            <a:extLst>
              <a:ext uri="{FF2B5EF4-FFF2-40B4-BE49-F238E27FC236}">
                <a16:creationId xmlns:a16="http://schemas.microsoft.com/office/drawing/2014/main" id="{A450A9A8-7516-4C36-BDA0-597390D0D00B}"/>
              </a:ext>
            </a:extLst>
          </p:cNvPr>
          <p:cNvPicPr>
            <a:picLocks noChangeAspect="1"/>
          </p:cNvPicPr>
          <p:nvPr/>
        </p:nvPicPr>
        <p:blipFill>
          <a:blip r:embed="rId4"/>
          <a:stretch>
            <a:fillRect/>
          </a:stretch>
        </p:blipFill>
        <p:spPr>
          <a:xfrm>
            <a:off x="9087735" y="4034094"/>
            <a:ext cx="2636905" cy="1917065"/>
          </a:xfrm>
          <a:prstGeom prst="rect">
            <a:avLst/>
          </a:prstGeom>
        </p:spPr>
      </p:pic>
      <p:cxnSp>
        <p:nvCxnSpPr>
          <p:cNvPr id="24" name="Straight Connector 23">
            <a:extLst>
              <a:ext uri="{FF2B5EF4-FFF2-40B4-BE49-F238E27FC236}">
                <a16:creationId xmlns:a16="http://schemas.microsoft.com/office/drawing/2014/main" id="{75FD29FE-6656-4AE8-B024-D1146A0C0616}"/>
              </a:ext>
            </a:extLst>
          </p:cNvPr>
          <p:cNvCxnSpPr>
            <a:cxnSpLocks/>
          </p:cNvCxnSpPr>
          <p:nvPr/>
        </p:nvCxnSpPr>
        <p:spPr>
          <a:xfrm>
            <a:off x="2143760" y="4876800"/>
            <a:ext cx="0" cy="10261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8ED6D0-AA6D-4BFF-967C-2E0A749B705B}"/>
              </a:ext>
            </a:extLst>
          </p:cNvPr>
          <p:cNvCxnSpPr>
            <a:cxnSpLocks/>
          </p:cNvCxnSpPr>
          <p:nvPr/>
        </p:nvCxnSpPr>
        <p:spPr>
          <a:xfrm>
            <a:off x="1016000" y="4795520"/>
            <a:ext cx="0" cy="108712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6" name="Object 25">
            <a:extLst>
              <a:ext uri="{FF2B5EF4-FFF2-40B4-BE49-F238E27FC236}">
                <a16:creationId xmlns:a16="http://schemas.microsoft.com/office/drawing/2014/main" id="{F7EB7039-B870-43C2-A382-1ABCE03D2B53}"/>
              </a:ext>
            </a:extLst>
          </p:cNvPr>
          <p:cNvGraphicFramePr>
            <a:graphicFrameLocks noChangeAspect="1"/>
          </p:cNvGraphicFramePr>
          <p:nvPr>
            <p:extLst>
              <p:ext uri="{D42A27DB-BD31-4B8C-83A1-F6EECF244321}">
                <p14:modId xmlns:p14="http://schemas.microsoft.com/office/powerpoint/2010/main" val="2553970460"/>
              </p:ext>
            </p:extLst>
          </p:nvPr>
        </p:nvGraphicFramePr>
        <p:xfrm>
          <a:off x="1943100" y="5888038"/>
          <a:ext cx="500063" cy="434975"/>
        </p:xfrm>
        <a:graphic>
          <a:graphicData uri="http://schemas.openxmlformats.org/presentationml/2006/ole">
            <mc:AlternateContent xmlns:mc="http://schemas.openxmlformats.org/markup-compatibility/2006">
              <mc:Choice xmlns:v="urn:schemas-microsoft-com:vml" Requires="v">
                <p:oleObj name="Equation" r:id="rId13" imgW="469800" imgH="406080" progId="Equation.DSMT4">
                  <p:embed/>
                </p:oleObj>
              </mc:Choice>
              <mc:Fallback>
                <p:oleObj name="Equation" r:id="rId13" imgW="469800" imgH="406080" progId="Equation.DSMT4">
                  <p:embed/>
                  <p:pic>
                    <p:nvPicPr>
                      <p:cNvPr id="26" name="Object 25">
                        <a:extLst>
                          <a:ext uri="{FF2B5EF4-FFF2-40B4-BE49-F238E27FC236}">
                            <a16:creationId xmlns:a16="http://schemas.microsoft.com/office/drawing/2014/main" id="{F7EB7039-B870-43C2-A382-1ABCE03D2B53}"/>
                          </a:ext>
                        </a:extLst>
                      </p:cNvPr>
                      <p:cNvPicPr/>
                      <p:nvPr/>
                    </p:nvPicPr>
                    <p:blipFill>
                      <a:blip r:embed="rId14"/>
                      <a:stretch>
                        <a:fillRect/>
                      </a:stretch>
                    </p:blipFill>
                    <p:spPr>
                      <a:xfrm>
                        <a:off x="1943100" y="5888038"/>
                        <a:ext cx="500063" cy="434975"/>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B926664F-DC14-4F8E-8C50-9E63535F9555}"/>
              </a:ext>
            </a:extLst>
          </p:cNvPr>
          <p:cNvGraphicFramePr>
            <a:graphicFrameLocks noChangeAspect="1"/>
          </p:cNvGraphicFramePr>
          <p:nvPr>
            <p:extLst>
              <p:ext uri="{D42A27DB-BD31-4B8C-83A1-F6EECF244321}">
                <p14:modId xmlns:p14="http://schemas.microsoft.com/office/powerpoint/2010/main" val="1301613492"/>
              </p:ext>
            </p:extLst>
          </p:nvPr>
        </p:nvGraphicFramePr>
        <p:xfrm>
          <a:off x="733425" y="5899150"/>
          <a:ext cx="500063" cy="436563"/>
        </p:xfrm>
        <a:graphic>
          <a:graphicData uri="http://schemas.openxmlformats.org/presentationml/2006/ole">
            <mc:AlternateContent xmlns:mc="http://schemas.openxmlformats.org/markup-compatibility/2006">
              <mc:Choice xmlns:v="urn:schemas-microsoft-com:vml" Requires="v">
                <p:oleObj name="Equation" r:id="rId15" imgW="469800" imgH="406080" progId="Equation.DSMT4">
                  <p:embed/>
                </p:oleObj>
              </mc:Choice>
              <mc:Fallback>
                <p:oleObj name="Equation" r:id="rId15" imgW="469800" imgH="406080" progId="Equation.DSMT4">
                  <p:embed/>
                  <p:pic>
                    <p:nvPicPr>
                      <p:cNvPr id="27" name="Object 26">
                        <a:extLst>
                          <a:ext uri="{FF2B5EF4-FFF2-40B4-BE49-F238E27FC236}">
                            <a16:creationId xmlns:a16="http://schemas.microsoft.com/office/drawing/2014/main" id="{B926664F-DC14-4F8E-8C50-9E63535F9555}"/>
                          </a:ext>
                        </a:extLst>
                      </p:cNvPr>
                      <p:cNvPicPr/>
                      <p:nvPr/>
                    </p:nvPicPr>
                    <p:blipFill>
                      <a:blip r:embed="rId16"/>
                      <a:stretch>
                        <a:fillRect/>
                      </a:stretch>
                    </p:blipFill>
                    <p:spPr>
                      <a:xfrm>
                        <a:off x="733425" y="5899150"/>
                        <a:ext cx="500063" cy="436563"/>
                      </a:xfrm>
                      <a:prstGeom prst="rect">
                        <a:avLst/>
                      </a:prstGeom>
                    </p:spPr>
                  </p:pic>
                </p:oleObj>
              </mc:Fallback>
            </mc:AlternateContent>
          </a:graphicData>
        </a:graphic>
      </p:graphicFrame>
      <p:cxnSp>
        <p:nvCxnSpPr>
          <p:cNvPr id="28" name="Straight Connector 27">
            <a:extLst>
              <a:ext uri="{FF2B5EF4-FFF2-40B4-BE49-F238E27FC236}">
                <a16:creationId xmlns:a16="http://schemas.microsoft.com/office/drawing/2014/main" id="{7EC94D45-8301-4C20-955E-A799783B0FFD}"/>
              </a:ext>
            </a:extLst>
          </p:cNvPr>
          <p:cNvCxnSpPr>
            <a:cxnSpLocks/>
          </p:cNvCxnSpPr>
          <p:nvPr/>
        </p:nvCxnSpPr>
        <p:spPr>
          <a:xfrm>
            <a:off x="5059680" y="4886960"/>
            <a:ext cx="0" cy="10261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4B8580-DB3F-480D-B768-1BF53D3B90F5}"/>
              </a:ext>
            </a:extLst>
          </p:cNvPr>
          <p:cNvCxnSpPr>
            <a:cxnSpLocks/>
          </p:cNvCxnSpPr>
          <p:nvPr/>
        </p:nvCxnSpPr>
        <p:spPr>
          <a:xfrm>
            <a:off x="3931920" y="4805680"/>
            <a:ext cx="0" cy="108712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0" name="Object 29">
            <a:extLst>
              <a:ext uri="{FF2B5EF4-FFF2-40B4-BE49-F238E27FC236}">
                <a16:creationId xmlns:a16="http://schemas.microsoft.com/office/drawing/2014/main" id="{BFD3672D-13CA-436B-8326-2C1563413604}"/>
              </a:ext>
            </a:extLst>
          </p:cNvPr>
          <p:cNvGraphicFramePr>
            <a:graphicFrameLocks noChangeAspect="1"/>
          </p:cNvGraphicFramePr>
          <p:nvPr>
            <p:extLst>
              <p:ext uri="{D42A27DB-BD31-4B8C-83A1-F6EECF244321}">
                <p14:modId xmlns:p14="http://schemas.microsoft.com/office/powerpoint/2010/main" val="4274145628"/>
              </p:ext>
            </p:extLst>
          </p:nvPr>
        </p:nvGraphicFramePr>
        <p:xfrm>
          <a:off x="4859338" y="5899150"/>
          <a:ext cx="500062" cy="434975"/>
        </p:xfrm>
        <a:graphic>
          <a:graphicData uri="http://schemas.openxmlformats.org/presentationml/2006/ole">
            <mc:AlternateContent xmlns:mc="http://schemas.openxmlformats.org/markup-compatibility/2006">
              <mc:Choice xmlns:v="urn:schemas-microsoft-com:vml" Requires="v">
                <p:oleObj name="Equation" r:id="rId17" imgW="469800" imgH="406080" progId="Equation.DSMT4">
                  <p:embed/>
                </p:oleObj>
              </mc:Choice>
              <mc:Fallback>
                <p:oleObj name="Equation" r:id="rId17" imgW="469800" imgH="406080" progId="Equation.DSMT4">
                  <p:embed/>
                  <p:pic>
                    <p:nvPicPr>
                      <p:cNvPr id="30" name="Object 29">
                        <a:extLst>
                          <a:ext uri="{FF2B5EF4-FFF2-40B4-BE49-F238E27FC236}">
                            <a16:creationId xmlns:a16="http://schemas.microsoft.com/office/drawing/2014/main" id="{BFD3672D-13CA-436B-8326-2C1563413604}"/>
                          </a:ext>
                        </a:extLst>
                      </p:cNvPr>
                      <p:cNvPicPr/>
                      <p:nvPr/>
                    </p:nvPicPr>
                    <p:blipFill>
                      <a:blip r:embed="rId18"/>
                      <a:stretch>
                        <a:fillRect/>
                      </a:stretch>
                    </p:blipFill>
                    <p:spPr>
                      <a:xfrm>
                        <a:off x="4859338" y="5899150"/>
                        <a:ext cx="500062" cy="43497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6EDCB883-37E1-47B4-8833-81BCED36731D}"/>
              </a:ext>
            </a:extLst>
          </p:cNvPr>
          <p:cNvGraphicFramePr>
            <a:graphicFrameLocks noChangeAspect="1"/>
          </p:cNvGraphicFramePr>
          <p:nvPr>
            <p:extLst>
              <p:ext uri="{D42A27DB-BD31-4B8C-83A1-F6EECF244321}">
                <p14:modId xmlns:p14="http://schemas.microsoft.com/office/powerpoint/2010/main" val="970664966"/>
              </p:ext>
            </p:extLst>
          </p:nvPr>
        </p:nvGraphicFramePr>
        <p:xfrm>
          <a:off x="3649663" y="5908675"/>
          <a:ext cx="498475" cy="434975"/>
        </p:xfrm>
        <a:graphic>
          <a:graphicData uri="http://schemas.openxmlformats.org/presentationml/2006/ole">
            <mc:AlternateContent xmlns:mc="http://schemas.openxmlformats.org/markup-compatibility/2006">
              <mc:Choice xmlns:v="urn:schemas-microsoft-com:vml" Requires="v">
                <p:oleObj name="Equation" r:id="rId19" imgW="469800" imgH="406080" progId="Equation.DSMT4">
                  <p:embed/>
                </p:oleObj>
              </mc:Choice>
              <mc:Fallback>
                <p:oleObj name="Equation" r:id="rId19" imgW="469800" imgH="406080" progId="Equation.DSMT4">
                  <p:embed/>
                  <p:pic>
                    <p:nvPicPr>
                      <p:cNvPr id="31" name="Object 30">
                        <a:extLst>
                          <a:ext uri="{FF2B5EF4-FFF2-40B4-BE49-F238E27FC236}">
                            <a16:creationId xmlns:a16="http://schemas.microsoft.com/office/drawing/2014/main" id="{6EDCB883-37E1-47B4-8833-81BCED36731D}"/>
                          </a:ext>
                        </a:extLst>
                      </p:cNvPr>
                      <p:cNvPicPr/>
                      <p:nvPr/>
                    </p:nvPicPr>
                    <p:blipFill>
                      <a:blip r:embed="rId20"/>
                      <a:stretch>
                        <a:fillRect/>
                      </a:stretch>
                    </p:blipFill>
                    <p:spPr>
                      <a:xfrm>
                        <a:off x="3649663" y="5908675"/>
                        <a:ext cx="498475" cy="434975"/>
                      </a:xfrm>
                      <a:prstGeom prst="rect">
                        <a:avLst/>
                      </a:prstGeom>
                    </p:spPr>
                  </p:pic>
                </p:oleObj>
              </mc:Fallback>
            </mc:AlternateContent>
          </a:graphicData>
        </a:graphic>
      </p:graphicFrame>
      <p:cxnSp>
        <p:nvCxnSpPr>
          <p:cNvPr id="32" name="Straight Connector 31">
            <a:extLst>
              <a:ext uri="{FF2B5EF4-FFF2-40B4-BE49-F238E27FC236}">
                <a16:creationId xmlns:a16="http://schemas.microsoft.com/office/drawing/2014/main" id="{6A4016F0-E92B-406C-A6ED-47A20233850F}"/>
              </a:ext>
            </a:extLst>
          </p:cNvPr>
          <p:cNvCxnSpPr>
            <a:cxnSpLocks/>
          </p:cNvCxnSpPr>
          <p:nvPr/>
        </p:nvCxnSpPr>
        <p:spPr>
          <a:xfrm>
            <a:off x="7975600" y="4897120"/>
            <a:ext cx="0" cy="10261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34F62B-338E-4743-9D39-F19BECE0E8C5}"/>
              </a:ext>
            </a:extLst>
          </p:cNvPr>
          <p:cNvCxnSpPr>
            <a:cxnSpLocks/>
          </p:cNvCxnSpPr>
          <p:nvPr/>
        </p:nvCxnSpPr>
        <p:spPr>
          <a:xfrm>
            <a:off x="6847840" y="4815840"/>
            <a:ext cx="0" cy="108712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4" name="Object 33">
            <a:extLst>
              <a:ext uri="{FF2B5EF4-FFF2-40B4-BE49-F238E27FC236}">
                <a16:creationId xmlns:a16="http://schemas.microsoft.com/office/drawing/2014/main" id="{EE530CD6-ED73-4B40-BEE1-D843E143CB39}"/>
              </a:ext>
            </a:extLst>
          </p:cNvPr>
          <p:cNvGraphicFramePr>
            <a:graphicFrameLocks noChangeAspect="1"/>
          </p:cNvGraphicFramePr>
          <p:nvPr>
            <p:extLst>
              <p:ext uri="{D42A27DB-BD31-4B8C-83A1-F6EECF244321}">
                <p14:modId xmlns:p14="http://schemas.microsoft.com/office/powerpoint/2010/main" val="3621961519"/>
              </p:ext>
            </p:extLst>
          </p:nvPr>
        </p:nvGraphicFramePr>
        <p:xfrm>
          <a:off x="7775575" y="5908675"/>
          <a:ext cx="498475" cy="434975"/>
        </p:xfrm>
        <a:graphic>
          <a:graphicData uri="http://schemas.openxmlformats.org/presentationml/2006/ole">
            <mc:AlternateContent xmlns:mc="http://schemas.openxmlformats.org/markup-compatibility/2006">
              <mc:Choice xmlns:v="urn:schemas-microsoft-com:vml" Requires="v">
                <p:oleObj name="Equation" r:id="rId21" imgW="469800" imgH="406080" progId="Equation.DSMT4">
                  <p:embed/>
                </p:oleObj>
              </mc:Choice>
              <mc:Fallback>
                <p:oleObj name="Equation" r:id="rId21" imgW="469800" imgH="406080" progId="Equation.DSMT4">
                  <p:embed/>
                  <p:pic>
                    <p:nvPicPr>
                      <p:cNvPr id="34" name="Object 33">
                        <a:extLst>
                          <a:ext uri="{FF2B5EF4-FFF2-40B4-BE49-F238E27FC236}">
                            <a16:creationId xmlns:a16="http://schemas.microsoft.com/office/drawing/2014/main" id="{EE530CD6-ED73-4B40-BEE1-D843E143CB39}"/>
                          </a:ext>
                        </a:extLst>
                      </p:cNvPr>
                      <p:cNvPicPr/>
                      <p:nvPr/>
                    </p:nvPicPr>
                    <p:blipFill>
                      <a:blip r:embed="rId22"/>
                      <a:stretch>
                        <a:fillRect/>
                      </a:stretch>
                    </p:blipFill>
                    <p:spPr>
                      <a:xfrm>
                        <a:off x="7775575" y="5908675"/>
                        <a:ext cx="498475" cy="43497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805A8EF2-F769-4F41-B85B-542130CF28B9}"/>
              </a:ext>
            </a:extLst>
          </p:cNvPr>
          <p:cNvGraphicFramePr>
            <a:graphicFrameLocks noChangeAspect="1"/>
          </p:cNvGraphicFramePr>
          <p:nvPr>
            <p:extLst>
              <p:ext uri="{D42A27DB-BD31-4B8C-83A1-F6EECF244321}">
                <p14:modId xmlns:p14="http://schemas.microsoft.com/office/powerpoint/2010/main" val="2756181850"/>
              </p:ext>
            </p:extLst>
          </p:nvPr>
        </p:nvGraphicFramePr>
        <p:xfrm>
          <a:off x="6565900" y="5918200"/>
          <a:ext cx="500063" cy="434975"/>
        </p:xfrm>
        <a:graphic>
          <a:graphicData uri="http://schemas.openxmlformats.org/presentationml/2006/ole">
            <mc:AlternateContent xmlns:mc="http://schemas.openxmlformats.org/markup-compatibility/2006">
              <mc:Choice xmlns:v="urn:schemas-microsoft-com:vml" Requires="v">
                <p:oleObj name="Equation" r:id="rId23" imgW="469800" imgH="406080" progId="Equation.DSMT4">
                  <p:embed/>
                </p:oleObj>
              </mc:Choice>
              <mc:Fallback>
                <p:oleObj name="Equation" r:id="rId23" imgW="469800" imgH="406080" progId="Equation.DSMT4">
                  <p:embed/>
                  <p:pic>
                    <p:nvPicPr>
                      <p:cNvPr id="35" name="Object 34">
                        <a:extLst>
                          <a:ext uri="{FF2B5EF4-FFF2-40B4-BE49-F238E27FC236}">
                            <a16:creationId xmlns:a16="http://schemas.microsoft.com/office/drawing/2014/main" id="{805A8EF2-F769-4F41-B85B-542130CF28B9}"/>
                          </a:ext>
                        </a:extLst>
                      </p:cNvPr>
                      <p:cNvPicPr/>
                      <p:nvPr/>
                    </p:nvPicPr>
                    <p:blipFill>
                      <a:blip r:embed="rId24"/>
                      <a:stretch>
                        <a:fillRect/>
                      </a:stretch>
                    </p:blipFill>
                    <p:spPr>
                      <a:xfrm>
                        <a:off x="6565900" y="5918200"/>
                        <a:ext cx="500063" cy="434975"/>
                      </a:xfrm>
                      <a:prstGeom prst="rect">
                        <a:avLst/>
                      </a:prstGeom>
                    </p:spPr>
                  </p:pic>
                </p:oleObj>
              </mc:Fallback>
            </mc:AlternateContent>
          </a:graphicData>
        </a:graphic>
      </p:graphicFrame>
      <p:cxnSp>
        <p:nvCxnSpPr>
          <p:cNvPr id="36" name="Straight Connector 35">
            <a:extLst>
              <a:ext uri="{FF2B5EF4-FFF2-40B4-BE49-F238E27FC236}">
                <a16:creationId xmlns:a16="http://schemas.microsoft.com/office/drawing/2014/main" id="{279CD3A8-4723-4D7D-917E-E9442EC46380}"/>
              </a:ext>
            </a:extLst>
          </p:cNvPr>
          <p:cNvCxnSpPr>
            <a:cxnSpLocks/>
          </p:cNvCxnSpPr>
          <p:nvPr/>
        </p:nvCxnSpPr>
        <p:spPr>
          <a:xfrm>
            <a:off x="10881360" y="4907280"/>
            <a:ext cx="0" cy="102616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D358587-BE27-4A76-AEE3-01A8F99BFBB7}"/>
              </a:ext>
            </a:extLst>
          </p:cNvPr>
          <p:cNvCxnSpPr>
            <a:cxnSpLocks/>
          </p:cNvCxnSpPr>
          <p:nvPr/>
        </p:nvCxnSpPr>
        <p:spPr>
          <a:xfrm>
            <a:off x="9753600" y="4826000"/>
            <a:ext cx="0" cy="108712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8" name="Object 37">
            <a:extLst>
              <a:ext uri="{FF2B5EF4-FFF2-40B4-BE49-F238E27FC236}">
                <a16:creationId xmlns:a16="http://schemas.microsoft.com/office/drawing/2014/main" id="{A0DD5CBD-BFEF-40FD-8899-1FB9A2BC3F5E}"/>
              </a:ext>
            </a:extLst>
          </p:cNvPr>
          <p:cNvGraphicFramePr>
            <a:graphicFrameLocks noChangeAspect="1"/>
          </p:cNvGraphicFramePr>
          <p:nvPr>
            <p:extLst>
              <p:ext uri="{D42A27DB-BD31-4B8C-83A1-F6EECF244321}">
                <p14:modId xmlns:p14="http://schemas.microsoft.com/office/powerpoint/2010/main" val="2673002924"/>
              </p:ext>
            </p:extLst>
          </p:nvPr>
        </p:nvGraphicFramePr>
        <p:xfrm>
          <a:off x="10682288" y="5919788"/>
          <a:ext cx="498475" cy="434975"/>
        </p:xfrm>
        <a:graphic>
          <a:graphicData uri="http://schemas.openxmlformats.org/presentationml/2006/ole">
            <mc:AlternateContent xmlns:mc="http://schemas.openxmlformats.org/markup-compatibility/2006">
              <mc:Choice xmlns:v="urn:schemas-microsoft-com:vml" Requires="v">
                <p:oleObj name="Equation" r:id="rId25" imgW="469800" imgH="406080" progId="Equation.DSMT4">
                  <p:embed/>
                </p:oleObj>
              </mc:Choice>
              <mc:Fallback>
                <p:oleObj name="Equation" r:id="rId25" imgW="469800" imgH="406080" progId="Equation.DSMT4">
                  <p:embed/>
                  <p:pic>
                    <p:nvPicPr>
                      <p:cNvPr id="38" name="Object 37">
                        <a:extLst>
                          <a:ext uri="{FF2B5EF4-FFF2-40B4-BE49-F238E27FC236}">
                            <a16:creationId xmlns:a16="http://schemas.microsoft.com/office/drawing/2014/main" id="{A0DD5CBD-BFEF-40FD-8899-1FB9A2BC3F5E}"/>
                          </a:ext>
                        </a:extLst>
                      </p:cNvPr>
                      <p:cNvPicPr/>
                      <p:nvPr/>
                    </p:nvPicPr>
                    <p:blipFill>
                      <a:blip r:embed="rId26"/>
                      <a:stretch>
                        <a:fillRect/>
                      </a:stretch>
                    </p:blipFill>
                    <p:spPr>
                      <a:xfrm>
                        <a:off x="10682288" y="5919788"/>
                        <a:ext cx="498475" cy="43497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18A20D0A-1949-468A-B22A-8F0D15864D2C}"/>
              </a:ext>
            </a:extLst>
          </p:cNvPr>
          <p:cNvGraphicFramePr>
            <a:graphicFrameLocks noChangeAspect="1"/>
          </p:cNvGraphicFramePr>
          <p:nvPr>
            <p:extLst>
              <p:ext uri="{D42A27DB-BD31-4B8C-83A1-F6EECF244321}">
                <p14:modId xmlns:p14="http://schemas.microsoft.com/office/powerpoint/2010/main" val="2824499500"/>
              </p:ext>
            </p:extLst>
          </p:nvPr>
        </p:nvGraphicFramePr>
        <p:xfrm>
          <a:off x="9472613" y="5929313"/>
          <a:ext cx="498475" cy="434975"/>
        </p:xfrm>
        <a:graphic>
          <a:graphicData uri="http://schemas.openxmlformats.org/presentationml/2006/ole">
            <mc:AlternateContent xmlns:mc="http://schemas.openxmlformats.org/markup-compatibility/2006">
              <mc:Choice xmlns:v="urn:schemas-microsoft-com:vml" Requires="v">
                <p:oleObj name="Equation" r:id="rId27" imgW="469800" imgH="406080" progId="Equation.DSMT4">
                  <p:embed/>
                </p:oleObj>
              </mc:Choice>
              <mc:Fallback>
                <p:oleObj name="Equation" r:id="rId27" imgW="469800" imgH="406080" progId="Equation.DSMT4">
                  <p:embed/>
                  <p:pic>
                    <p:nvPicPr>
                      <p:cNvPr id="39" name="Object 38">
                        <a:extLst>
                          <a:ext uri="{FF2B5EF4-FFF2-40B4-BE49-F238E27FC236}">
                            <a16:creationId xmlns:a16="http://schemas.microsoft.com/office/drawing/2014/main" id="{18A20D0A-1949-468A-B22A-8F0D15864D2C}"/>
                          </a:ext>
                        </a:extLst>
                      </p:cNvPr>
                      <p:cNvPicPr/>
                      <p:nvPr/>
                    </p:nvPicPr>
                    <p:blipFill>
                      <a:blip r:embed="rId28"/>
                      <a:stretch>
                        <a:fillRect/>
                      </a:stretch>
                    </p:blipFill>
                    <p:spPr>
                      <a:xfrm>
                        <a:off x="9472613" y="5929313"/>
                        <a:ext cx="498475" cy="434975"/>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04BC4145-C169-493A-8F3D-4DE0EB744250}"/>
              </a:ext>
            </a:extLst>
          </p:cNvPr>
          <p:cNvGraphicFramePr>
            <a:graphicFrameLocks noChangeAspect="1"/>
          </p:cNvGraphicFramePr>
          <p:nvPr>
            <p:extLst>
              <p:ext uri="{D42A27DB-BD31-4B8C-83A1-F6EECF244321}">
                <p14:modId xmlns:p14="http://schemas.microsoft.com/office/powerpoint/2010/main" val="2945380885"/>
              </p:ext>
            </p:extLst>
          </p:nvPr>
        </p:nvGraphicFramePr>
        <p:xfrm>
          <a:off x="1263333" y="5899468"/>
          <a:ext cx="647700" cy="536575"/>
        </p:xfrm>
        <a:graphic>
          <a:graphicData uri="http://schemas.openxmlformats.org/presentationml/2006/ole">
            <mc:AlternateContent xmlns:mc="http://schemas.openxmlformats.org/markup-compatibility/2006">
              <mc:Choice xmlns:v="urn:schemas-microsoft-com:vml" Requires="v">
                <p:oleObj name="Equation" r:id="rId29" imgW="431640" imgH="355320" progId="Equation.DSMT4">
                  <p:embed/>
                </p:oleObj>
              </mc:Choice>
              <mc:Fallback>
                <p:oleObj name="Equation" r:id="rId29" imgW="431640" imgH="355320" progId="Equation.DSMT4">
                  <p:embed/>
                  <p:pic>
                    <p:nvPicPr>
                      <p:cNvPr id="40" name="Object 39">
                        <a:extLst>
                          <a:ext uri="{FF2B5EF4-FFF2-40B4-BE49-F238E27FC236}">
                            <a16:creationId xmlns:a16="http://schemas.microsoft.com/office/drawing/2014/main" id="{04BC4145-C169-493A-8F3D-4DE0EB744250}"/>
                          </a:ext>
                        </a:extLst>
                      </p:cNvPr>
                      <p:cNvPicPr/>
                      <p:nvPr/>
                    </p:nvPicPr>
                    <p:blipFill>
                      <a:blip r:embed="rId6"/>
                      <a:stretch>
                        <a:fillRect/>
                      </a:stretch>
                    </p:blipFill>
                    <p:spPr>
                      <a:xfrm>
                        <a:off x="1263333" y="5899468"/>
                        <a:ext cx="647700" cy="536575"/>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9BDFBA41-5C41-459A-9BE4-A1B1D363AA93}"/>
              </a:ext>
            </a:extLst>
          </p:cNvPr>
          <p:cNvGraphicFramePr>
            <a:graphicFrameLocks noChangeAspect="1"/>
          </p:cNvGraphicFramePr>
          <p:nvPr>
            <p:extLst>
              <p:ext uri="{D42A27DB-BD31-4B8C-83A1-F6EECF244321}">
                <p14:modId xmlns:p14="http://schemas.microsoft.com/office/powerpoint/2010/main" val="2021567177"/>
              </p:ext>
            </p:extLst>
          </p:nvPr>
        </p:nvGraphicFramePr>
        <p:xfrm>
          <a:off x="4209733" y="5909628"/>
          <a:ext cx="647700" cy="536575"/>
        </p:xfrm>
        <a:graphic>
          <a:graphicData uri="http://schemas.openxmlformats.org/presentationml/2006/ole">
            <mc:AlternateContent xmlns:mc="http://schemas.openxmlformats.org/markup-compatibility/2006">
              <mc:Choice xmlns:v="urn:schemas-microsoft-com:vml" Requires="v">
                <p:oleObj name="Equation" r:id="rId30" imgW="431640" imgH="355320" progId="Equation.DSMT4">
                  <p:embed/>
                </p:oleObj>
              </mc:Choice>
              <mc:Fallback>
                <p:oleObj name="Equation" r:id="rId30" imgW="431640" imgH="355320" progId="Equation.DSMT4">
                  <p:embed/>
                  <p:pic>
                    <p:nvPicPr>
                      <p:cNvPr id="41" name="Object 40">
                        <a:extLst>
                          <a:ext uri="{FF2B5EF4-FFF2-40B4-BE49-F238E27FC236}">
                            <a16:creationId xmlns:a16="http://schemas.microsoft.com/office/drawing/2014/main" id="{9BDFBA41-5C41-459A-9BE4-A1B1D363AA93}"/>
                          </a:ext>
                        </a:extLst>
                      </p:cNvPr>
                      <p:cNvPicPr/>
                      <p:nvPr/>
                    </p:nvPicPr>
                    <p:blipFill>
                      <a:blip r:embed="rId6"/>
                      <a:stretch>
                        <a:fillRect/>
                      </a:stretch>
                    </p:blipFill>
                    <p:spPr>
                      <a:xfrm>
                        <a:off x="4209733" y="5909628"/>
                        <a:ext cx="647700" cy="53657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9248D31A-D27D-4CA3-A6C5-0B6317266FD2}"/>
              </a:ext>
            </a:extLst>
          </p:cNvPr>
          <p:cNvGraphicFramePr>
            <a:graphicFrameLocks noChangeAspect="1"/>
          </p:cNvGraphicFramePr>
          <p:nvPr>
            <p:extLst>
              <p:ext uri="{D42A27DB-BD31-4B8C-83A1-F6EECF244321}">
                <p14:modId xmlns:p14="http://schemas.microsoft.com/office/powerpoint/2010/main" val="1830882026"/>
              </p:ext>
            </p:extLst>
          </p:nvPr>
        </p:nvGraphicFramePr>
        <p:xfrm>
          <a:off x="7125653" y="5919788"/>
          <a:ext cx="647700" cy="536575"/>
        </p:xfrm>
        <a:graphic>
          <a:graphicData uri="http://schemas.openxmlformats.org/presentationml/2006/ole">
            <mc:AlternateContent xmlns:mc="http://schemas.openxmlformats.org/markup-compatibility/2006">
              <mc:Choice xmlns:v="urn:schemas-microsoft-com:vml" Requires="v">
                <p:oleObj name="Equation" r:id="rId31" imgW="431640" imgH="355320" progId="Equation.DSMT4">
                  <p:embed/>
                </p:oleObj>
              </mc:Choice>
              <mc:Fallback>
                <p:oleObj name="Equation" r:id="rId31" imgW="431640" imgH="355320" progId="Equation.DSMT4">
                  <p:embed/>
                  <p:pic>
                    <p:nvPicPr>
                      <p:cNvPr id="42" name="Object 41">
                        <a:extLst>
                          <a:ext uri="{FF2B5EF4-FFF2-40B4-BE49-F238E27FC236}">
                            <a16:creationId xmlns:a16="http://schemas.microsoft.com/office/drawing/2014/main" id="{9248D31A-D27D-4CA3-A6C5-0B6317266FD2}"/>
                          </a:ext>
                        </a:extLst>
                      </p:cNvPr>
                      <p:cNvPicPr/>
                      <p:nvPr/>
                    </p:nvPicPr>
                    <p:blipFill>
                      <a:blip r:embed="rId6"/>
                      <a:stretch>
                        <a:fillRect/>
                      </a:stretch>
                    </p:blipFill>
                    <p:spPr>
                      <a:xfrm>
                        <a:off x="7125653" y="5919788"/>
                        <a:ext cx="647700" cy="536575"/>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B01E6FAE-15B0-412E-B79B-4A5A305001D5}"/>
              </a:ext>
            </a:extLst>
          </p:cNvPr>
          <p:cNvGraphicFramePr>
            <a:graphicFrameLocks noChangeAspect="1"/>
          </p:cNvGraphicFramePr>
          <p:nvPr>
            <p:extLst>
              <p:ext uri="{D42A27DB-BD31-4B8C-83A1-F6EECF244321}">
                <p14:modId xmlns:p14="http://schemas.microsoft.com/office/powerpoint/2010/main" val="2701985597"/>
              </p:ext>
            </p:extLst>
          </p:nvPr>
        </p:nvGraphicFramePr>
        <p:xfrm>
          <a:off x="10041573" y="5950268"/>
          <a:ext cx="647700" cy="536575"/>
        </p:xfrm>
        <a:graphic>
          <a:graphicData uri="http://schemas.openxmlformats.org/presentationml/2006/ole">
            <mc:AlternateContent xmlns:mc="http://schemas.openxmlformats.org/markup-compatibility/2006">
              <mc:Choice xmlns:v="urn:schemas-microsoft-com:vml" Requires="v">
                <p:oleObj name="Equation" r:id="rId32" imgW="431640" imgH="355320" progId="Equation.DSMT4">
                  <p:embed/>
                </p:oleObj>
              </mc:Choice>
              <mc:Fallback>
                <p:oleObj name="Equation" r:id="rId32" imgW="431640" imgH="355320" progId="Equation.DSMT4">
                  <p:embed/>
                  <p:pic>
                    <p:nvPicPr>
                      <p:cNvPr id="43" name="Object 42">
                        <a:extLst>
                          <a:ext uri="{FF2B5EF4-FFF2-40B4-BE49-F238E27FC236}">
                            <a16:creationId xmlns:a16="http://schemas.microsoft.com/office/drawing/2014/main" id="{B01E6FAE-15B0-412E-B79B-4A5A305001D5}"/>
                          </a:ext>
                        </a:extLst>
                      </p:cNvPr>
                      <p:cNvPicPr/>
                      <p:nvPr/>
                    </p:nvPicPr>
                    <p:blipFill>
                      <a:blip r:embed="rId6"/>
                      <a:stretch>
                        <a:fillRect/>
                      </a:stretch>
                    </p:blipFill>
                    <p:spPr>
                      <a:xfrm>
                        <a:off x="10041573" y="5950268"/>
                        <a:ext cx="647700" cy="536575"/>
                      </a:xfrm>
                      <a:prstGeom prst="rect">
                        <a:avLst/>
                      </a:prstGeom>
                    </p:spPr>
                  </p:pic>
                </p:oleObj>
              </mc:Fallback>
            </mc:AlternateContent>
          </a:graphicData>
        </a:graphic>
      </p:graphicFrame>
      <p:sp>
        <p:nvSpPr>
          <p:cNvPr id="44" name="Content Placeholder 2">
            <a:extLst>
              <a:ext uri="{FF2B5EF4-FFF2-40B4-BE49-F238E27FC236}">
                <a16:creationId xmlns:a16="http://schemas.microsoft.com/office/drawing/2014/main" id="{413400FA-B42B-4ABB-8D67-DD261D2B4117}"/>
              </a:ext>
            </a:extLst>
          </p:cNvPr>
          <p:cNvSpPr txBox="1">
            <a:spLocks/>
          </p:cNvSpPr>
          <p:nvPr/>
        </p:nvSpPr>
        <p:spPr bwMode="auto">
          <a:xfrm>
            <a:off x="518160" y="4008120"/>
            <a:ext cx="721360" cy="5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A)</a:t>
            </a:r>
          </a:p>
        </p:txBody>
      </p:sp>
      <p:sp>
        <p:nvSpPr>
          <p:cNvPr id="45" name="Content Placeholder 2">
            <a:extLst>
              <a:ext uri="{FF2B5EF4-FFF2-40B4-BE49-F238E27FC236}">
                <a16:creationId xmlns:a16="http://schemas.microsoft.com/office/drawing/2014/main" id="{FD03EA2F-B38F-4684-BBB2-F1AE1434ABF6}"/>
              </a:ext>
            </a:extLst>
          </p:cNvPr>
          <p:cNvSpPr txBox="1">
            <a:spLocks/>
          </p:cNvSpPr>
          <p:nvPr/>
        </p:nvSpPr>
        <p:spPr bwMode="auto">
          <a:xfrm>
            <a:off x="3352800" y="3977640"/>
            <a:ext cx="721360" cy="5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B)</a:t>
            </a:r>
          </a:p>
        </p:txBody>
      </p:sp>
      <p:sp>
        <p:nvSpPr>
          <p:cNvPr id="46" name="Content Placeholder 2">
            <a:extLst>
              <a:ext uri="{FF2B5EF4-FFF2-40B4-BE49-F238E27FC236}">
                <a16:creationId xmlns:a16="http://schemas.microsoft.com/office/drawing/2014/main" id="{55D78032-05C2-43D9-859F-6386A0FDB56B}"/>
              </a:ext>
            </a:extLst>
          </p:cNvPr>
          <p:cNvSpPr txBox="1">
            <a:spLocks/>
          </p:cNvSpPr>
          <p:nvPr/>
        </p:nvSpPr>
        <p:spPr bwMode="auto">
          <a:xfrm>
            <a:off x="6197600" y="3977640"/>
            <a:ext cx="721360"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C)</a:t>
            </a:r>
          </a:p>
        </p:txBody>
      </p:sp>
      <p:sp>
        <p:nvSpPr>
          <p:cNvPr id="47" name="Content Placeholder 2">
            <a:extLst>
              <a:ext uri="{FF2B5EF4-FFF2-40B4-BE49-F238E27FC236}">
                <a16:creationId xmlns:a16="http://schemas.microsoft.com/office/drawing/2014/main" id="{D4201D57-7964-4D94-A319-D98713BCCDAC}"/>
              </a:ext>
            </a:extLst>
          </p:cNvPr>
          <p:cNvSpPr txBox="1">
            <a:spLocks/>
          </p:cNvSpPr>
          <p:nvPr/>
        </p:nvSpPr>
        <p:spPr bwMode="auto">
          <a:xfrm>
            <a:off x="9042400" y="3977640"/>
            <a:ext cx="721360"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D)</a:t>
            </a:r>
          </a:p>
        </p:txBody>
      </p:sp>
    </p:spTree>
    <p:custDataLst>
      <p:tags r:id="rId1"/>
    </p:custDataLst>
    <p:extLst>
      <p:ext uri="{BB962C8B-B14F-4D97-AF65-F5344CB8AC3E}">
        <p14:creationId xmlns:p14="http://schemas.microsoft.com/office/powerpoint/2010/main" val="247089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47A1-415A-1B75-3873-AC7964CF50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7F1401-6D64-8FC5-E9AE-1AC466D80152}"/>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B55BF6D2-1E52-45E1-559F-76E722A1184E}"/>
              </a:ext>
            </a:extLst>
          </p:cNvPr>
          <p:cNvPicPr>
            <a:picLocks noChangeAspect="1"/>
          </p:cNvPicPr>
          <p:nvPr/>
        </p:nvPicPr>
        <p:blipFill>
          <a:blip r:embed="rId4"/>
          <a:stretch>
            <a:fillRect/>
          </a:stretch>
        </p:blipFill>
        <p:spPr>
          <a:xfrm>
            <a:off x="102128" y="124865"/>
            <a:ext cx="12050807" cy="3553321"/>
          </a:xfrm>
          <a:prstGeom prst="rect">
            <a:avLst/>
          </a:prstGeom>
        </p:spPr>
      </p:pic>
    </p:spTree>
    <p:custDataLst>
      <p:tags r:id="rId1"/>
    </p:custDataLst>
    <p:extLst>
      <p:ext uri="{BB962C8B-B14F-4D97-AF65-F5344CB8AC3E}">
        <p14:creationId xmlns:p14="http://schemas.microsoft.com/office/powerpoint/2010/main" val="406112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7046-879B-82DE-4598-DE1498E181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1F82E9-10FA-03F0-2989-CBF7C10239D0}"/>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8DB4AE1E-58DB-DC86-FC85-9E7ADED20928}"/>
              </a:ext>
            </a:extLst>
          </p:cNvPr>
          <p:cNvPicPr>
            <a:picLocks noChangeAspect="1"/>
          </p:cNvPicPr>
          <p:nvPr/>
        </p:nvPicPr>
        <p:blipFill>
          <a:blip r:embed="rId4"/>
          <a:stretch>
            <a:fillRect/>
          </a:stretch>
        </p:blipFill>
        <p:spPr>
          <a:xfrm>
            <a:off x="343755" y="274638"/>
            <a:ext cx="11803089" cy="4116609"/>
          </a:xfrm>
          <a:prstGeom prst="rect">
            <a:avLst/>
          </a:prstGeom>
        </p:spPr>
      </p:pic>
    </p:spTree>
    <p:custDataLst>
      <p:tags r:id="rId1"/>
    </p:custDataLst>
    <p:extLst>
      <p:ext uri="{BB962C8B-B14F-4D97-AF65-F5344CB8AC3E}">
        <p14:creationId xmlns:p14="http://schemas.microsoft.com/office/powerpoint/2010/main" val="55186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43FF-5673-434C-9E30-C0EF1BECA17A}"/>
              </a:ext>
            </a:extLst>
          </p:cNvPr>
          <p:cNvSpPr>
            <a:spLocks noGrp="1"/>
          </p:cNvSpPr>
          <p:nvPr>
            <p:ph type="title"/>
          </p:nvPr>
        </p:nvSpPr>
        <p:spPr>
          <a:xfrm>
            <a:off x="264160" y="193358"/>
            <a:ext cx="10962640" cy="599122"/>
          </a:xfrm>
        </p:spPr>
        <p:txBody>
          <a:bodyPr>
            <a:normAutofit/>
          </a:bodyPr>
          <a:lstStyle/>
          <a:p>
            <a:r>
              <a:rPr lang="en-US" sz="2500" dirty="0"/>
              <a:t>Distribution of Sample Means is EQUAL To population mean:</a:t>
            </a:r>
          </a:p>
        </p:txBody>
      </p:sp>
      <p:sp>
        <p:nvSpPr>
          <p:cNvPr id="3" name="Content Placeholder 2">
            <a:extLst>
              <a:ext uri="{FF2B5EF4-FFF2-40B4-BE49-F238E27FC236}">
                <a16:creationId xmlns:a16="http://schemas.microsoft.com/office/drawing/2014/main" id="{256C3A74-A38F-4D7E-ABB9-F33DAD37F279}"/>
              </a:ext>
            </a:extLst>
          </p:cNvPr>
          <p:cNvSpPr>
            <a:spLocks noGrp="1"/>
          </p:cNvSpPr>
          <p:nvPr>
            <p:ph sz="quarter" idx="1"/>
          </p:nvPr>
        </p:nvSpPr>
        <p:spPr>
          <a:xfrm>
            <a:off x="304800" y="1000760"/>
            <a:ext cx="9956800" cy="584200"/>
          </a:xfrm>
        </p:spPr>
        <p:txBody>
          <a:bodyPr/>
          <a:lstStyle/>
          <a:p>
            <a:r>
              <a:rPr lang="en-US" dirty="0"/>
              <a:t>The population average is known as the parameter: </a:t>
            </a:r>
            <a:r>
              <a:rPr lang="el-GR" sz="3100" i="1" dirty="0"/>
              <a:t>μ</a:t>
            </a:r>
            <a:endParaRPr lang="en-US" sz="3100" i="1"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FD334BC-9D22-42F1-8D32-98C7C9804854}"/>
                  </a:ext>
                </a:extLst>
              </p:cNvPr>
              <p:cNvSpPr txBox="1">
                <a:spLocks/>
              </p:cNvSpPr>
              <p:nvPr/>
            </p:nvSpPr>
            <p:spPr bwMode="auto">
              <a:xfrm>
                <a:off x="304800" y="1569720"/>
                <a:ext cx="9956800"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average from one sample is known as a statistics: </a:t>
                </a:r>
                <a14:m>
                  <m:oMath xmlns:m="http://schemas.openxmlformats.org/officeDocument/2006/math">
                    <m:acc>
                      <m:accPr>
                        <m:chr m:val="̅"/>
                        <m:ctrlPr>
                          <a:rPr lang="en-US" sz="3100" i="1" smtClean="0">
                            <a:latin typeface="Cambria Math" panose="02040503050406030204" pitchFamily="18" charset="0"/>
                          </a:rPr>
                        </m:ctrlPr>
                      </m:accPr>
                      <m:e>
                        <m:r>
                          <a:rPr lang="en-US" sz="3100" b="0" i="1" smtClean="0">
                            <a:latin typeface="Cambria Math" panose="02040503050406030204" pitchFamily="18" charset="0"/>
                          </a:rPr>
                          <m:t>𝑥</m:t>
                        </m:r>
                      </m:e>
                    </m:acc>
                  </m:oMath>
                </a14:m>
                <a:endParaRPr lang="en-US" sz="3100" i="1" dirty="0"/>
              </a:p>
            </p:txBody>
          </p:sp>
        </mc:Choice>
        <mc:Fallback xmlns="">
          <p:sp>
            <p:nvSpPr>
              <p:cNvPr id="4" name="Content Placeholder 2">
                <a:extLst>
                  <a:ext uri="{FF2B5EF4-FFF2-40B4-BE49-F238E27FC236}">
                    <a16:creationId xmlns:a16="http://schemas.microsoft.com/office/drawing/2014/main" id="{1FD334BC-9D22-42F1-8D32-98C7C9804854}"/>
                  </a:ext>
                </a:extLst>
              </p:cNvPr>
              <p:cNvSpPr txBox="1">
                <a:spLocks noRot="1" noChangeAspect="1" noMove="1" noResize="1" noEditPoints="1" noAdjustHandles="1" noChangeArrowheads="1" noChangeShapeType="1" noTextEdit="1"/>
              </p:cNvSpPr>
              <p:nvPr/>
            </p:nvSpPr>
            <p:spPr bwMode="auto">
              <a:xfrm>
                <a:off x="304800" y="1569720"/>
                <a:ext cx="9956800" cy="584200"/>
              </a:xfrm>
              <a:prstGeom prst="rect">
                <a:avLst/>
              </a:prstGeom>
              <a:blipFill>
                <a:blip r:embed="rId4"/>
                <a:stretch>
                  <a:fillRect l="-245" b="-16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9114361-B061-496B-B3AF-24BB3ED1FCB5}"/>
                  </a:ext>
                </a:extLst>
              </p:cNvPr>
              <p:cNvSpPr txBox="1">
                <a:spLocks/>
              </p:cNvSpPr>
              <p:nvPr/>
            </p:nvSpPr>
            <p:spPr bwMode="auto">
              <a:xfrm>
                <a:off x="314959" y="2138680"/>
                <a:ext cx="11284857"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average from the distribution of  “sample means” is known as: </a:t>
                </a:r>
                <a14:m>
                  <m:oMath xmlns:m="http://schemas.openxmlformats.org/officeDocument/2006/math">
                    <m:sSub>
                      <m:sSubPr>
                        <m:ctrlPr>
                          <a:rPr lang="el-GR" sz="3100" i="1" smtClean="0">
                            <a:latin typeface="Cambria Math" panose="02040503050406030204" pitchFamily="18" charset="0"/>
                            <a:ea typeface="Cambria Math" panose="02040503050406030204" pitchFamily="18" charset="0"/>
                          </a:rPr>
                        </m:ctrlPr>
                      </m:sSubPr>
                      <m:e>
                        <m:r>
                          <m:rPr>
                            <m:nor/>
                          </m:rPr>
                          <a:rPr lang="el-GR" sz="3100" i="1" dirty="0" smtClean="0"/>
                          <m:t>μ</m:t>
                        </m:r>
                      </m:e>
                      <m:sub>
                        <m:acc>
                          <m:accPr>
                            <m:chr m:val="̅"/>
                            <m:ctrlPr>
                              <a:rPr lang="en-US" sz="3100" i="1" smtClean="0">
                                <a:latin typeface="Cambria Math" panose="02040503050406030204" pitchFamily="18" charset="0"/>
                              </a:rPr>
                            </m:ctrlPr>
                          </m:accPr>
                          <m:e>
                            <m:r>
                              <a:rPr lang="en-US" sz="3100" b="0" i="1" smtClean="0">
                                <a:latin typeface="Cambria Math" panose="02040503050406030204" pitchFamily="18" charset="0"/>
                              </a:rPr>
                              <m:t>𝑥</m:t>
                            </m:r>
                          </m:e>
                        </m:acc>
                      </m:sub>
                    </m:sSub>
                  </m:oMath>
                </a14:m>
                <a:endParaRPr lang="en-US" sz="3100" i="1" dirty="0"/>
              </a:p>
            </p:txBody>
          </p:sp>
        </mc:Choice>
        <mc:Fallback xmlns="">
          <p:sp>
            <p:nvSpPr>
              <p:cNvPr id="5" name="Content Placeholder 2">
                <a:extLst>
                  <a:ext uri="{FF2B5EF4-FFF2-40B4-BE49-F238E27FC236}">
                    <a16:creationId xmlns:a16="http://schemas.microsoft.com/office/drawing/2014/main" id="{E9114361-B061-496B-B3AF-24BB3ED1FCB5}"/>
                  </a:ext>
                </a:extLst>
              </p:cNvPr>
              <p:cNvSpPr txBox="1">
                <a:spLocks noRot="1" noChangeAspect="1" noMove="1" noResize="1" noEditPoints="1" noAdjustHandles="1" noChangeArrowheads="1" noChangeShapeType="1" noTextEdit="1"/>
              </p:cNvSpPr>
              <p:nvPr/>
            </p:nvSpPr>
            <p:spPr bwMode="auto">
              <a:xfrm>
                <a:off x="314959" y="2138680"/>
                <a:ext cx="11284857" cy="584200"/>
              </a:xfrm>
              <a:prstGeom prst="rect">
                <a:avLst/>
              </a:prstGeom>
              <a:blipFill>
                <a:blip r:embed="rId5"/>
                <a:stretch>
                  <a:fillRect l="-27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51C3F98-2F4B-4114-9F64-201EDE833EF2}"/>
                  </a:ext>
                </a:extLst>
              </p:cNvPr>
              <p:cNvSpPr txBox="1">
                <a:spLocks/>
              </p:cNvSpPr>
              <p:nvPr/>
            </p:nvSpPr>
            <p:spPr bwMode="auto">
              <a:xfrm>
                <a:off x="314959" y="2777309"/>
                <a:ext cx="3500846" cy="58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POINT#5:    </a:t>
                </a:r>
                <a:r>
                  <a:rPr lang="el-GR" sz="3100" i="1" dirty="0"/>
                  <a:t>μ</a:t>
                </a:r>
                <a:r>
                  <a:rPr lang="el-GR" i="1" dirty="0"/>
                  <a:t> </a:t>
                </a:r>
                <a:r>
                  <a:rPr lang="en-US" dirty="0"/>
                  <a:t>= </a:t>
                </a:r>
                <a14:m>
                  <m:oMath xmlns:m="http://schemas.openxmlformats.org/officeDocument/2006/math">
                    <m:sSub>
                      <m:sSubPr>
                        <m:ctrlPr>
                          <a:rPr lang="el-GR" sz="3100" i="1" smtClean="0">
                            <a:latin typeface="Cambria Math" panose="02040503050406030204" pitchFamily="18" charset="0"/>
                            <a:ea typeface="Cambria Math" panose="02040503050406030204" pitchFamily="18" charset="0"/>
                          </a:rPr>
                        </m:ctrlPr>
                      </m:sSubPr>
                      <m:e>
                        <m:r>
                          <m:rPr>
                            <m:nor/>
                          </m:rPr>
                          <a:rPr lang="el-GR" sz="3100" i="1" dirty="0" smtClean="0"/>
                          <m:t>μ</m:t>
                        </m:r>
                      </m:e>
                      <m:sub>
                        <m:acc>
                          <m:accPr>
                            <m:chr m:val="̅"/>
                            <m:ctrlPr>
                              <a:rPr lang="en-US" sz="3100" i="1" smtClean="0">
                                <a:latin typeface="Cambria Math" panose="02040503050406030204" pitchFamily="18" charset="0"/>
                              </a:rPr>
                            </m:ctrlPr>
                          </m:accPr>
                          <m:e>
                            <m:r>
                              <a:rPr lang="en-US" sz="3100" b="0" i="1" smtClean="0">
                                <a:latin typeface="Cambria Math" panose="02040503050406030204" pitchFamily="18" charset="0"/>
                              </a:rPr>
                              <m:t>𝑥</m:t>
                            </m:r>
                          </m:e>
                        </m:acc>
                      </m:sub>
                    </m:sSub>
                  </m:oMath>
                </a14:m>
                <a:endParaRPr lang="en-US" sz="3100" i="1" dirty="0"/>
              </a:p>
            </p:txBody>
          </p:sp>
        </mc:Choice>
        <mc:Fallback xmlns="">
          <p:sp>
            <p:nvSpPr>
              <p:cNvPr id="6" name="Content Placeholder 2">
                <a:extLst>
                  <a:ext uri="{FF2B5EF4-FFF2-40B4-BE49-F238E27FC236}">
                    <a16:creationId xmlns:a16="http://schemas.microsoft.com/office/drawing/2014/main" id="{051C3F98-2F4B-4114-9F64-201EDE833EF2}"/>
                  </a:ext>
                </a:extLst>
              </p:cNvPr>
              <p:cNvSpPr txBox="1">
                <a:spLocks noRot="1" noChangeAspect="1" noMove="1" noResize="1" noEditPoints="1" noAdjustHandles="1" noChangeArrowheads="1" noChangeShapeType="1" noTextEdit="1"/>
              </p:cNvSpPr>
              <p:nvPr/>
            </p:nvSpPr>
            <p:spPr bwMode="auto">
              <a:xfrm>
                <a:off x="314959" y="2777309"/>
                <a:ext cx="3500846" cy="584200"/>
              </a:xfrm>
              <a:prstGeom prst="rect">
                <a:avLst/>
              </a:prstGeom>
              <a:blipFill>
                <a:blip r:embed="rId6"/>
                <a:stretch>
                  <a:fillRect l="-871" t="-14737" b="-3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20B693B2-C2A4-4BCD-B6CB-597BCB734350}"/>
              </a:ext>
            </a:extLst>
          </p:cNvPr>
          <p:cNvSpPr txBox="1">
            <a:spLocks/>
          </p:cNvSpPr>
          <p:nvPr/>
        </p:nvSpPr>
        <p:spPr bwMode="auto">
          <a:xfrm>
            <a:off x="3927570" y="2922450"/>
            <a:ext cx="784352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Population MEAN = Average of distr. “sample means” </a:t>
            </a:r>
            <a:endParaRPr lang="en-US" sz="3100" i="1" dirty="0"/>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590F6DA-F863-4EE3-81E2-5FDCB6109D8D}"/>
                  </a:ext>
                </a:extLst>
              </p:cNvPr>
              <p:cNvSpPr txBox="1">
                <a:spLocks/>
              </p:cNvSpPr>
              <p:nvPr/>
            </p:nvSpPr>
            <p:spPr bwMode="auto">
              <a:xfrm>
                <a:off x="355600" y="3561079"/>
                <a:ext cx="11054080" cy="13853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Note: the sample mean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oMath>
                </a14:m>
                <a:r>
                  <a:rPr lang="en-US" dirty="0"/>
                  <a:t> is an estimator of the population mean </a:t>
                </a:r>
                <a:r>
                  <a:rPr lang="el-GR" i="1" dirty="0"/>
                  <a:t>μ</a:t>
                </a:r>
                <a:endParaRPr lang="en-US" i="1" dirty="0"/>
              </a:p>
              <a:p>
                <a:r>
                  <a:rPr lang="en-US" dirty="0"/>
                  <a:t>To get </a:t>
                </a:r>
                <a14:m>
                  <m:oMath xmlns:m="http://schemas.openxmlformats.org/officeDocument/2006/math">
                    <m:sSub>
                      <m:sSubPr>
                        <m:ctrlPr>
                          <a:rPr lang="el-GR" sz="2400" i="1" smtClean="0">
                            <a:latin typeface="Cambria Math" panose="02040503050406030204" pitchFamily="18" charset="0"/>
                            <a:ea typeface="Cambria Math" panose="02040503050406030204" pitchFamily="18" charset="0"/>
                          </a:rPr>
                        </m:ctrlPr>
                      </m:sSubPr>
                      <m:e>
                        <m:r>
                          <m:rPr>
                            <m:nor/>
                          </m:rPr>
                          <a:rPr lang="el-GR" sz="2400" i="1" dirty="0" smtClean="0"/>
                          <m:t>μ</m:t>
                        </m:r>
                      </m:e>
                      <m:sub>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sub>
                    </m:sSub>
                  </m:oMath>
                </a14:m>
                <a:r>
                  <a:rPr lang="en-US" dirty="0"/>
                  <a:t> we are taking the averages of ALL possible samples of the same size ‘n’, from the same population</a:t>
                </a:r>
                <a:endParaRPr lang="en-US" sz="3100" i="1" dirty="0"/>
              </a:p>
            </p:txBody>
          </p:sp>
        </mc:Choice>
        <mc:Fallback xmlns="">
          <p:sp>
            <p:nvSpPr>
              <p:cNvPr id="8" name="Content Placeholder 2">
                <a:extLst>
                  <a:ext uri="{FF2B5EF4-FFF2-40B4-BE49-F238E27FC236}">
                    <a16:creationId xmlns:a16="http://schemas.microsoft.com/office/drawing/2014/main" id="{9590F6DA-F863-4EE3-81E2-5FDCB6109D8D}"/>
                  </a:ext>
                </a:extLst>
              </p:cNvPr>
              <p:cNvSpPr txBox="1">
                <a:spLocks noRot="1" noChangeAspect="1" noMove="1" noResize="1" noEditPoints="1" noAdjustHandles="1" noChangeArrowheads="1" noChangeShapeType="1" noTextEdit="1"/>
              </p:cNvSpPr>
              <p:nvPr/>
            </p:nvSpPr>
            <p:spPr bwMode="auto">
              <a:xfrm>
                <a:off x="355600" y="3561079"/>
                <a:ext cx="11054080" cy="1385389"/>
              </a:xfrm>
              <a:prstGeom prst="rect">
                <a:avLst/>
              </a:prstGeom>
              <a:blipFill>
                <a:blip r:embed="rId7"/>
                <a:stretch>
                  <a:fillRect l="-221" t="-3524" b="-17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821F8E41-49D8-40A2-B3B2-31340A08E4E1}"/>
              </a:ext>
            </a:extLst>
          </p:cNvPr>
          <p:cNvSpPr txBox="1">
            <a:spLocks/>
          </p:cNvSpPr>
          <p:nvPr/>
        </p:nvSpPr>
        <p:spPr bwMode="auto">
          <a:xfrm>
            <a:off x="332375" y="4941390"/>
            <a:ext cx="1105408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This point can be easily proven mathematically using probability methods</a:t>
            </a:r>
            <a:endParaRPr lang="en-US" sz="3100" i="1" dirty="0"/>
          </a:p>
        </p:txBody>
      </p:sp>
      <p:sp>
        <p:nvSpPr>
          <p:cNvPr id="10" name="Content Placeholder 2">
            <a:extLst>
              <a:ext uri="{FF2B5EF4-FFF2-40B4-BE49-F238E27FC236}">
                <a16:creationId xmlns:a16="http://schemas.microsoft.com/office/drawing/2014/main" id="{A0397805-A3F5-4E6D-BC56-F4F79FED9845}"/>
              </a:ext>
            </a:extLst>
          </p:cNvPr>
          <p:cNvSpPr txBox="1">
            <a:spLocks/>
          </p:cNvSpPr>
          <p:nvPr/>
        </p:nvSpPr>
        <p:spPr bwMode="auto">
          <a:xfrm>
            <a:off x="349793" y="5527764"/>
            <a:ext cx="1105408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Let’s pretend we don’t know this…..  The activity on the next page explores this concept:</a:t>
            </a:r>
          </a:p>
        </p:txBody>
      </p:sp>
    </p:spTree>
    <p:custDataLst>
      <p:tags r:id="rId1"/>
    </p:custDataLst>
    <p:extLst>
      <p:ext uri="{BB962C8B-B14F-4D97-AF65-F5344CB8AC3E}">
        <p14:creationId xmlns:p14="http://schemas.microsoft.com/office/powerpoint/2010/main" val="117572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880B-EF04-4622-A53B-69A4C4EECEC9}"/>
              </a:ext>
            </a:extLst>
          </p:cNvPr>
          <p:cNvSpPr>
            <a:spLocks noGrp="1"/>
          </p:cNvSpPr>
          <p:nvPr>
            <p:ph type="title"/>
          </p:nvPr>
        </p:nvSpPr>
        <p:spPr>
          <a:xfrm>
            <a:off x="619760" y="274638"/>
            <a:ext cx="10048241" cy="512762"/>
          </a:xfrm>
        </p:spPr>
        <p:txBody>
          <a:bodyPr>
            <a:normAutofit fontScale="90000"/>
          </a:bodyPr>
          <a:lstStyle/>
          <a:p>
            <a:pPr>
              <a:defRPr/>
            </a:pPr>
            <a:r>
              <a:rPr lang="en-CA" dirty="0"/>
              <a:t>Activity:  AVG of Sample Means </a:t>
            </a:r>
            <a:r>
              <a:rPr lang="en-CA" dirty="0">
                <a:sym typeface="Wingdings" panose="05000000000000000000" pitchFamily="2" charset="2"/>
              </a:rPr>
              <a:t> Population Mean</a:t>
            </a:r>
            <a:endParaRPr lang="en-CA" dirty="0"/>
          </a:p>
        </p:txBody>
      </p:sp>
      <p:sp>
        <p:nvSpPr>
          <p:cNvPr id="13316" name="Content Placeholder 2">
            <a:extLst>
              <a:ext uri="{FF2B5EF4-FFF2-40B4-BE49-F238E27FC236}">
                <a16:creationId xmlns:a16="http://schemas.microsoft.com/office/drawing/2014/main" id="{F82F4657-925A-4F90-B2DC-91F02EF3DC1E}"/>
              </a:ext>
            </a:extLst>
          </p:cNvPr>
          <p:cNvSpPr txBox="1">
            <a:spLocks/>
          </p:cNvSpPr>
          <p:nvPr/>
        </p:nvSpPr>
        <p:spPr bwMode="auto">
          <a:xfrm>
            <a:off x="335280" y="870584"/>
            <a:ext cx="10962640" cy="550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100" dirty="0"/>
              <a:t>Suppose a POPULATION consist of 8 people and each person has score of: 10, 11, 12, 13, 14, 15, 16, and 17.  A sample of 3 people is to be taken from this population and their mean calculated.    </a:t>
            </a:r>
          </a:p>
          <a:p>
            <a:pPr eaLnBrk="1" hangingPunct="1">
              <a:buFont typeface="Wingdings" panose="05000000000000000000" pitchFamily="2" charset="2"/>
              <a:buNone/>
            </a:pPr>
            <a:r>
              <a:rPr lang="en-CA" altLang="en-US" sz="2100" dirty="0"/>
              <a:t>a) How many different sample are possible</a:t>
            </a:r>
          </a:p>
          <a:p>
            <a:pPr eaLnBrk="1" hangingPunct="1">
              <a:buFont typeface="Wingdings" panose="05000000000000000000" pitchFamily="2" charset="2"/>
              <a:buNone/>
            </a:pPr>
            <a:endParaRPr lang="en-CA" altLang="en-US" sz="2100" dirty="0"/>
          </a:p>
          <a:p>
            <a:pPr eaLnBrk="1" hangingPunct="1">
              <a:buFont typeface="Wingdings" panose="05000000000000000000" pitchFamily="2" charset="2"/>
              <a:buNone/>
            </a:pPr>
            <a:r>
              <a:rPr lang="en-CA" altLang="en-US" sz="2100" dirty="0"/>
              <a:t>b) How many different sample means are possible?</a:t>
            </a:r>
          </a:p>
          <a:p>
            <a:pPr eaLnBrk="1" hangingPunct="1">
              <a:buFont typeface="Wingdings" panose="05000000000000000000" pitchFamily="2" charset="2"/>
              <a:buNone/>
            </a:pPr>
            <a:br>
              <a:rPr lang="en-CA" altLang="en-US" sz="2100" dirty="0"/>
            </a:br>
            <a:endParaRPr lang="en-CA" altLang="en-US" sz="2100" dirty="0"/>
          </a:p>
          <a:p>
            <a:pPr eaLnBrk="1" hangingPunct="1">
              <a:buFont typeface="Wingdings" panose="05000000000000000000" pitchFamily="2" charset="2"/>
              <a:buNone/>
            </a:pPr>
            <a:r>
              <a:rPr lang="en-CA" altLang="en-US" sz="2100" dirty="0"/>
              <a:t>c) Draw a frequency distribution of sample means. (Histogram)</a:t>
            </a:r>
          </a:p>
          <a:p>
            <a:pPr eaLnBrk="1" hangingPunct="1">
              <a:buFont typeface="Wingdings" panose="05000000000000000000" pitchFamily="2" charset="2"/>
              <a:buNone/>
            </a:pPr>
            <a:br>
              <a:rPr lang="en-CA" altLang="en-US" sz="2100" dirty="0"/>
            </a:br>
            <a:endParaRPr lang="en-CA" altLang="en-US" sz="2100" dirty="0"/>
          </a:p>
          <a:p>
            <a:pPr eaLnBrk="1" hangingPunct="1">
              <a:buFont typeface="Wingdings" panose="05000000000000000000" pitchFamily="2" charset="2"/>
              <a:buNone/>
            </a:pPr>
            <a:r>
              <a:rPr lang="en-CA" altLang="en-US" sz="2100" dirty="0"/>
              <a:t>d) What is the AVERAGE of all the sample means?</a:t>
            </a:r>
          </a:p>
          <a:p>
            <a:pPr eaLnBrk="1" hangingPunct="1">
              <a:buFont typeface="Wingdings" panose="05000000000000000000" pitchFamily="2" charset="2"/>
              <a:buNone/>
            </a:pPr>
            <a:br>
              <a:rPr lang="en-CA" altLang="en-US" sz="2100" dirty="0"/>
            </a:br>
            <a:endParaRPr lang="en-CA" altLang="en-US" sz="2100" dirty="0"/>
          </a:p>
          <a:p>
            <a:pPr eaLnBrk="1" hangingPunct="1">
              <a:buFont typeface="Wingdings" panose="05000000000000000000" pitchFamily="2" charset="2"/>
              <a:buNone/>
            </a:pPr>
            <a:r>
              <a:rPr lang="en-CA" altLang="en-US" sz="2100" dirty="0"/>
              <a:t>e) What is the population mean?  Is it equal to the “average of all the sample means”?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D25306-EAD6-4109-863C-9ABC8C36726E}"/>
              </a:ext>
            </a:extLst>
          </p:cNvPr>
          <p:cNvSpPr>
            <a:spLocks noGrp="1"/>
          </p:cNvSpPr>
          <p:nvPr>
            <p:ph sz="quarter" idx="1"/>
          </p:nvPr>
        </p:nvSpPr>
        <p:spPr>
          <a:xfrm>
            <a:off x="1473200" y="168911"/>
            <a:ext cx="9214169" cy="6213475"/>
          </a:xfrm>
        </p:spPr>
        <p:txBody>
          <a:bodyPr/>
          <a:lstStyle/>
          <a:p>
            <a:pPr eaLnBrk="1" hangingPunct="1">
              <a:buFont typeface="Wingdings" panose="05000000000000000000" pitchFamily="2" charset="2"/>
              <a:buNone/>
            </a:pPr>
            <a:r>
              <a:rPr lang="en-CA" altLang="en-US" sz="2200"/>
              <a:t>a) There are 8 numbers and 3 numbers in each group.  </a:t>
            </a:r>
          </a:p>
          <a:p>
            <a:pPr eaLnBrk="1" hangingPunct="1">
              <a:buFont typeface="Wingdings" panose="05000000000000000000" pitchFamily="2" charset="2"/>
              <a:buNone/>
            </a:pPr>
            <a:endParaRPr lang="en-CA" altLang="en-US" sz="1200"/>
          </a:p>
          <a:p>
            <a:pPr eaLnBrk="1" hangingPunct="1">
              <a:buFont typeface="Wingdings" panose="05000000000000000000" pitchFamily="2" charset="2"/>
              <a:buNone/>
            </a:pPr>
            <a:endParaRPr lang="en-CA" altLang="en-US" sz="1200"/>
          </a:p>
          <a:p>
            <a:pPr eaLnBrk="1" hangingPunct="1">
              <a:buFont typeface="Wingdings" panose="05000000000000000000" pitchFamily="2" charset="2"/>
              <a:buNone/>
            </a:pPr>
            <a:r>
              <a:rPr lang="en-CA" altLang="en-US" sz="2200"/>
              <a:t>b)</a:t>
            </a:r>
          </a:p>
          <a:p>
            <a:pPr eaLnBrk="1" hangingPunct="1">
              <a:buFont typeface="Wingdings" panose="05000000000000000000" pitchFamily="2" charset="2"/>
              <a:buNone/>
            </a:pPr>
            <a:r>
              <a:rPr lang="en-CA" altLang="en-US" sz="2200"/>
              <a:t> &amp;</a:t>
            </a:r>
          </a:p>
          <a:p>
            <a:pPr eaLnBrk="1" hangingPunct="1">
              <a:buFont typeface="Wingdings" panose="05000000000000000000" pitchFamily="2" charset="2"/>
              <a:buNone/>
            </a:pPr>
            <a:r>
              <a:rPr lang="en-CA" altLang="en-US" sz="2200"/>
              <a:t> c)</a:t>
            </a:r>
          </a:p>
          <a:p>
            <a:pPr eaLnBrk="1" hangingPunct="1">
              <a:buFont typeface="Wingdings" panose="05000000000000000000" pitchFamily="2" charset="2"/>
              <a:buNone/>
            </a:pPr>
            <a:endParaRPr lang="en-CA" altLang="en-US" sz="2200"/>
          </a:p>
        </p:txBody>
      </p:sp>
      <p:graphicFrame>
        <p:nvGraphicFramePr>
          <p:cNvPr id="4" name="Object 2">
            <a:extLst>
              <a:ext uri="{FF2B5EF4-FFF2-40B4-BE49-F238E27FC236}">
                <a16:creationId xmlns:a16="http://schemas.microsoft.com/office/drawing/2014/main" id="{F69F48E2-FD95-4FE0-86B4-B89115AEC0F1}"/>
              </a:ext>
            </a:extLst>
          </p:cNvPr>
          <p:cNvGraphicFramePr>
            <a:graphicFrameLocks noChangeAspect="1"/>
          </p:cNvGraphicFramePr>
          <p:nvPr/>
        </p:nvGraphicFramePr>
        <p:xfrm>
          <a:off x="2351088" y="620714"/>
          <a:ext cx="868362" cy="504825"/>
        </p:xfrm>
        <a:graphic>
          <a:graphicData uri="http://schemas.openxmlformats.org/presentationml/2006/ole">
            <mc:AlternateContent xmlns:mc="http://schemas.openxmlformats.org/markup-compatibility/2006">
              <mc:Choice xmlns:v="urn:schemas-microsoft-com:vml" Requires="v">
                <p:oleObj name="Equation" r:id="rId4" imgW="393529" imgH="228501" progId="Equation.DSMT4">
                  <p:embed/>
                </p:oleObj>
              </mc:Choice>
              <mc:Fallback>
                <p:oleObj name="Equation" r:id="rId4" imgW="393529" imgH="228501" progId="Equation.DSMT4">
                  <p:embed/>
                  <p:pic>
                    <p:nvPicPr>
                      <p:cNvPr id="4" name="Object 2">
                        <a:extLst>
                          <a:ext uri="{FF2B5EF4-FFF2-40B4-BE49-F238E27FC236}">
                            <a16:creationId xmlns:a16="http://schemas.microsoft.com/office/drawing/2014/main" id="{F69F48E2-FD95-4FE0-86B4-B89115AEC0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088" y="620714"/>
                        <a:ext cx="86836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9E505527-2652-4C2B-B702-49D403C666D4}"/>
              </a:ext>
            </a:extLst>
          </p:cNvPr>
          <p:cNvGraphicFramePr>
            <a:graphicFrameLocks noChangeAspect="1"/>
          </p:cNvGraphicFramePr>
          <p:nvPr/>
        </p:nvGraphicFramePr>
        <p:xfrm>
          <a:off x="3228975" y="660401"/>
          <a:ext cx="419100" cy="392113"/>
        </p:xfrm>
        <a:graphic>
          <a:graphicData uri="http://schemas.openxmlformats.org/presentationml/2006/ole">
            <mc:AlternateContent xmlns:mc="http://schemas.openxmlformats.org/markup-compatibility/2006">
              <mc:Choice xmlns:v="urn:schemas-microsoft-com:vml" Requires="v">
                <p:oleObj name="Equation" r:id="rId6" imgW="190335" imgH="177646" progId="Equation.DSMT4">
                  <p:embed/>
                </p:oleObj>
              </mc:Choice>
              <mc:Fallback>
                <p:oleObj name="Equation" r:id="rId6" imgW="190335" imgH="177646" progId="Equation.DSMT4">
                  <p:embed/>
                  <p:pic>
                    <p:nvPicPr>
                      <p:cNvPr id="5" name="Object 3">
                        <a:extLst>
                          <a:ext uri="{FF2B5EF4-FFF2-40B4-BE49-F238E27FC236}">
                            <a16:creationId xmlns:a16="http://schemas.microsoft.com/office/drawing/2014/main" id="{9E505527-2652-4C2B-B702-49D403C666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975" y="660401"/>
                        <a:ext cx="4191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6E3A2FFA-4CEB-4B26-920D-B154C095EFCA}"/>
              </a:ext>
            </a:extLst>
          </p:cNvPr>
          <p:cNvSpPr txBox="1"/>
          <p:nvPr/>
        </p:nvSpPr>
        <p:spPr>
          <a:xfrm>
            <a:off x="3849688" y="652463"/>
            <a:ext cx="4838700" cy="400050"/>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There are 56 different samples possible</a:t>
            </a:r>
          </a:p>
        </p:txBody>
      </p:sp>
      <p:graphicFrame>
        <p:nvGraphicFramePr>
          <p:cNvPr id="7" name="Object 4">
            <a:extLst>
              <a:ext uri="{FF2B5EF4-FFF2-40B4-BE49-F238E27FC236}">
                <a16:creationId xmlns:a16="http://schemas.microsoft.com/office/drawing/2014/main" id="{D7EC2806-71D3-4890-9802-10C3D4BFE8E8}"/>
              </a:ext>
            </a:extLst>
          </p:cNvPr>
          <p:cNvGraphicFramePr>
            <a:graphicFrameLocks noChangeAspect="1"/>
          </p:cNvGraphicFramePr>
          <p:nvPr/>
        </p:nvGraphicFramePr>
        <p:xfrm>
          <a:off x="2351088" y="1196975"/>
          <a:ext cx="8043862" cy="5608638"/>
        </p:xfrm>
        <a:graphic>
          <a:graphicData uri="http://schemas.openxmlformats.org/presentationml/2006/ole">
            <mc:AlternateContent xmlns:mc="http://schemas.openxmlformats.org/markup-compatibility/2006">
              <mc:Choice xmlns:v="urn:schemas-microsoft-com:vml" Requires="v">
                <p:oleObj name="Equation" r:id="rId8" imgW="4991100" imgH="3479800" progId="Equation.DSMT4">
                  <p:embed/>
                </p:oleObj>
              </mc:Choice>
              <mc:Fallback>
                <p:oleObj name="Equation" r:id="rId8" imgW="4991100" imgH="3479800" progId="Equation.DSMT4">
                  <p:embed/>
                  <p:pic>
                    <p:nvPicPr>
                      <p:cNvPr id="7" name="Object 4">
                        <a:extLst>
                          <a:ext uri="{FF2B5EF4-FFF2-40B4-BE49-F238E27FC236}">
                            <a16:creationId xmlns:a16="http://schemas.microsoft.com/office/drawing/2014/main" id="{D7EC2806-71D3-4890-9802-10C3D4BFE8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088" y="1196975"/>
                        <a:ext cx="8043862" cy="560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E8253EEC-C3B3-40FE-891A-8894BB1C0170}"/>
              </a:ext>
            </a:extLst>
          </p:cNvPr>
          <p:cNvGraphicFramePr>
            <a:graphicFrameLocks noChangeAspect="1"/>
          </p:cNvGraphicFramePr>
          <p:nvPr/>
        </p:nvGraphicFramePr>
        <p:xfrm>
          <a:off x="3719513" y="1627189"/>
          <a:ext cx="292100" cy="288925"/>
        </p:xfrm>
        <a:graphic>
          <a:graphicData uri="http://schemas.openxmlformats.org/presentationml/2006/ole">
            <mc:AlternateContent xmlns:mc="http://schemas.openxmlformats.org/markup-compatibility/2006">
              <mc:Choice xmlns:v="urn:schemas-microsoft-com:vml" Requires="v">
                <p:oleObj name="Equation" r:id="rId10" imgW="164885" imgH="164885" progId="Equation.DSMT4">
                  <p:embed/>
                </p:oleObj>
              </mc:Choice>
              <mc:Fallback>
                <p:oleObj name="Equation" r:id="rId10" imgW="164885" imgH="164885" progId="Equation.DSMT4">
                  <p:embed/>
                  <p:pic>
                    <p:nvPicPr>
                      <p:cNvPr id="8" name="Object 5">
                        <a:extLst>
                          <a:ext uri="{FF2B5EF4-FFF2-40B4-BE49-F238E27FC236}">
                            <a16:creationId xmlns:a16="http://schemas.microsoft.com/office/drawing/2014/main" id="{E8253EEC-C3B3-40FE-891A-8894BB1C01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9513" y="1627189"/>
                        <a:ext cx="29210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3A0B9947-C69A-4EB2-B99A-EFE394EB9686}"/>
              </a:ext>
            </a:extLst>
          </p:cNvPr>
          <p:cNvGraphicFramePr>
            <a:graphicFrameLocks noChangeAspect="1"/>
          </p:cNvGraphicFramePr>
          <p:nvPr/>
        </p:nvGraphicFramePr>
        <p:xfrm>
          <a:off x="3729038" y="1970088"/>
          <a:ext cx="495300" cy="379412"/>
        </p:xfrm>
        <a:graphic>
          <a:graphicData uri="http://schemas.openxmlformats.org/presentationml/2006/ole">
            <mc:AlternateContent xmlns:mc="http://schemas.openxmlformats.org/markup-compatibility/2006">
              <mc:Choice xmlns:v="urn:schemas-microsoft-com:vml" Requires="v">
                <p:oleObj name="Equation" r:id="rId12" imgW="279279" imgH="215806" progId="Equation.DSMT4">
                  <p:embed/>
                </p:oleObj>
              </mc:Choice>
              <mc:Fallback>
                <p:oleObj name="Equation" r:id="rId12" imgW="279279" imgH="215806" progId="Equation.DSMT4">
                  <p:embed/>
                  <p:pic>
                    <p:nvPicPr>
                      <p:cNvPr id="9" name="Object 6">
                        <a:extLst>
                          <a:ext uri="{FF2B5EF4-FFF2-40B4-BE49-F238E27FC236}">
                            <a16:creationId xmlns:a16="http://schemas.microsoft.com/office/drawing/2014/main" id="{3A0B9947-C69A-4EB2-B99A-EFE394EB968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9038" y="1970088"/>
                        <a:ext cx="4953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3543C92B-53B6-4779-BF60-D5D3F7EEF59E}"/>
              </a:ext>
            </a:extLst>
          </p:cNvPr>
          <p:cNvGraphicFramePr>
            <a:graphicFrameLocks noChangeAspect="1"/>
          </p:cNvGraphicFramePr>
          <p:nvPr/>
        </p:nvGraphicFramePr>
        <p:xfrm>
          <a:off x="3725863" y="2349501"/>
          <a:ext cx="519112" cy="379413"/>
        </p:xfrm>
        <a:graphic>
          <a:graphicData uri="http://schemas.openxmlformats.org/presentationml/2006/ole">
            <mc:AlternateContent xmlns:mc="http://schemas.openxmlformats.org/markup-compatibility/2006">
              <mc:Choice xmlns:v="urn:schemas-microsoft-com:vml" Requires="v">
                <p:oleObj name="Equation" r:id="rId14" imgW="291847" imgH="215713" progId="Equation.DSMT4">
                  <p:embed/>
                </p:oleObj>
              </mc:Choice>
              <mc:Fallback>
                <p:oleObj name="Equation" r:id="rId14" imgW="291847" imgH="215713" progId="Equation.DSMT4">
                  <p:embed/>
                  <p:pic>
                    <p:nvPicPr>
                      <p:cNvPr id="10" name="Object 7">
                        <a:extLst>
                          <a:ext uri="{FF2B5EF4-FFF2-40B4-BE49-F238E27FC236}">
                            <a16:creationId xmlns:a16="http://schemas.microsoft.com/office/drawing/2014/main" id="{3543C92B-53B6-4779-BF60-D5D3F7EEF59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25863" y="2349501"/>
                        <a:ext cx="519112"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a:extLst>
              <a:ext uri="{FF2B5EF4-FFF2-40B4-BE49-F238E27FC236}">
                <a16:creationId xmlns:a16="http://schemas.microsoft.com/office/drawing/2014/main" id="{E8B8A29B-E886-4844-AD0E-051F19EB444C}"/>
              </a:ext>
            </a:extLst>
          </p:cNvPr>
          <p:cNvGraphicFramePr>
            <a:graphicFrameLocks noChangeAspect="1"/>
          </p:cNvGraphicFramePr>
          <p:nvPr/>
        </p:nvGraphicFramePr>
        <p:xfrm>
          <a:off x="3792539" y="2773364"/>
          <a:ext cx="314325" cy="288925"/>
        </p:xfrm>
        <a:graphic>
          <a:graphicData uri="http://schemas.openxmlformats.org/presentationml/2006/ole">
            <mc:AlternateContent xmlns:mc="http://schemas.openxmlformats.org/markup-compatibility/2006">
              <mc:Choice xmlns:v="urn:schemas-microsoft-com:vml" Requires="v">
                <p:oleObj name="Equation" r:id="rId16" imgW="177492" imgH="164814" progId="Equation.DSMT4">
                  <p:embed/>
                </p:oleObj>
              </mc:Choice>
              <mc:Fallback>
                <p:oleObj name="Equation" r:id="rId16" imgW="177492" imgH="164814" progId="Equation.DSMT4">
                  <p:embed/>
                  <p:pic>
                    <p:nvPicPr>
                      <p:cNvPr id="11" name="Object 8">
                        <a:extLst>
                          <a:ext uri="{FF2B5EF4-FFF2-40B4-BE49-F238E27FC236}">
                            <a16:creationId xmlns:a16="http://schemas.microsoft.com/office/drawing/2014/main" id="{E8B8A29B-E886-4844-AD0E-051F19EB444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92539" y="2773364"/>
                        <a:ext cx="3143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9">
            <a:extLst>
              <a:ext uri="{FF2B5EF4-FFF2-40B4-BE49-F238E27FC236}">
                <a16:creationId xmlns:a16="http://schemas.microsoft.com/office/drawing/2014/main" id="{E978FE40-C01B-4707-8567-0830F630ABC8}"/>
              </a:ext>
            </a:extLst>
          </p:cNvPr>
          <p:cNvGraphicFramePr>
            <a:graphicFrameLocks noChangeAspect="1"/>
          </p:cNvGraphicFramePr>
          <p:nvPr/>
        </p:nvGraphicFramePr>
        <p:xfrm>
          <a:off x="3779838" y="3068638"/>
          <a:ext cx="495300" cy="379412"/>
        </p:xfrm>
        <a:graphic>
          <a:graphicData uri="http://schemas.openxmlformats.org/presentationml/2006/ole">
            <mc:AlternateContent xmlns:mc="http://schemas.openxmlformats.org/markup-compatibility/2006">
              <mc:Choice xmlns:v="urn:schemas-microsoft-com:vml" Requires="v">
                <p:oleObj name="Equation" r:id="rId18" imgW="279279" imgH="215806" progId="Equation.DSMT4">
                  <p:embed/>
                </p:oleObj>
              </mc:Choice>
              <mc:Fallback>
                <p:oleObj name="Equation" r:id="rId18" imgW="279279" imgH="215806" progId="Equation.DSMT4">
                  <p:embed/>
                  <p:pic>
                    <p:nvPicPr>
                      <p:cNvPr id="13" name="Object 9">
                        <a:extLst>
                          <a:ext uri="{FF2B5EF4-FFF2-40B4-BE49-F238E27FC236}">
                            <a16:creationId xmlns:a16="http://schemas.microsoft.com/office/drawing/2014/main" id="{E978FE40-C01B-4707-8567-0830F630ABC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79838" y="3068638"/>
                        <a:ext cx="4953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0">
            <a:extLst>
              <a:ext uri="{FF2B5EF4-FFF2-40B4-BE49-F238E27FC236}">
                <a16:creationId xmlns:a16="http://schemas.microsoft.com/office/drawing/2014/main" id="{9934BAE6-0000-47A2-B5D7-E357590084E9}"/>
              </a:ext>
            </a:extLst>
          </p:cNvPr>
          <p:cNvGraphicFramePr>
            <a:graphicFrameLocks noChangeAspect="1"/>
          </p:cNvGraphicFramePr>
          <p:nvPr/>
        </p:nvGraphicFramePr>
        <p:xfrm>
          <a:off x="3776663" y="3448051"/>
          <a:ext cx="519112" cy="379413"/>
        </p:xfrm>
        <a:graphic>
          <a:graphicData uri="http://schemas.openxmlformats.org/presentationml/2006/ole">
            <mc:AlternateContent xmlns:mc="http://schemas.openxmlformats.org/markup-compatibility/2006">
              <mc:Choice xmlns:v="urn:schemas-microsoft-com:vml" Requires="v">
                <p:oleObj name="Equation" r:id="rId20" imgW="291847" imgH="215713" progId="Equation.DSMT4">
                  <p:embed/>
                </p:oleObj>
              </mc:Choice>
              <mc:Fallback>
                <p:oleObj name="Equation" r:id="rId20" imgW="291847" imgH="215713" progId="Equation.DSMT4">
                  <p:embed/>
                  <p:pic>
                    <p:nvPicPr>
                      <p:cNvPr id="14" name="Object 10">
                        <a:extLst>
                          <a:ext uri="{FF2B5EF4-FFF2-40B4-BE49-F238E27FC236}">
                            <a16:creationId xmlns:a16="http://schemas.microsoft.com/office/drawing/2014/main" id="{9934BAE6-0000-47A2-B5D7-E357590084E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76663" y="3448051"/>
                        <a:ext cx="519112"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1">
            <a:extLst>
              <a:ext uri="{FF2B5EF4-FFF2-40B4-BE49-F238E27FC236}">
                <a16:creationId xmlns:a16="http://schemas.microsoft.com/office/drawing/2014/main" id="{AFEEA9FD-2C64-4D23-90A1-26BB6E2229CE}"/>
              </a:ext>
            </a:extLst>
          </p:cNvPr>
          <p:cNvGraphicFramePr>
            <a:graphicFrameLocks noChangeAspect="1"/>
          </p:cNvGraphicFramePr>
          <p:nvPr/>
        </p:nvGraphicFramePr>
        <p:xfrm>
          <a:off x="3741738" y="3843339"/>
          <a:ext cx="519112" cy="377825"/>
        </p:xfrm>
        <a:graphic>
          <a:graphicData uri="http://schemas.openxmlformats.org/presentationml/2006/ole">
            <mc:AlternateContent xmlns:mc="http://schemas.openxmlformats.org/markup-compatibility/2006">
              <mc:Choice xmlns:v="urn:schemas-microsoft-com:vml" Requires="v">
                <p:oleObj name="Equation" r:id="rId22" imgW="291847" imgH="215713" progId="Equation.DSMT4">
                  <p:embed/>
                </p:oleObj>
              </mc:Choice>
              <mc:Fallback>
                <p:oleObj name="Equation" r:id="rId22" imgW="291847" imgH="215713" progId="Equation.DSMT4">
                  <p:embed/>
                  <p:pic>
                    <p:nvPicPr>
                      <p:cNvPr id="15" name="Object 11">
                        <a:extLst>
                          <a:ext uri="{FF2B5EF4-FFF2-40B4-BE49-F238E27FC236}">
                            <a16:creationId xmlns:a16="http://schemas.microsoft.com/office/drawing/2014/main" id="{AFEEA9FD-2C64-4D23-90A1-26BB6E2229C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41738" y="3843339"/>
                        <a:ext cx="519112"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2">
            <a:extLst>
              <a:ext uri="{FF2B5EF4-FFF2-40B4-BE49-F238E27FC236}">
                <a16:creationId xmlns:a16="http://schemas.microsoft.com/office/drawing/2014/main" id="{3B549114-04F3-49D4-80AB-6905026EFE4E}"/>
              </a:ext>
            </a:extLst>
          </p:cNvPr>
          <p:cNvGraphicFramePr>
            <a:graphicFrameLocks noChangeAspect="1"/>
          </p:cNvGraphicFramePr>
          <p:nvPr/>
        </p:nvGraphicFramePr>
        <p:xfrm>
          <a:off x="3792539" y="4219576"/>
          <a:ext cx="314325" cy="288925"/>
        </p:xfrm>
        <a:graphic>
          <a:graphicData uri="http://schemas.openxmlformats.org/presentationml/2006/ole">
            <mc:AlternateContent xmlns:mc="http://schemas.openxmlformats.org/markup-compatibility/2006">
              <mc:Choice xmlns:v="urn:schemas-microsoft-com:vml" Requires="v">
                <p:oleObj name="Equation" r:id="rId24" imgW="177492" imgH="164814" progId="Equation.DSMT4">
                  <p:embed/>
                </p:oleObj>
              </mc:Choice>
              <mc:Fallback>
                <p:oleObj name="Equation" r:id="rId24" imgW="177492" imgH="164814" progId="Equation.DSMT4">
                  <p:embed/>
                  <p:pic>
                    <p:nvPicPr>
                      <p:cNvPr id="16" name="Object 12">
                        <a:extLst>
                          <a:ext uri="{FF2B5EF4-FFF2-40B4-BE49-F238E27FC236}">
                            <a16:creationId xmlns:a16="http://schemas.microsoft.com/office/drawing/2014/main" id="{3B549114-04F3-49D4-80AB-6905026EFE4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92539" y="4219576"/>
                        <a:ext cx="3143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3">
            <a:extLst>
              <a:ext uri="{FF2B5EF4-FFF2-40B4-BE49-F238E27FC236}">
                <a16:creationId xmlns:a16="http://schemas.microsoft.com/office/drawing/2014/main" id="{A1A08935-5BCB-48DF-9002-70F783F0BA69}"/>
              </a:ext>
            </a:extLst>
          </p:cNvPr>
          <p:cNvGraphicFramePr>
            <a:graphicFrameLocks noChangeAspect="1"/>
          </p:cNvGraphicFramePr>
          <p:nvPr/>
        </p:nvGraphicFramePr>
        <p:xfrm>
          <a:off x="3779838" y="4541838"/>
          <a:ext cx="495300" cy="379412"/>
        </p:xfrm>
        <a:graphic>
          <a:graphicData uri="http://schemas.openxmlformats.org/presentationml/2006/ole">
            <mc:AlternateContent xmlns:mc="http://schemas.openxmlformats.org/markup-compatibility/2006">
              <mc:Choice xmlns:v="urn:schemas-microsoft-com:vml" Requires="v">
                <p:oleObj name="Equation" r:id="rId25" imgW="279279" imgH="215806" progId="Equation.DSMT4">
                  <p:embed/>
                </p:oleObj>
              </mc:Choice>
              <mc:Fallback>
                <p:oleObj name="Equation" r:id="rId25" imgW="279279" imgH="215806" progId="Equation.DSMT4">
                  <p:embed/>
                  <p:pic>
                    <p:nvPicPr>
                      <p:cNvPr id="17" name="Object 13">
                        <a:extLst>
                          <a:ext uri="{FF2B5EF4-FFF2-40B4-BE49-F238E27FC236}">
                            <a16:creationId xmlns:a16="http://schemas.microsoft.com/office/drawing/2014/main" id="{A1A08935-5BCB-48DF-9002-70F783F0BA6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79838" y="4541838"/>
                        <a:ext cx="4953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4">
            <a:extLst>
              <a:ext uri="{FF2B5EF4-FFF2-40B4-BE49-F238E27FC236}">
                <a16:creationId xmlns:a16="http://schemas.microsoft.com/office/drawing/2014/main" id="{D1D53705-BE43-440A-A7A5-4781F0DD2998}"/>
              </a:ext>
            </a:extLst>
          </p:cNvPr>
          <p:cNvGraphicFramePr>
            <a:graphicFrameLocks noChangeAspect="1"/>
          </p:cNvGraphicFramePr>
          <p:nvPr/>
        </p:nvGraphicFramePr>
        <p:xfrm>
          <a:off x="3776663" y="4921251"/>
          <a:ext cx="519112" cy="379413"/>
        </p:xfrm>
        <a:graphic>
          <a:graphicData uri="http://schemas.openxmlformats.org/presentationml/2006/ole">
            <mc:AlternateContent xmlns:mc="http://schemas.openxmlformats.org/markup-compatibility/2006">
              <mc:Choice xmlns:v="urn:schemas-microsoft-com:vml" Requires="v">
                <p:oleObj name="Equation" r:id="rId26" imgW="291847" imgH="215713" progId="Equation.DSMT4">
                  <p:embed/>
                </p:oleObj>
              </mc:Choice>
              <mc:Fallback>
                <p:oleObj name="Equation" r:id="rId26" imgW="291847" imgH="215713" progId="Equation.DSMT4">
                  <p:embed/>
                  <p:pic>
                    <p:nvPicPr>
                      <p:cNvPr id="18" name="Object 14">
                        <a:extLst>
                          <a:ext uri="{FF2B5EF4-FFF2-40B4-BE49-F238E27FC236}">
                            <a16:creationId xmlns:a16="http://schemas.microsoft.com/office/drawing/2014/main" id="{D1D53705-BE43-440A-A7A5-4781F0DD299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76663" y="4921251"/>
                        <a:ext cx="519112"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5">
            <a:extLst>
              <a:ext uri="{FF2B5EF4-FFF2-40B4-BE49-F238E27FC236}">
                <a16:creationId xmlns:a16="http://schemas.microsoft.com/office/drawing/2014/main" id="{B57B2B2A-43CD-48F1-83A3-148FB8CD8CFB}"/>
              </a:ext>
            </a:extLst>
          </p:cNvPr>
          <p:cNvGraphicFramePr>
            <a:graphicFrameLocks noChangeAspect="1"/>
          </p:cNvGraphicFramePr>
          <p:nvPr/>
        </p:nvGraphicFramePr>
        <p:xfrm>
          <a:off x="3792539" y="5349875"/>
          <a:ext cx="314325" cy="311150"/>
        </p:xfrm>
        <a:graphic>
          <a:graphicData uri="http://schemas.openxmlformats.org/presentationml/2006/ole">
            <mc:AlternateContent xmlns:mc="http://schemas.openxmlformats.org/markup-compatibility/2006">
              <mc:Choice xmlns:v="urn:schemas-microsoft-com:vml" Requires="v">
                <p:oleObj name="Equation" r:id="rId27" imgW="177492" imgH="177492" progId="Equation.DSMT4">
                  <p:embed/>
                </p:oleObj>
              </mc:Choice>
              <mc:Fallback>
                <p:oleObj name="Equation" r:id="rId27" imgW="177492" imgH="177492" progId="Equation.DSMT4">
                  <p:embed/>
                  <p:pic>
                    <p:nvPicPr>
                      <p:cNvPr id="19" name="Object 15">
                        <a:extLst>
                          <a:ext uri="{FF2B5EF4-FFF2-40B4-BE49-F238E27FC236}">
                            <a16:creationId xmlns:a16="http://schemas.microsoft.com/office/drawing/2014/main" id="{B57B2B2A-43CD-48F1-83A3-148FB8CD8CF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92539" y="5349875"/>
                        <a:ext cx="3143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6">
            <a:extLst>
              <a:ext uri="{FF2B5EF4-FFF2-40B4-BE49-F238E27FC236}">
                <a16:creationId xmlns:a16="http://schemas.microsoft.com/office/drawing/2014/main" id="{A88CBB95-9AE3-4FD2-B18E-5DDAD645C5F4}"/>
              </a:ext>
            </a:extLst>
          </p:cNvPr>
          <p:cNvGraphicFramePr>
            <a:graphicFrameLocks noChangeAspect="1"/>
          </p:cNvGraphicFramePr>
          <p:nvPr/>
        </p:nvGraphicFramePr>
        <p:xfrm>
          <a:off x="3722688" y="5694363"/>
          <a:ext cx="495300" cy="379412"/>
        </p:xfrm>
        <a:graphic>
          <a:graphicData uri="http://schemas.openxmlformats.org/presentationml/2006/ole">
            <mc:AlternateContent xmlns:mc="http://schemas.openxmlformats.org/markup-compatibility/2006">
              <mc:Choice xmlns:v="urn:schemas-microsoft-com:vml" Requires="v">
                <p:oleObj name="Equation" r:id="rId29" imgW="279279" imgH="215806" progId="Equation.DSMT4">
                  <p:embed/>
                </p:oleObj>
              </mc:Choice>
              <mc:Fallback>
                <p:oleObj name="Equation" r:id="rId29" imgW="279279" imgH="215806" progId="Equation.DSMT4">
                  <p:embed/>
                  <p:pic>
                    <p:nvPicPr>
                      <p:cNvPr id="20" name="Object 16">
                        <a:extLst>
                          <a:ext uri="{FF2B5EF4-FFF2-40B4-BE49-F238E27FC236}">
                            <a16:creationId xmlns:a16="http://schemas.microsoft.com/office/drawing/2014/main" id="{A88CBB95-9AE3-4FD2-B18E-5DDAD645C5F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22688" y="5694363"/>
                        <a:ext cx="4953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7">
            <a:extLst>
              <a:ext uri="{FF2B5EF4-FFF2-40B4-BE49-F238E27FC236}">
                <a16:creationId xmlns:a16="http://schemas.microsoft.com/office/drawing/2014/main" id="{4A37C84E-A225-4248-A3FA-A72710F042FD}"/>
              </a:ext>
            </a:extLst>
          </p:cNvPr>
          <p:cNvGraphicFramePr>
            <a:graphicFrameLocks noChangeAspect="1"/>
          </p:cNvGraphicFramePr>
          <p:nvPr/>
        </p:nvGraphicFramePr>
        <p:xfrm>
          <a:off x="3719513" y="6073776"/>
          <a:ext cx="519112" cy="379413"/>
        </p:xfrm>
        <a:graphic>
          <a:graphicData uri="http://schemas.openxmlformats.org/presentationml/2006/ole">
            <mc:AlternateContent xmlns:mc="http://schemas.openxmlformats.org/markup-compatibility/2006">
              <mc:Choice xmlns:v="urn:schemas-microsoft-com:vml" Requires="v">
                <p:oleObj name="Equation" r:id="rId30" imgW="291847" imgH="215713" progId="Equation.DSMT4">
                  <p:embed/>
                </p:oleObj>
              </mc:Choice>
              <mc:Fallback>
                <p:oleObj name="Equation" r:id="rId30" imgW="291847" imgH="215713" progId="Equation.DSMT4">
                  <p:embed/>
                  <p:pic>
                    <p:nvPicPr>
                      <p:cNvPr id="21" name="Object 17">
                        <a:extLst>
                          <a:ext uri="{FF2B5EF4-FFF2-40B4-BE49-F238E27FC236}">
                            <a16:creationId xmlns:a16="http://schemas.microsoft.com/office/drawing/2014/main" id="{4A37C84E-A225-4248-A3FA-A72710F042F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19513" y="6073776"/>
                        <a:ext cx="519112"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8">
            <a:extLst>
              <a:ext uri="{FF2B5EF4-FFF2-40B4-BE49-F238E27FC236}">
                <a16:creationId xmlns:a16="http://schemas.microsoft.com/office/drawing/2014/main" id="{37BD1E2F-F192-4404-B481-23AAA88DD19B}"/>
              </a:ext>
            </a:extLst>
          </p:cNvPr>
          <p:cNvGraphicFramePr>
            <a:graphicFrameLocks noChangeAspect="1"/>
          </p:cNvGraphicFramePr>
          <p:nvPr/>
        </p:nvGraphicFramePr>
        <p:xfrm>
          <a:off x="3806826" y="6397625"/>
          <a:ext cx="314325" cy="311150"/>
        </p:xfrm>
        <a:graphic>
          <a:graphicData uri="http://schemas.openxmlformats.org/presentationml/2006/ole">
            <mc:AlternateContent xmlns:mc="http://schemas.openxmlformats.org/markup-compatibility/2006">
              <mc:Choice xmlns:v="urn:schemas-microsoft-com:vml" Requires="v">
                <p:oleObj name="Equation" r:id="rId31" imgW="177492" imgH="177492" progId="Equation.DSMT4">
                  <p:embed/>
                </p:oleObj>
              </mc:Choice>
              <mc:Fallback>
                <p:oleObj name="Equation" r:id="rId31" imgW="177492" imgH="177492" progId="Equation.DSMT4">
                  <p:embed/>
                  <p:pic>
                    <p:nvPicPr>
                      <p:cNvPr id="22" name="Object 18">
                        <a:extLst>
                          <a:ext uri="{FF2B5EF4-FFF2-40B4-BE49-F238E27FC236}">
                            <a16:creationId xmlns:a16="http://schemas.microsoft.com/office/drawing/2014/main" id="{37BD1E2F-F192-4404-B481-23AAA88DD19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06826" y="6397625"/>
                        <a:ext cx="3143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9">
            <a:extLst>
              <a:ext uri="{FF2B5EF4-FFF2-40B4-BE49-F238E27FC236}">
                <a16:creationId xmlns:a16="http://schemas.microsoft.com/office/drawing/2014/main" id="{1A8F923D-B01C-4ACE-9908-6080D41D75F7}"/>
              </a:ext>
            </a:extLst>
          </p:cNvPr>
          <p:cNvGraphicFramePr>
            <a:graphicFrameLocks noChangeAspect="1"/>
          </p:cNvGraphicFramePr>
          <p:nvPr/>
        </p:nvGraphicFramePr>
        <p:xfrm>
          <a:off x="5664200" y="1609726"/>
          <a:ext cx="495300" cy="379413"/>
        </p:xfrm>
        <a:graphic>
          <a:graphicData uri="http://schemas.openxmlformats.org/presentationml/2006/ole">
            <mc:AlternateContent xmlns:mc="http://schemas.openxmlformats.org/markup-compatibility/2006">
              <mc:Choice xmlns:v="urn:schemas-microsoft-com:vml" Requires="v">
                <p:oleObj name="Equation" r:id="rId32" imgW="279279" imgH="215806" progId="Equation.DSMT4">
                  <p:embed/>
                </p:oleObj>
              </mc:Choice>
              <mc:Fallback>
                <p:oleObj name="Equation" r:id="rId32" imgW="279279" imgH="215806" progId="Equation.DSMT4">
                  <p:embed/>
                  <p:pic>
                    <p:nvPicPr>
                      <p:cNvPr id="23" name="Object 19">
                        <a:extLst>
                          <a:ext uri="{FF2B5EF4-FFF2-40B4-BE49-F238E27FC236}">
                            <a16:creationId xmlns:a16="http://schemas.microsoft.com/office/drawing/2014/main" id="{1A8F923D-B01C-4ACE-9908-6080D41D75F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664200" y="1609726"/>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0">
            <a:extLst>
              <a:ext uri="{FF2B5EF4-FFF2-40B4-BE49-F238E27FC236}">
                <a16:creationId xmlns:a16="http://schemas.microsoft.com/office/drawing/2014/main" id="{4358C362-93A2-4144-B192-0F5073ACAAA4}"/>
              </a:ext>
            </a:extLst>
          </p:cNvPr>
          <p:cNvGraphicFramePr>
            <a:graphicFrameLocks noChangeAspect="1"/>
          </p:cNvGraphicFramePr>
          <p:nvPr/>
        </p:nvGraphicFramePr>
        <p:xfrm>
          <a:off x="5721351" y="1989138"/>
          <a:ext cx="314325" cy="311150"/>
        </p:xfrm>
        <a:graphic>
          <a:graphicData uri="http://schemas.openxmlformats.org/presentationml/2006/ole">
            <mc:AlternateContent xmlns:mc="http://schemas.openxmlformats.org/markup-compatibility/2006">
              <mc:Choice xmlns:v="urn:schemas-microsoft-com:vml" Requires="v">
                <p:oleObj name="Equation" r:id="rId34" imgW="177492" imgH="177492" progId="Equation.DSMT4">
                  <p:embed/>
                </p:oleObj>
              </mc:Choice>
              <mc:Fallback>
                <p:oleObj name="Equation" r:id="rId34" imgW="177492" imgH="177492" progId="Equation.DSMT4">
                  <p:embed/>
                  <p:pic>
                    <p:nvPicPr>
                      <p:cNvPr id="24" name="Object 20">
                        <a:extLst>
                          <a:ext uri="{FF2B5EF4-FFF2-40B4-BE49-F238E27FC236}">
                            <a16:creationId xmlns:a16="http://schemas.microsoft.com/office/drawing/2014/main" id="{4358C362-93A2-4144-B192-0F5073ACAAA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21351" y="1989138"/>
                        <a:ext cx="3143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1">
            <a:extLst>
              <a:ext uri="{FF2B5EF4-FFF2-40B4-BE49-F238E27FC236}">
                <a16:creationId xmlns:a16="http://schemas.microsoft.com/office/drawing/2014/main" id="{97583ABD-05E1-4BC7-968E-D5C9B230FA09}"/>
              </a:ext>
            </a:extLst>
          </p:cNvPr>
          <p:cNvGraphicFramePr>
            <a:graphicFrameLocks noChangeAspect="1"/>
          </p:cNvGraphicFramePr>
          <p:nvPr/>
        </p:nvGraphicFramePr>
        <p:xfrm>
          <a:off x="5722938" y="2300288"/>
          <a:ext cx="495300" cy="379412"/>
        </p:xfrm>
        <a:graphic>
          <a:graphicData uri="http://schemas.openxmlformats.org/presentationml/2006/ole">
            <mc:AlternateContent xmlns:mc="http://schemas.openxmlformats.org/markup-compatibility/2006">
              <mc:Choice xmlns:v="urn:schemas-microsoft-com:vml" Requires="v">
                <p:oleObj name="Equation" r:id="rId35" imgW="279279" imgH="215806" progId="Equation.DSMT4">
                  <p:embed/>
                </p:oleObj>
              </mc:Choice>
              <mc:Fallback>
                <p:oleObj name="Equation" r:id="rId35" imgW="279279" imgH="215806" progId="Equation.DSMT4">
                  <p:embed/>
                  <p:pic>
                    <p:nvPicPr>
                      <p:cNvPr id="25" name="Object 21">
                        <a:extLst>
                          <a:ext uri="{FF2B5EF4-FFF2-40B4-BE49-F238E27FC236}">
                            <a16:creationId xmlns:a16="http://schemas.microsoft.com/office/drawing/2014/main" id="{97583ABD-05E1-4BC7-968E-D5C9B230FA09}"/>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722938" y="2300288"/>
                        <a:ext cx="4953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2">
            <a:extLst>
              <a:ext uri="{FF2B5EF4-FFF2-40B4-BE49-F238E27FC236}">
                <a16:creationId xmlns:a16="http://schemas.microsoft.com/office/drawing/2014/main" id="{1C94C373-957B-425A-865F-7DE3404631FD}"/>
              </a:ext>
            </a:extLst>
          </p:cNvPr>
          <p:cNvGraphicFramePr>
            <a:graphicFrameLocks noChangeAspect="1"/>
          </p:cNvGraphicFramePr>
          <p:nvPr/>
        </p:nvGraphicFramePr>
        <p:xfrm>
          <a:off x="5721351" y="2679701"/>
          <a:ext cx="519113" cy="379413"/>
        </p:xfrm>
        <a:graphic>
          <a:graphicData uri="http://schemas.openxmlformats.org/presentationml/2006/ole">
            <mc:AlternateContent xmlns:mc="http://schemas.openxmlformats.org/markup-compatibility/2006">
              <mc:Choice xmlns:v="urn:schemas-microsoft-com:vml" Requires="v">
                <p:oleObj name="Equation" r:id="rId37" imgW="291847" imgH="215713" progId="Equation.DSMT4">
                  <p:embed/>
                </p:oleObj>
              </mc:Choice>
              <mc:Fallback>
                <p:oleObj name="Equation" r:id="rId37" imgW="291847" imgH="215713" progId="Equation.DSMT4">
                  <p:embed/>
                  <p:pic>
                    <p:nvPicPr>
                      <p:cNvPr id="26" name="Object 22">
                        <a:extLst>
                          <a:ext uri="{FF2B5EF4-FFF2-40B4-BE49-F238E27FC236}">
                            <a16:creationId xmlns:a16="http://schemas.microsoft.com/office/drawing/2014/main" id="{1C94C373-957B-425A-865F-7DE3404631FD}"/>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721351" y="2679701"/>
                        <a:ext cx="519113"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3">
            <a:extLst>
              <a:ext uri="{FF2B5EF4-FFF2-40B4-BE49-F238E27FC236}">
                <a16:creationId xmlns:a16="http://schemas.microsoft.com/office/drawing/2014/main" id="{9C516F8F-6AE2-4BA3-B6ED-EDE8AF6660B5}"/>
              </a:ext>
            </a:extLst>
          </p:cNvPr>
          <p:cNvGraphicFramePr>
            <a:graphicFrameLocks noChangeAspect="1"/>
          </p:cNvGraphicFramePr>
          <p:nvPr/>
        </p:nvGraphicFramePr>
        <p:xfrm>
          <a:off x="5721351" y="3068638"/>
          <a:ext cx="519113" cy="379412"/>
        </p:xfrm>
        <a:graphic>
          <a:graphicData uri="http://schemas.openxmlformats.org/presentationml/2006/ole">
            <mc:AlternateContent xmlns:mc="http://schemas.openxmlformats.org/markup-compatibility/2006">
              <mc:Choice xmlns:v="urn:schemas-microsoft-com:vml" Requires="v">
                <p:oleObj name="Equation" r:id="rId39" imgW="291847" imgH="215713" progId="Equation.DSMT4">
                  <p:embed/>
                </p:oleObj>
              </mc:Choice>
              <mc:Fallback>
                <p:oleObj name="Equation" r:id="rId39" imgW="291847" imgH="215713" progId="Equation.DSMT4">
                  <p:embed/>
                  <p:pic>
                    <p:nvPicPr>
                      <p:cNvPr id="27" name="Object 23">
                        <a:extLst>
                          <a:ext uri="{FF2B5EF4-FFF2-40B4-BE49-F238E27FC236}">
                            <a16:creationId xmlns:a16="http://schemas.microsoft.com/office/drawing/2014/main" id="{9C516F8F-6AE2-4BA3-B6ED-EDE8AF6660B5}"/>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721351" y="3068638"/>
                        <a:ext cx="519113"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4">
            <a:extLst>
              <a:ext uri="{FF2B5EF4-FFF2-40B4-BE49-F238E27FC236}">
                <a16:creationId xmlns:a16="http://schemas.microsoft.com/office/drawing/2014/main" id="{C6A8A8E7-71BE-4696-859D-21AC94475443}"/>
              </a:ext>
            </a:extLst>
          </p:cNvPr>
          <p:cNvGraphicFramePr>
            <a:graphicFrameLocks noChangeAspect="1"/>
          </p:cNvGraphicFramePr>
          <p:nvPr/>
        </p:nvGraphicFramePr>
        <p:xfrm>
          <a:off x="5735639" y="3511551"/>
          <a:ext cx="314325" cy="288925"/>
        </p:xfrm>
        <a:graphic>
          <a:graphicData uri="http://schemas.openxmlformats.org/presentationml/2006/ole">
            <mc:AlternateContent xmlns:mc="http://schemas.openxmlformats.org/markup-compatibility/2006">
              <mc:Choice xmlns:v="urn:schemas-microsoft-com:vml" Requires="v">
                <p:oleObj name="Equation" r:id="rId40" imgW="177492" imgH="164814" progId="Equation.DSMT4">
                  <p:embed/>
                </p:oleObj>
              </mc:Choice>
              <mc:Fallback>
                <p:oleObj name="Equation" r:id="rId40" imgW="177492" imgH="164814" progId="Equation.DSMT4">
                  <p:embed/>
                  <p:pic>
                    <p:nvPicPr>
                      <p:cNvPr id="28" name="Object 24">
                        <a:extLst>
                          <a:ext uri="{FF2B5EF4-FFF2-40B4-BE49-F238E27FC236}">
                            <a16:creationId xmlns:a16="http://schemas.microsoft.com/office/drawing/2014/main" id="{C6A8A8E7-71BE-4696-859D-21AC94475443}"/>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735639" y="3511551"/>
                        <a:ext cx="3143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5">
            <a:extLst>
              <a:ext uri="{FF2B5EF4-FFF2-40B4-BE49-F238E27FC236}">
                <a16:creationId xmlns:a16="http://schemas.microsoft.com/office/drawing/2014/main" id="{F3D81225-3584-4CA4-8509-815114E7B1E4}"/>
              </a:ext>
            </a:extLst>
          </p:cNvPr>
          <p:cNvGraphicFramePr>
            <a:graphicFrameLocks noChangeAspect="1"/>
          </p:cNvGraphicFramePr>
          <p:nvPr/>
        </p:nvGraphicFramePr>
        <p:xfrm>
          <a:off x="5745163" y="3811588"/>
          <a:ext cx="495300" cy="379412"/>
        </p:xfrm>
        <a:graphic>
          <a:graphicData uri="http://schemas.openxmlformats.org/presentationml/2006/ole">
            <mc:AlternateContent xmlns:mc="http://schemas.openxmlformats.org/markup-compatibility/2006">
              <mc:Choice xmlns:v="urn:schemas-microsoft-com:vml" Requires="v">
                <p:oleObj name="Equation" r:id="rId42" imgW="279279" imgH="215806" progId="Equation.DSMT4">
                  <p:embed/>
                </p:oleObj>
              </mc:Choice>
              <mc:Fallback>
                <p:oleObj name="Equation" r:id="rId42" imgW="279279" imgH="215806" progId="Equation.DSMT4">
                  <p:embed/>
                  <p:pic>
                    <p:nvPicPr>
                      <p:cNvPr id="29" name="Object 25">
                        <a:extLst>
                          <a:ext uri="{FF2B5EF4-FFF2-40B4-BE49-F238E27FC236}">
                            <a16:creationId xmlns:a16="http://schemas.microsoft.com/office/drawing/2014/main" id="{F3D81225-3584-4CA4-8509-815114E7B1E4}"/>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745163" y="3811588"/>
                        <a:ext cx="4953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26">
            <a:extLst>
              <a:ext uri="{FF2B5EF4-FFF2-40B4-BE49-F238E27FC236}">
                <a16:creationId xmlns:a16="http://schemas.microsoft.com/office/drawing/2014/main" id="{D31E918E-002E-4342-92D5-9B155E4235B9}"/>
              </a:ext>
            </a:extLst>
          </p:cNvPr>
          <p:cNvGraphicFramePr>
            <a:graphicFrameLocks noChangeAspect="1"/>
          </p:cNvGraphicFramePr>
          <p:nvPr/>
        </p:nvGraphicFramePr>
        <p:xfrm>
          <a:off x="5735638" y="4221164"/>
          <a:ext cx="315912" cy="288925"/>
        </p:xfrm>
        <a:graphic>
          <a:graphicData uri="http://schemas.openxmlformats.org/presentationml/2006/ole">
            <mc:AlternateContent xmlns:mc="http://schemas.openxmlformats.org/markup-compatibility/2006">
              <mc:Choice xmlns:v="urn:schemas-microsoft-com:vml" Requires="v">
                <p:oleObj name="Equation" r:id="rId44" imgW="177492" imgH="164814" progId="Equation.DSMT4">
                  <p:embed/>
                </p:oleObj>
              </mc:Choice>
              <mc:Fallback>
                <p:oleObj name="Equation" r:id="rId44" imgW="177492" imgH="164814" progId="Equation.DSMT4">
                  <p:embed/>
                  <p:pic>
                    <p:nvPicPr>
                      <p:cNvPr id="33" name="Object 26">
                        <a:extLst>
                          <a:ext uri="{FF2B5EF4-FFF2-40B4-BE49-F238E27FC236}">
                            <a16:creationId xmlns:a16="http://schemas.microsoft.com/office/drawing/2014/main" id="{D31E918E-002E-4342-92D5-9B155E4235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5638" y="4221164"/>
                        <a:ext cx="31591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27">
            <a:extLst>
              <a:ext uri="{FF2B5EF4-FFF2-40B4-BE49-F238E27FC236}">
                <a16:creationId xmlns:a16="http://schemas.microsoft.com/office/drawing/2014/main" id="{F9785FCF-97FB-4196-901A-029E55298AFA}"/>
              </a:ext>
            </a:extLst>
          </p:cNvPr>
          <p:cNvGraphicFramePr>
            <a:graphicFrameLocks noChangeAspect="1"/>
          </p:cNvGraphicFramePr>
          <p:nvPr/>
        </p:nvGraphicFramePr>
        <p:xfrm>
          <a:off x="5722938" y="4543426"/>
          <a:ext cx="495300" cy="379413"/>
        </p:xfrm>
        <a:graphic>
          <a:graphicData uri="http://schemas.openxmlformats.org/presentationml/2006/ole">
            <mc:AlternateContent xmlns:mc="http://schemas.openxmlformats.org/markup-compatibility/2006">
              <mc:Choice xmlns:v="urn:schemas-microsoft-com:vml" Requires="v">
                <p:oleObj name="Equation" r:id="rId45" imgW="279279" imgH="215806" progId="Equation.DSMT4">
                  <p:embed/>
                </p:oleObj>
              </mc:Choice>
              <mc:Fallback>
                <p:oleObj name="Equation" r:id="rId45" imgW="279279" imgH="215806" progId="Equation.DSMT4">
                  <p:embed/>
                  <p:pic>
                    <p:nvPicPr>
                      <p:cNvPr id="34" name="Object 27">
                        <a:extLst>
                          <a:ext uri="{FF2B5EF4-FFF2-40B4-BE49-F238E27FC236}">
                            <a16:creationId xmlns:a16="http://schemas.microsoft.com/office/drawing/2014/main" id="{F9785FCF-97FB-4196-901A-029E55298AF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22938" y="4543426"/>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28">
            <a:extLst>
              <a:ext uri="{FF2B5EF4-FFF2-40B4-BE49-F238E27FC236}">
                <a16:creationId xmlns:a16="http://schemas.microsoft.com/office/drawing/2014/main" id="{CBDE4F1C-78F9-481B-A64E-C5918FEDB49C}"/>
              </a:ext>
            </a:extLst>
          </p:cNvPr>
          <p:cNvGraphicFramePr>
            <a:graphicFrameLocks noChangeAspect="1"/>
          </p:cNvGraphicFramePr>
          <p:nvPr/>
        </p:nvGraphicFramePr>
        <p:xfrm>
          <a:off x="5721351" y="4922838"/>
          <a:ext cx="519113" cy="379412"/>
        </p:xfrm>
        <a:graphic>
          <a:graphicData uri="http://schemas.openxmlformats.org/presentationml/2006/ole">
            <mc:AlternateContent xmlns:mc="http://schemas.openxmlformats.org/markup-compatibility/2006">
              <mc:Choice xmlns:v="urn:schemas-microsoft-com:vml" Requires="v">
                <p:oleObj name="Equation" r:id="rId46" imgW="291847" imgH="215713" progId="Equation.DSMT4">
                  <p:embed/>
                </p:oleObj>
              </mc:Choice>
              <mc:Fallback>
                <p:oleObj name="Equation" r:id="rId46" imgW="291847" imgH="215713" progId="Equation.DSMT4">
                  <p:embed/>
                  <p:pic>
                    <p:nvPicPr>
                      <p:cNvPr id="35" name="Object 28">
                        <a:extLst>
                          <a:ext uri="{FF2B5EF4-FFF2-40B4-BE49-F238E27FC236}">
                            <a16:creationId xmlns:a16="http://schemas.microsoft.com/office/drawing/2014/main" id="{CBDE4F1C-78F9-481B-A64E-C5918FEDB49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21351" y="4922838"/>
                        <a:ext cx="519113"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29">
            <a:extLst>
              <a:ext uri="{FF2B5EF4-FFF2-40B4-BE49-F238E27FC236}">
                <a16:creationId xmlns:a16="http://schemas.microsoft.com/office/drawing/2014/main" id="{47A236FF-4330-48A9-B914-2A75383DF669}"/>
              </a:ext>
            </a:extLst>
          </p:cNvPr>
          <p:cNvGraphicFramePr>
            <a:graphicFrameLocks noChangeAspect="1"/>
          </p:cNvGraphicFramePr>
          <p:nvPr/>
        </p:nvGraphicFramePr>
        <p:xfrm>
          <a:off x="5737226" y="5351463"/>
          <a:ext cx="314325" cy="311150"/>
        </p:xfrm>
        <a:graphic>
          <a:graphicData uri="http://schemas.openxmlformats.org/presentationml/2006/ole">
            <mc:AlternateContent xmlns:mc="http://schemas.openxmlformats.org/markup-compatibility/2006">
              <mc:Choice xmlns:v="urn:schemas-microsoft-com:vml" Requires="v">
                <p:oleObj name="Equation" r:id="rId47" imgW="177492" imgH="177492" progId="Equation.DSMT4">
                  <p:embed/>
                </p:oleObj>
              </mc:Choice>
              <mc:Fallback>
                <p:oleObj name="Equation" r:id="rId47" imgW="177492" imgH="177492" progId="Equation.DSMT4">
                  <p:embed/>
                  <p:pic>
                    <p:nvPicPr>
                      <p:cNvPr id="36" name="Object 29">
                        <a:extLst>
                          <a:ext uri="{FF2B5EF4-FFF2-40B4-BE49-F238E27FC236}">
                            <a16:creationId xmlns:a16="http://schemas.microsoft.com/office/drawing/2014/main" id="{47A236FF-4330-48A9-B914-2A75383DF66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37226" y="5351463"/>
                        <a:ext cx="3143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30">
            <a:extLst>
              <a:ext uri="{FF2B5EF4-FFF2-40B4-BE49-F238E27FC236}">
                <a16:creationId xmlns:a16="http://schemas.microsoft.com/office/drawing/2014/main" id="{DA01DEEB-8FAE-4855-A7BA-B02D06027BC2}"/>
              </a:ext>
            </a:extLst>
          </p:cNvPr>
          <p:cNvGraphicFramePr>
            <a:graphicFrameLocks noChangeAspect="1"/>
          </p:cNvGraphicFramePr>
          <p:nvPr/>
        </p:nvGraphicFramePr>
        <p:xfrm>
          <a:off x="5735638" y="5661026"/>
          <a:ext cx="495300" cy="379413"/>
        </p:xfrm>
        <a:graphic>
          <a:graphicData uri="http://schemas.openxmlformats.org/presentationml/2006/ole">
            <mc:AlternateContent xmlns:mc="http://schemas.openxmlformats.org/markup-compatibility/2006">
              <mc:Choice xmlns:v="urn:schemas-microsoft-com:vml" Requires="v">
                <p:oleObj name="Equation" r:id="rId48" imgW="279279" imgH="215806" progId="Equation.DSMT4">
                  <p:embed/>
                </p:oleObj>
              </mc:Choice>
              <mc:Fallback>
                <p:oleObj name="Equation" r:id="rId48" imgW="279279" imgH="215806" progId="Equation.DSMT4">
                  <p:embed/>
                  <p:pic>
                    <p:nvPicPr>
                      <p:cNvPr id="37" name="Object 30">
                        <a:extLst>
                          <a:ext uri="{FF2B5EF4-FFF2-40B4-BE49-F238E27FC236}">
                            <a16:creationId xmlns:a16="http://schemas.microsoft.com/office/drawing/2014/main" id="{DA01DEEB-8FAE-4855-A7BA-B02D06027BC2}"/>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735638" y="5661026"/>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31">
            <a:extLst>
              <a:ext uri="{FF2B5EF4-FFF2-40B4-BE49-F238E27FC236}">
                <a16:creationId xmlns:a16="http://schemas.microsoft.com/office/drawing/2014/main" id="{9BB73CA4-5146-4DA9-A219-962A83257A21}"/>
              </a:ext>
            </a:extLst>
          </p:cNvPr>
          <p:cNvGraphicFramePr>
            <a:graphicFrameLocks noChangeAspect="1"/>
          </p:cNvGraphicFramePr>
          <p:nvPr/>
        </p:nvGraphicFramePr>
        <p:xfrm>
          <a:off x="5735638" y="6021388"/>
          <a:ext cx="519112" cy="379412"/>
        </p:xfrm>
        <a:graphic>
          <a:graphicData uri="http://schemas.openxmlformats.org/presentationml/2006/ole">
            <mc:AlternateContent xmlns:mc="http://schemas.openxmlformats.org/markup-compatibility/2006">
              <mc:Choice xmlns:v="urn:schemas-microsoft-com:vml" Requires="v">
                <p:oleObj name="Equation" r:id="rId49" imgW="291847" imgH="215713" progId="Equation.DSMT4">
                  <p:embed/>
                </p:oleObj>
              </mc:Choice>
              <mc:Fallback>
                <p:oleObj name="Equation" r:id="rId49" imgW="291847" imgH="215713" progId="Equation.DSMT4">
                  <p:embed/>
                  <p:pic>
                    <p:nvPicPr>
                      <p:cNvPr id="38" name="Object 31">
                        <a:extLst>
                          <a:ext uri="{FF2B5EF4-FFF2-40B4-BE49-F238E27FC236}">
                            <a16:creationId xmlns:a16="http://schemas.microsoft.com/office/drawing/2014/main" id="{9BB73CA4-5146-4DA9-A219-962A83257A2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35638" y="6021388"/>
                        <a:ext cx="519112"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32">
            <a:extLst>
              <a:ext uri="{FF2B5EF4-FFF2-40B4-BE49-F238E27FC236}">
                <a16:creationId xmlns:a16="http://schemas.microsoft.com/office/drawing/2014/main" id="{DBAA04E0-7175-472A-831F-22AA87AB1A15}"/>
              </a:ext>
            </a:extLst>
          </p:cNvPr>
          <p:cNvGraphicFramePr>
            <a:graphicFrameLocks noChangeAspect="1"/>
          </p:cNvGraphicFramePr>
          <p:nvPr/>
        </p:nvGraphicFramePr>
        <p:xfrm>
          <a:off x="5751514" y="6450013"/>
          <a:ext cx="314325" cy="311150"/>
        </p:xfrm>
        <a:graphic>
          <a:graphicData uri="http://schemas.openxmlformats.org/presentationml/2006/ole">
            <mc:AlternateContent xmlns:mc="http://schemas.openxmlformats.org/markup-compatibility/2006">
              <mc:Choice xmlns:v="urn:schemas-microsoft-com:vml" Requires="v">
                <p:oleObj name="Equation" r:id="rId50" imgW="177492" imgH="177492" progId="Equation.DSMT4">
                  <p:embed/>
                </p:oleObj>
              </mc:Choice>
              <mc:Fallback>
                <p:oleObj name="Equation" r:id="rId50" imgW="177492" imgH="177492" progId="Equation.DSMT4">
                  <p:embed/>
                  <p:pic>
                    <p:nvPicPr>
                      <p:cNvPr id="39" name="Object 32">
                        <a:extLst>
                          <a:ext uri="{FF2B5EF4-FFF2-40B4-BE49-F238E27FC236}">
                            <a16:creationId xmlns:a16="http://schemas.microsoft.com/office/drawing/2014/main" id="{DBAA04E0-7175-472A-831F-22AA87AB1A1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51514" y="6450013"/>
                        <a:ext cx="3143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3">
            <a:extLst>
              <a:ext uri="{FF2B5EF4-FFF2-40B4-BE49-F238E27FC236}">
                <a16:creationId xmlns:a16="http://schemas.microsoft.com/office/drawing/2014/main" id="{00B59711-F620-4B9F-8A44-7A7E26B8F624}"/>
              </a:ext>
            </a:extLst>
          </p:cNvPr>
          <p:cNvGraphicFramePr>
            <a:graphicFrameLocks noChangeAspect="1"/>
          </p:cNvGraphicFramePr>
          <p:nvPr/>
        </p:nvGraphicFramePr>
        <p:xfrm>
          <a:off x="7667625" y="1628776"/>
          <a:ext cx="495300" cy="379413"/>
        </p:xfrm>
        <a:graphic>
          <a:graphicData uri="http://schemas.openxmlformats.org/presentationml/2006/ole">
            <mc:AlternateContent xmlns:mc="http://schemas.openxmlformats.org/markup-compatibility/2006">
              <mc:Choice xmlns:v="urn:schemas-microsoft-com:vml" Requires="v">
                <p:oleObj name="Equation" r:id="rId51" imgW="279279" imgH="215806" progId="Equation.DSMT4">
                  <p:embed/>
                </p:oleObj>
              </mc:Choice>
              <mc:Fallback>
                <p:oleObj name="Equation" r:id="rId51" imgW="279279" imgH="215806" progId="Equation.DSMT4">
                  <p:embed/>
                  <p:pic>
                    <p:nvPicPr>
                      <p:cNvPr id="40" name="Object 33">
                        <a:extLst>
                          <a:ext uri="{FF2B5EF4-FFF2-40B4-BE49-F238E27FC236}">
                            <a16:creationId xmlns:a16="http://schemas.microsoft.com/office/drawing/2014/main" id="{00B59711-F620-4B9F-8A44-7A7E26B8F624}"/>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667625" y="1628776"/>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34">
            <a:extLst>
              <a:ext uri="{FF2B5EF4-FFF2-40B4-BE49-F238E27FC236}">
                <a16:creationId xmlns:a16="http://schemas.microsoft.com/office/drawing/2014/main" id="{4C1569C4-1081-4CCF-82B4-B14D0EA882C2}"/>
              </a:ext>
            </a:extLst>
          </p:cNvPr>
          <p:cNvGraphicFramePr>
            <a:graphicFrameLocks noChangeAspect="1"/>
          </p:cNvGraphicFramePr>
          <p:nvPr/>
        </p:nvGraphicFramePr>
        <p:xfrm>
          <a:off x="7664451" y="2008188"/>
          <a:ext cx="519113" cy="379412"/>
        </p:xfrm>
        <a:graphic>
          <a:graphicData uri="http://schemas.openxmlformats.org/presentationml/2006/ole">
            <mc:AlternateContent xmlns:mc="http://schemas.openxmlformats.org/markup-compatibility/2006">
              <mc:Choice xmlns:v="urn:schemas-microsoft-com:vml" Requires="v">
                <p:oleObj name="Equation" r:id="rId52" imgW="291847" imgH="215713" progId="Equation.DSMT4">
                  <p:embed/>
                </p:oleObj>
              </mc:Choice>
              <mc:Fallback>
                <p:oleObj name="Equation" r:id="rId52" imgW="291847" imgH="215713" progId="Equation.DSMT4">
                  <p:embed/>
                  <p:pic>
                    <p:nvPicPr>
                      <p:cNvPr id="41" name="Object 34">
                        <a:extLst>
                          <a:ext uri="{FF2B5EF4-FFF2-40B4-BE49-F238E27FC236}">
                            <a16:creationId xmlns:a16="http://schemas.microsoft.com/office/drawing/2014/main" id="{4C1569C4-1081-4CCF-82B4-B14D0EA882C2}"/>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664451" y="2008188"/>
                        <a:ext cx="519113"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35">
            <a:extLst>
              <a:ext uri="{FF2B5EF4-FFF2-40B4-BE49-F238E27FC236}">
                <a16:creationId xmlns:a16="http://schemas.microsoft.com/office/drawing/2014/main" id="{73F7259A-B312-4088-8DD7-994FFFA2FC7E}"/>
              </a:ext>
            </a:extLst>
          </p:cNvPr>
          <p:cNvGraphicFramePr>
            <a:graphicFrameLocks noChangeAspect="1"/>
          </p:cNvGraphicFramePr>
          <p:nvPr/>
        </p:nvGraphicFramePr>
        <p:xfrm>
          <a:off x="7680325" y="2349501"/>
          <a:ext cx="495300" cy="379413"/>
        </p:xfrm>
        <a:graphic>
          <a:graphicData uri="http://schemas.openxmlformats.org/presentationml/2006/ole">
            <mc:AlternateContent xmlns:mc="http://schemas.openxmlformats.org/markup-compatibility/2006">
              <mc:Choice xmlns:v="urn:schemas-microsoft-com:vml" Requires="v">
                <p:oleObj name="Equation" r:id="rId53" imgW="279279" imgH="215806" progId="Equation.DSMT4">
                  <p:embed/>
                </p:oleObj>
              </mc:Choice>
              <mc:Fallback>
                <p:oleObj name="Equation" r:id="rId53" imgW="279279" imgH="215806" progId="Equation.DSMT4">
                  <p:embed/>
                  <p:pic>
                    <p:nvPicPr>
                      <p:cNvPr id="43" name="Object 35">
                        <a:extLst>
                          <a:ext uri="{FF2B5EF4-FFF2-40B4-BE49-F238E27FC236}">
                            <a16:creationId xmlns:a16="http://schemas.microsoft.com/office/drawing/2014/main" id="{73F7259A-B312-4088-8DD7-994FFFA2FC7E}"/>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680325" y="2349501"/>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36">
            <a:extLst>
              <a:ext uri="{FF2B5EF4-FFF2-40B4-BE49-F238E27FC236}">
                <a16:creationId xmlns:a16="http://schemas.microsoft.com/office/drawing/2014/main" id="{B99A0BAC-2391-487B-8768-5E2CB671FF9C}"/>
              </a:ext>
            </a:extLst>
          </p:cNvPr>
          <p:cNvGraphicFramePr>
            <a:graphicFrameLocks noChangeAspect="1"/>
          </p:cNvGraphicFramePr>
          <p:nvPr/>
        </p:nvGraphicFramePr>
        <p:xfrm>
          <a:off x="7751764" y="3141664"/>
          <a:ext cx="314325" cy="288925"/>
        </p:xfrm>
        <a:graphic>
          <a:graphicData uri="http://schemas.openxmlformats.org/presentationml/2006/ole">
            <mc:AlternateContent xmlns:mc="http://schemas.openxmlformats.org/markup-compatibility/2006">
              <mc:Choice xmlns:v="urn:schemas-microsoft-com:vml" Requires="v">
                <p:oleObj name="Equation" r:id="rId54" imgW="177492" imgH="164814" progId="Equation.DSMT4">
                  <p:embed/>
                </p:oleObj>
              </mc:Choice>
              <mc:Fallback>
                <p:oleObj name="Equation" r:id="rId54" imgW="177492" imgH="164814" progId="Equation.DSMT4">
                  <p:embed/>
                  <p:pic>
                    <p:nvPicPr>
                      <p:cNvPr id="44" name="Object 36">
                        <a:extLst>
                          <a:ext uri="{FF2B5EF4-FFF2-40B4-BE49-F238E27FC236}">
                            <a16:creationId xmlns:a16="http://schemas.microsoft.com/office/drawing/2014/main" id="{B99A0BAC-2391-487B-8768-5E2CB671FF9C}"/>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751764" y="3141664"/>
                        <a:ext cx="3143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37">
            <a:extLst>
              <a:ext uri="{FF2B5EF4-FFF2-40B4-BE49-F238E27FC236}">
                <a16:creationId xmlns:a16="http://schemas.microsoft.com/office/drawing/2014/main" id="{E6340050-A318-41AE-882C-DC9A928F464E}"/>
              </a:ext>
            </a:extLst>
          </p:cNvPr>
          <p:cNvGraphicFramePr>
            <a:graphicFrameLocks noChangeAspect="1"/>
          </p:cNvGraphicFramePr>
          <p:nvPr/>
        </p:nvGraphicFramePr>
        <p:xfrm>
          <a:off x="7751764" y="3502026"/>
          <a:ext cx="314325" cy="288925"/>
        </p:xfrm>
        <a:graphic>
          <a:graphicData uri="http://schemas.openxmlformats.org/presentationml/2006/ole">
            <mc:AlternateContent xmlns:mc="http://schemas.openxmlformats.org/markup-compatibility/2006">
              <mc:Choice xmlns:v="urn:schemas-microsoft-com:vml" Requires="v">
                <p:oleObj name="Equation" r:id="rId56" imgW="177492" imgH="164814" progId="Equation.DSMT4">
                  <p:embed/>
                </p:oleObj>
              </mc:Choice>
              <mc:Fallback>
                <p:oleObj name="Equation" r:id="rId56" imgW="177492" imgH="164814" progId="Equation.DSMT4">
                  <p:embed/>
                  <p:pic>
                    <p:nvPicPr>
                      <p:cNvPr id="45" name="Object 37">
                        <a:extLst>
                          <a:ext uri="{FF2B5EF4-FFF2-40B4-BE49-F238E27FC236}">
                            <a16:creationId xmlns:a16="http://schemas.microsoft.com/office/drawing/2014/main" id="{E6340050-A318-41AE-882C-DC9A928F464E}"/>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751764" y="3502026"/>
                        <a:ext cx="3143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38">
            <a:extLst>
              <a:ext uri="{FF2B5EF4-FFF2-40B4-BE49-F238E27FC236}">
                <a16:creationId xmlns:a16="http://schemas.microsoft.com/office/drawing/2014/main" id="{4ED462A6-CB97-4A2D-8D72-FAD74305B9FF}"/>
              </a:ext>
            </a:extLst>
          </p:cNvPr>
          <p:cNvGraphicFramePr>
            <a:graphicFrameLocks noChangeAspect="1"/>
          </p:cNvGraphicFramePr>
          <p:nvPr/>
        </p:nvGraphicFramePr>
        <p:xfrm>
          <a:off x="7680325" y="3789363"/>
          <a:ext cx="495300" cy="379412"/>
        </p:xfrm>
        <a:graphic>
          <a:graphicData uri="http://schemas.openxmlformats.org/presentationml/2006/ole">
            <mc:AlternateContent xmlns:mc="http://schemas.openxmlformats.org/markup-compatibility/2006">
              <mc:Choice xmlns:v="urn:schemas-microsoft-com:vml" Requires="v">
                <p:oleObj name="Equation" r:id="rId57" imgW="279279" imgH="215806" progId="Equation.DSMT4">
                  <p:embed/>
                </p:oleObj>
              </mc:Choice>
              <mc:Fallback>
                <p:oleObj name="Equation" r:id="rId57" imgW="279279" imgH="215806" progId="Equation.DSMT4">
                  <p:embed/>
                  <p:pic>
                    <p:nvPicPr>
                      <p:cNvPr id="46" name="Object 38">
                        <a:extLst>
                          <a:ext uri="{FF2B5EF4-FFF2-40B4-BE49-F238E27FC236}">
                            <a16:creationId xmlns:a16="http://schemas.microsoft.com/office/drawing/2014/main" id="{4ED462A6-CB97-4A2D-8D72-FAD74305B9FF}"/>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680325" y="3789363"/>
                        <a:ext cx="4953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39">
            <a:extLst>
              <a:ext uri="{FF2B5EF4-FFF2-40B4-BE49-F238E27FC236}">
                <a16:creationId xmlns:a16="http://schemas.microsoft.com/office/drawing/2014/main" id="{1880C469-A56B-4DB8-BF01-90471F893B11}"/>
              </a:ext>
            </a:extLst>
          </p:cNvPr>
          <p:cNvGraphicFramePr>
            <a:graphicFrameLocks noChangeAspect="1"/>
          </p:cNvGraphicFramePr>
          <p:nvPr/>
        </p:nvGraphicFramePr>
        <p:xfrm>
          <a:off x="7677151" y="4168776"/>
          <a:ext cx="519113" cy="379413"/>
        </p:xfrm>
        <a:graphic>
          <a:graphicData uri="http://schemas.openxmlformats.org/presentationml/2006/ole">
            <mc:AlternateContent xmlns:mc="http://schemas.openxmlformats.org/markup-compatibility/2006">
              <mc:Choice xmlns:v="urn:schemas-microsoft-com:vml" Requires="v">
                <p:oleObj name="Equation" r:id="rId59" imgW="291847" imgH="215713" progId="Equation.DSMT4">
                  <p:embed/>
                </p:oleObj>
              </mc:Choice>
              <mc:Fallback>
                <p:oleObj name="Equation" r:id="rId59" imgW="291847" imgH="215713" progId="Equation.DSMT4">
                  <p:embed/>
                  <p:pic>
                    <p:nvPicPr>
                      <p:cNvPr id="47" name="Object 39">
                        <a:extLst>
                          <a:ext uri="{FF2B5EF4-FFF2-40B4-BE49-F238E27FC236}">
                            <a16:creationId xmlns:a16="http://schemas.microsoft.com/office/drawing/2014/main" id="{1880C469-A56B-4DB8-BF01-90471F893B11}"/>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7677151" y="4168776"/>
                        <a:ext cx="519113"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40">
            <a:extLst>
              <a:ext uri="{FF2B5EF4-FFF2-40B4-BE49-F238E27FC236}">
                <a16:creationId xmlns:a16="http://schemas.microsoft.com/office/drawing/2014/main" id="{C533D3BD-1B43-4B47-97A7-FF65E219100E}"/>
              </a:ext>
            </a:extLst>
          </p:cNvPr>
          <p:cNvGraphicFramePr>
            <a:graphicFrameLocks noChangeAspect="1"/>
          </p:cNvGraphicFramePr>
          <p:nvPr/>
        </p:nvGraphicFramePr>
        <p:xfrm>
          <a:off x="7680326" y="2708276"/>
          <a:ext cx="519113" cy="379413"/>
        </p:xfrm>
        <a:graphic>
          <a:graphicData uri="http://schemas.openxmlformats.org/presentationml/2006/ole">
            <mc:AlternateContent xmlns:mc="http://schemas.openxmlformats.org/markup-compatibility/2006">
              <mc:Choice xmlns:v="urn:schemas-microsoft-com:vml" Requires="v">
                <p:oleObj name="Equation" r:id="rId61" imgW="291847" imgH="215713" progId="Equation.DSMT4">
                  <p:embed/>
                </p:oleObj>
              </mc:Choice>
              <mc:Fallback>
                <p:oleObj name="Equation" r:id="rId61" imgW="291847" imgH="215713" progId="Equation.DSMT4">
                  <p:embed/>
                  <p:pic>
                    <p:nvPicPr>
                      <p:cNvPr id="48" name="Object 40">
                        <a:extLst>
                          <a:ext uri="{FF2B5EF4-FFF2-40B4-BE49-F238E27FC236}">
                            <a16:creationId xmlns:a16="http://schemas.microsoft.com/office/drawing/2014/main" id="{C533D3BD-1B43-4B47-97A7-FF65E219100E}"/>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680326" y="2708276"/>
                        <a:ext cx="519113"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41">
            <a:extLst>
              <a:ext uri="{FF2B5EF4-FFF2-40B4-BE49-F238E27FC236}">
                <a16:creationId xmlns:a16="http://schemas.microsoft.com/office/drawing/2014/main" id="{54101B22-D288-4D48-8D18-71B85698A62B}"/>
              </a:ext>
            </a:extLst>
          </p:cNvPr>
          <p:cNvGraphicFramePr>
            <a:graphicFrameLocks noChangeAspect="1"/>
          </p:cNvGraphicFramePr>
          <p:nvPr/>
        </p:nvGraphicFramePr>
        <p:xfrm>
          <a:off x="7754939" y="4603750"/>
          <a:ext cx="314325" cy="311150"/>
        </p:xfrm>
        <a:graphic>
          <a:graphicData uri="http://schemas.openxmlformats.org/presentationml/2006/ole">
            <mc:AlternateContent xmlns:mc="http://schemas.openxmlformats.org/markup-compatibility/2006">
              <mc:Choice xmlns:v="urn:schemas-microsoft-com:vml" Requires="v">
                <p:oleObj name="Equation" r:id="rId62" imgW="177492" imgH="177492" progId="Equation.DSMT4">
                  <p:embed/>
                </p:oleObj>
              </mc:Choice>
              <mc:Fallback>
                <p:oleObj name="Equation" r:id="rId62" imgW="177492" imgH="177492" progId="Equation.DSMT4">
                  <p:embed/>
                  <p:pic>
                    <p:nvPicPr>
                      <p:cNvPr id="49" name="Object 41">
                        <a:extLst>
                          <a:ext uri="{FF2B5EF4-FFF2-40B4-BE49-F238E27FC236}">
                            <a16:creationId xmlns:a16="http://schemas.microsoft.com/office/drawing/2014/main" id="{54101B22-D288-4D48-8D18-71B85698A62B}"/>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7754939" y="4603750"/>
                        <a:ext cx="3143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42">
            <a:extLst>
              <a:ext uri="{FF2B5EF4-FFF2-40B4-BE49-F238E27FC236}">
                <a16:creationId xmlns:a16="http://schemas.microsoft.com/office/drawing/2014/main" id="{91B83623-1456-410E-A295-8309F1C90010}"/>
              </a:ext>
            </a:extLst>
          </p:cNvPr>
          <p:cNvGraphicFramePr>
            <a:graphicFrameLocks noChangeAspect="1"/>
          </p:cNvGraphicFramePr>
          <p:nvPr/>
        </p:nvGraphicFramePr>
        <p:xfrm>
          <a:off x="7683500" y="4902201"/>
          <a:ext cx="495300" cy="379413"/>
        </p:xfrm>
        <a:graphic>
          <a:graphicData uri="http://schemas.openxmlformats.org/presentationml/2006/ole">
            <mc:AlternateContent xmlns:mc="http://schemas.openxmlformats.org/markup-compatibility/2006">
              <mc:Choice xmlns:v="urn:schemas-microsoft-com:vml" Requires="v">
                <p:oleObj name="Equation" r:id="rId64" imgW="279279" imgH="215806" progId="Equation.DSMT4">
                  <p:embed/>
                </p:oleObj>
              </mc:Choice>
              <mc:Fallback>
                <p:oleObj name="Equation" r:id="rId64" imgW="279279" imgH="215806" progId="Equation.DSMT4">
                  <p:embed/>
                  <p:pic>
                    <p:nvPicPr>
                      <p:cNvPr id="50" name="Object 42">
                        <a:extLst>
                          <a:ext uri="{FF2B5EF4-FFF2-40B4-BE49-F238E27FC236}">
                            <a16:creationId xmlns:a16="http://schemas.microsoft.com/office/drawing/2014/main" id="{91B83623-1456-410E-A295-8309F1C90010}"/>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7683500" y="4902201"/>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43">
            <a:extLst>
              <a:ext uri="{FF2B5EF4-FFF2-40B4-BE49-F238E27FC236}">
                <a16:creationId xmlns:a16="http://schemas.microsoft.com/office/drawing/2014/main" id="{866367DC-4D6C-4CD7-A085-D6201A4BE7AF}"/>
              </a:ext>
            </a:extLst>
          </p:cNvPr>
          <p:cNvGraphicFramePr>
            <a:graphicFrameLocks noChangeAspect="1"/>
          </p:cNvGraphicFramePr>
          <p:nvPr/>
        </p:nvGraphicFramePr>
        <p:xfrm>
          <a:off x="7680326" y="5281613"/>
          <a:ext cx="519113" cy="379412"/>
        </p:xfrm>
        <a:graphic>
          <a:graphicData uri="http://schemas.openxmlformats.org/presentationml/2006/ole">
            <mc:AlternateContent xmlns:mc="http://schemas.openxmlformats.org/markup-compatibility/2006">
              <mc:Choice xmlns:v="urn:schemas-microsoft-com:vml" Requires="v">
                <p:oleObj name="Equation" r:id="rId66" imgW="291847" imgH="215713" progId="Equation.DSMT4">
                  <p:embed/>
                </p:oleObj>
              </mc:Choice>
              <mc:Fallback>
                <p:oleObj name="Equation" r:id="rId66" imgW="291847" imgH="215713" progId="Equation.DSMT4">
                  <p:embed/>
                  <p:pic>
                    <p:nvPicPr>
                      <p:cNvPr id="51" name="Object 43">
                        <a:extLst>
                          <a:ext uri="{FF2B5EF4-FFF2-40B4-BE49-F238E27FC236}">
                            <a16:creationId xmlns:a16="http://schemas.microsoft.com/office/drawing/2014/main" id="{866367DC-4D6C-4CD7-A085-D6201A4BE7AF}"/>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680326" y="5281613"/>
                        <a:ext cx="519113"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44">
            <a:extLst>
              <a:ext uri="{FF2B5EF4-FFF2-40B4-BE49-F238E27FC236}">
                <a16:creationId xmlns:a16="http://schemas.microsoft.com/office/drawing/2014/main" id="{F5AE7AC6-960F-4404-A54E-2ECD5ED86538}"/>
              </a:ext>
            </a:extLst>
          </p:cNvPr>
          <p:cNvGraphicFramePr>
            <a:graphicFrameLocks noChangeAspect="1"/>
          </p:cNvGraphicFramePr>
          <p:nvPr/>
        </p:nvGraphicFramePr>
        <p:xfrm>
          <a:off x="7751764" y="5732464"/>
          <a:ext cx="314325" cy="288925"/>
        </p:xfrm>
        <a:graphic>
          <a:graphicData uri="http://schemas.openxmlformats.org/presentationml/2006/ole">
            <mc:AlternateContent xmlns:mc="http://schemas.openxmlformats.org/markup-compatibility/2006">
              <mc:Choice xmlns:v="urn:schemas-microsoft-com:vml" Requires="v">
                <p:oleObj name="Equation" r:id="rId68" imgW="177492" imgH="164814" progId="Equation.DSMT4">
                  <p:embed/>
                </p:oleObj>
              </mc:Choice>
              <mc:Fallback>
                <p:oleObj name="Equation" r:id="rId68" imgW="177492" imgH="164814" progId="Equation.DSMT4">
                  <p:embed/>
                  <p:pic>
                    <p:nvPicPr>
                      <p:cNvPr id="52" name="Object 44">
                        <a:extLst>
                          <a:ext uri="{FF2B5EF4-FFF2-40B4-BE49-F238E27FC236}">
                            <a16:creationId xmlns:a16="http://schemas.microsoft.com/office/drawing/2014/main" id="{F5AE7AC6-960F-4404-A54E-2ECD5ED86538}"/>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751764" y="5732464"/>
                        <a:ext cx="3143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45">
            <a:extLst>
              <a:ext uri="{FF2B5EF4-FFF2-40B4-BE49-F238E27FC236}">
                <a16:creationId xmlns:a16="http://schemas.microsoft.com/office/drawing/2014/main" id="{8E7BC88F-2730-4FF3-92A8-4ECB988B5702}"/>
              </a:ext>
            </a:extLst>
          </p:cNvPr>
          <p:cNvGraphicFramePr>
            <a:graphicFrameLocks noChangeAspect="1"/>
          </p:cNvGraphicFramePr>
          <p:nvPr/>
        </p:nvGraphicFramePr>
        <p:xfrm>
          <a:off x="7751764" y="6453189"/>
          <a:ext cx="314325" cy="288925"/>
        </p:xfrm>
        <a:graphic>
          <a:graphicData uri="http://schemas.openxmlformats.org/presentationml/2006/ole">
            <mc:AlternateContent xmlns:mc="http://schemas.openxmlformats.org/markup-compatibility/2006">
              <mc:Choice xmlns:v="urn:schemas-microsoft-com:vml" Requires="v">
                <p:oleObj name="Equation" r:id="rId69" imgW="177492" imgH="164814" progId="Equation.DSMT4">
                  <p:embed/>
                </p:oleObj>
              </mc:Choice>
              <mc:Fallback>
                <p:oleObj name="Equation" r:id="rId69" imgW="177492" imgH="164814" progId="Equation.DSMT4">
                  <p:embed/>
                  <p:pic>
                    <p:nvPicPr>
                      <p:cNvPr id="53" name="Object 45">
                        <a:extLst>
                          <a:ext uri="{FF2B5EF4-FFF2-40B4-BE49-F238E27FC236}">
                            <a16:creationId xmlns:a16="http://schemas.microsoft.com/office/drawing/2014/main" id="{8E7BC88F-2730-4FF3-92A8-4ECB988B5702}"/>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751764" y="6453189"/>
                        <a:ext cx="3143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46">
            <a:extLst>
              <a:ext uri="{FF2B5EF4-FFF2-40B4-BE49-F238E27FC236}">
                <a16:creationId xmlns:a16="http://schemas.microsoft.com/office/drawing/2014/main" id="{F5F9ED2C-BD27-4E07-AB68-F84A966C83AD}"/>
              </a:ext>
            </a:extLst>
          </p:cNvPr>
          <p:cNvGraphicFramePr>
            <a:graphicFrameLocks noChangeAspect="1"/>
          </p:cNvGraphicFramePr>
          <p:nvPr/>
        </p:nvGraphicFramePr>
        <p:xfrm>
          <a:off x="7680326" y="6021388"/>
          <a:ext cx="519113" cy="379412"/>
        </p:xfrm>
        <a:graphic>
          <a:graphicData uri="http://schemas.openxmlformats.org/presentationml/2006/ole">
            <mc:AlternateContent xmlns:mc="http://schemas.openxmlformats.org/markup-compatibility/2006">
              <mc:Choice xmlns:v="urn:schemas-microsoft-com:vml" Requires="v">
                <p:oleObj name="Equation" r:id="rId70" imgW="291847" imgH="215713" progId="Equation.DSMT4">
                  <p:embed/>
                </p:oleObj>
              </mc:Choice>
              <mc:Fallback>
                <p:oleObj name="Equation" r:id="rId70" imgW="291847" imgH="215713" progId="Equation.DSMT4">
                  <p:embed/>
                  <p:pic>
                    <p:nvPicPr>
                      <p:cNvPr id="54" name="Object 46">
                        <a:extLst>
                          <a:ext uri="{FF2B5EF4-FFF2-40B4-BE49-F238E27FC236}">
                            <a16:creationId xmlns:a16="http://schemas.microsoft.com/office/drawing/2014/main" id="{F5F9ED2C-BD27-4E07-AB68-F84A966C83AD}"/>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680326" y="6021388"/>
                        <a:ext cx="519113"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47">
            <a:extLst>
              <a:ext uri="{FF2B5EF4-FFF2-40B4-BE49-F238E27FC236}">
                <a16:creationId xmlns:a16="http://schemas.microsoft.com/office/drawing/2014/main" id="{627E66B6-E664-41ED-9F13-C5710A7E7647}"/>
              </a:ext>
            </a:extLst>
          </p:cNvPr>
          <p:cNvGraphicFramePr>
            <a:graphicFrameLocks noChangeAspect="1"/>
          </p:cNvGraphicFramePr>
          <p:nvPr/>
        </p:nvGraphicFramePr>
        <p:xfrm>
          <a:off x="9625013" y="1609726"/>
          <a:ext cx="495300" cy="379413"/>
        </p:xfrm>
        <a:graphic>
          <a:graphicData uri="http://schemas.openxmlformats.org/presentationml/2006/ole">
            <mc:AlternateContent xmlns:mc="http://schemas.openxmlformats.org/markup-compatibility/2006">
              <mc:Choice xmlns:v="urn:schemas-microsoft-com:vml" Requires="v">
                <p:oleObj name="Equation" r:id="rId71" imgW="279279" imgH="215806" progId="Equation.DSMT4">
                  <p:embed/>
                </p:oleObj>
              </mc:Choice>
              <mc:Fallback>
                <p:oleObj name="Equation" r:id="rId71" imgW="279279" imgH="215806" progId="Equation.DSMT4">
                  <p:embed/>
                  <p:pic>
                    <p:nvPicPr>
                      <p:cNvPr id="55" name="Object 47">
                        <a:extLst>
                          <a:ext uri="{FF2B5EF4-FFF2-40B4-BE49-F238E27FC236}">
                            <a16:creationId xmlns:a16="http://schemas.microsoft.com/office/drawing/2014/main" id="{627E66B6-E664-41ED-9F13-C5710A7E7647}"/>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9625013" y="1609726"/>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48">
            <a:extLst>
              <a:ext uri="{FF2B5EF4-FFF2-40B4-BE49-F238E27FC236}">
                <a16:creationId xmlns:a16="http://schemas.microsoft.com/office/drawing/2014/main" id="{E2520531-E40A-42D6-8AA5-59330E091D95}"/>
              </a:ext>
            </a:extLst>
          </p:cNvPr>
          <p:cNvGraphicFramePr>
            <a:graphicFrameLocks noChangeAspect="1"/>
          </p:cNvGraphicFramePr>
          <p:nvPr/>
        </p:nvGraphicFramePr>
        <p:xfrm>
          <a:off x="9625013" y="1989138"/>
          <a:ext cx="495300" cy="379412"/>
        </p:xfrm>
        <a:graphic>
          <a:graphicData uri="http://schemas.openxmlformats.org/presentationml/2006/ole">
            <mc:AlternateContent xmlns:mc="http://schemas.openxmlformats.org/markup-compatibility/2006">
              <mc:Choice xmlns:v="urn:schemas-microsoft-com:vml" Requires="v">
                <p:oleObj name="Equation" r:id="rId72" imgW="279279" imgH="215806" progId="Equation.DSMT4">
                  <p:embed/>
                </p:oleObj>
              </mc:Choice>
              <mc:Fallback>
                <p:oleObj name="Equation" r:id="rId72" imgW="279279" imgH="215806" progId="Equation.DSMT4">
                  <p:embed/>
                  <p:pic>
                    <p:nvPicPr>
                      <p:cNvPr id="56" name="Object 48">
                        <a:extLst>
                          <a:ext uri="{FF2B5EF4-FFF2-40B4-BE49-F238E27FC236}">
                            <a16:creationId xmlns:a16="http://schemas.microsoft.com/office/drawing/2014/main" id="{E2520531-E40A-42D6-8AA5-59330E091D95}"/>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9625013" y="1989138"/>
                        <a:ext cx="4953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49">
            <a:extLst>
              <a:ext uri="{FF2B5EF4-FFF2-40B4-BE49-F238E27FC236}">
                <a16:creationId xmlns:a16="http://schemas.microsoft.com/office/drawing/2014/main" id="{BAAEF3A6-8019-4B80-9C59-3564071EAF5C}"/>
              </a:ext>
            </a:extLst>
          </p:cNvPr>
          <p:cNvGraphicFramePr>
            <a:graphicFrameLocks noChangeAspect="1"/>
          </p:cNvGraphicFramePr>
          <p:nvPr/>
        </p:nvGraphicFramePr>
        <p:xfrm>
          <a:off x="9625013" y="2328863"/>
          <a:ext cx="519112" cy="379412"/>
        </p:xfrm>
        <a:graphic>
          <a:graphicData uri="http://schemas.openxmlformats.org/presentationml/2006/ole">
            <mc:AlternateContent xmlns:mc="http://schemas.openxmlformats.org/markup-compatibility/2006">
              <mc:Choice xmlns:v="urn:schemas-microsoft-com:vml" Requires="v">
                <p:oleObj name="Equation" r:id="rId73" imgW="291847" imgH="215713" progId="Equation.DSMT4">
                  <p:embed/>
                </p:oleObj>
              </mc:Choice>
              <mc:Fallback>
                <p:oleObj name="Equation" r:id="rId73" imgW="291847" imgH="215713" progId="Equation.DSMT4">
                  <p:embed/>
                  <p:pic>
                    <p:nvPicPr>
                      <p:cNvPr id="57" name="Object 49">
                        <a:extLst>
                          <a:ext uri="{FF2B5EF4-FFF2-40B4-BE49-F238E27FC236}">
                            <a16:creationId xmlns:a16="http://schemas.microsoft.com/office/drawing/2014/main" id="{BAAEF3A6-8019-4B80-9C59-3564071EAF5C}"/>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9625013" y="2328863"/>
                        <a:ext cx="519112"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50">
            <a:extLst>
              <a:ext uri="{FF2B5EF4-FFF2-40B4-BE49-F238E27FC236}">
                <a16:creationId xmlns:a16="http://schemas.microsoft.com/office/drawing/2014/main" id="{78F2DB8F-BFED-4154-94AB-C55B175482D3}"/>
              </a:ext>
            </a:extLst>
          </p:cNvPr>
          <p:cNvGraphicFramePr>
            <a:graphicFrameLocks noChangeAspect="1"/>
          </p:cNvGraphicFramePr>
          <p:nvPr/>
        </p:nvGraphicFramePr>
        <p:xfrm>
          <a:off x="9742489" y="2781300"/>
          <a:ext cx="314325" cy="311150"/>
        </p:xfrm>
        <a:graphic>
          <a:graphicData uri="http://schemas.openxmlformats.org/presentationml/2006/ole">
            <mc:AlternateContent xmlns:mc="http://schemas.openxmlformats.org/markup-compatibility/2006">
              <mc:Choice xmlns:v="urn:schemas-microsoft-com:vml" Requires="v">
                <p:oleObj name="Equation" r:id="rId74" imgW="177492" imgH="177492" progId="Equation.DSMT4">
                  <p:embed/>
                </p:oleObj>
              </mc:Choice>
              <mc:Fallback>
                <p:oleObj name="Equation" r:id="rId74" imgW="177492" imgH="177492" progId="Equation.DSMT4">
                  <p:embed/>
                  <p:pic>
                    <p:nvPicPr>
                      <p:cNvPr id="58" name="Object 50">
                        <a:extLst>
                          <a:ext uri="{FF2B5EF4-FFF2-40B4-BE49-F238E27FC236}">
                            <a16:creationId xmlns:a16="http://schemas.microsoft.com/office/drawing/2014/main" id="{78F2DB8F-BFED-4154-94AB-C55B175482D3}"/>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9742489" y="2781300"/>
                        <a:ext cx="3143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51">
            <a:extLst>
              <a:ext uri="{FF2B5EF4-FFF2-40B4-BE49-F238E27FC236}">
                <a16:creationId xmlns:a16="http://schemas.microsoft.com/office/drawing/2014/main" id="{B0F3CE1A-E2EE-4E16-BFD2-188B93DEE251}"/>
              </a:ext>
            </a:extLst>
          </p:cNvPr>
          <p:cNvGraphicFramePr>
            <a:graphicFrameLocks noChangeAspect="1"/>
          </p:cNvGraphicFramePr>
          <p:nvPr/>
        </p:nvGraphicFramePr>
        <p:xfrm>
          <a:off x="9696451" y="3141664"/>
          <a:ext cx="314325" cy="288925"/>
        </p:xfrm>
        <a:graphic>
          <a:graphicData uri="http://schemas.openxmlformats.org/presentationml/2006/ole">
            <mc:AlternateContent xmlns:mc="http://schemas.openxmlformats.org/markup-compatibility/2006">
              <mc:Choice xmlns:v="urn:schemas-microsoft-com:vml" Requires="v">
                <p:oleObj name="Equation" r:id="rId76" imgW="177492" imgH="164814" progId="Equation.DSMT4">
                  <p:embed/>
                </p:oleObj>
              </mc:Choice>
              <mc:Fallback>
                <p:oleObj name="Equation" r:id="rId76" imgW="177492" imgH="164814" progId="Equation.DSMT4">
                  <p:embed/>
                  <p:pic>
                    <p:nvPicPr>
                      <p:cNvPr id="59" name="Object 51">
                        <a:extLst>
                          <a:ext uri="{FF2B5EF4-FFF2-40B4-BE49-F238E27FC236}">
                            <a16:creationId xmlns:a16="http://schemas.microsoft.com/office/drawing/2014/main" id="{B0F3CE1A-E2EE-4E16-BFD2-188B93DEE251}"/>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9696451" y="3141664"/>
                        <a:ext cx="3143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 name="Object 52">
            <a:extLst>
              <a:ext uri="{FF2B5EF4-FFF2-40B4-BE49-F238E27FC236}">
                <a16:creationId xmlns:a16="http://schemas.microsoft.com/office/drawing/2014/main" id="{B1CC3C7F-2D06-455D-9181-46CD40FA777B}"/>
              </a:ext>
            </a:extLst>
          </p:cNvPr>
          <p:cNvGraphicFramePr>
            <a:graphicFrameLocks noChangeAspect="1"/>
          </p:cNvGraphicFramePr>
          <p:nvPr/>
        </p:nvGraphicFramePr>
        <p:xfrm>
          <a:off x="9625013" y="3429001"/>
          <a:ext cx="495300" cy="379413"/>
        </p:xfrm>
        <a:graphic>
          <a:graphicData uri="http://schemas.openxmlformats.org/presentationml/2006/ole">
            <mc:AlternateContent xmlns:mc="http://schemas.openxmlformats.org/markup-compatibility/2006">
              <mc:Choice xmlns:v="urn:schemas-microsoft-com:vml" Requires="v">
                <p:oleObj name="Equation" r:id="rId77" imgW="279279" imgH="215806" progId="Equation.DSMT4">
                  <p:embed/>
                </p:oleObj>
              </mc:Choice>
              <mc:Fallback>
                <p:oleObj name="Equation" r:id="rId77" imgW="279279" imgH="215806" progId="Equation.DSMT4">
                  <p:embed/>
                  <p:pic>
                    <p:nvPicPr>
                      <p:cNvPr id="60" name="Object 52">
                        <a:extLst>
                          <a:ext uri="{FF2B5EF4-FFF2-40B4-BE49-F238E27FC236}">
                            <a16:creationId xmlns:a16="http://schemas.microsoft.com/office/drawing/2014/main" id="{B1CC3C7F-2D06-455D-9181-46CD40FA777B}"/>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9625013" y="3429001"/>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53">
            <a:extLst>
              <a:ext uri="{FF2B5EF4-FFF2-40B4-BE49-F238E27FC236}">
                <a16:creationId xmlns:a16="http://schemas.microsoft.com/office/drawing/2014/main" id="{644C1BC0-F298-44D7-8E78-7B9C41C5ABC8}"/>
              </a:ext>
            </a:extLst>
          </p:cNvPr>
          <p:cNvGraphicFramePr>
            <a:graphicFrameLocks noChangeAspect="1"/>
          </p:cNvGraphicFramePr>
          <p:nvPr/>
        </p:nvGraphicFramePr>
        <p:xfrm>
          <a:off x="9621838" y="3808413"/>
          <a:ext cx="519112" cy="379412"/>
        </p:xfrm>
        <a:graphic>
          <a:graphicData uri="http://schemas.openxmlformats.org/presentationml/2006/ole">
            <mc:AlternateContent xmlns:mc="http://schemas.openxmlformats.org/markup-compatibility/2006">
              <mc:Choice xmlns:v="urn:schemas-microsoft-com:vml" Requires="v">
                <p:oleObj name="Equation" r:id="rId78" imgW="291847" imgH="215713" progId="Equation.DSMT4">
                  <p:embed/>
                </p:oleObj>
              </mc:Choice>
              <mc:Fallback>
                <p:oleObj name="Equation" r:id="rId78" imgW="291847" imgH="215713" progId="Equation.DSMT4">
                  <p:embed/>
                  <p:pic>
                    <p:nvPicPr>
                      <p:cNvPr id="61" name="Object 53">
                        <a:extLst>
                          <a:ext uri="{FF2B5EF4-FFF2-40B4-BE49-F238E27FC236}">
                            <a16:creationId xmlns:a16="http://schemas.microsoft.com/office/drawing/2014/main" id="{644C1BC0-F298-44D7-8E78-7B9C41C5ABC8}"/>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9621838" y="3808413"/>
                        <a:ext cx="519112"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54">
            <a:extLst>
              <a:ext uri="{FF2B5EF4-FFF2-40B4-BE49-F238E27FC236}">
                <a16:creationId xmlns:a16="http://schemas.microsoft.com/office/drawing/2014/main" id="{1A2387E1-9FFC-45A2-98B7-5B61CAC0AA9E}"/>
              </a:ext>
            </a:extLst>
          </p:cNvPr>
          <p:cNvGraphicFramePr>
            <a:graphicFrameLocks noChangeAspect="1"/>
          </p:cNvGraphicFramePr>
          <p:nvPr/>
        </p:nvGraphicFramePr>
        <p:xfrm>
          <a:off x="9609138" y="4202113"/>
          <a:ext cx="519112" cy="379412"/>
        </p:xfrm>
        <a:graphic>
          <a:graphicData uri="http://schemas.openxmlformats.org/presentationml/2006/ole">
            <mc:AlternateContent xmlns:mc="http://schemas.openxmlformats.org/markup-compatibility/2006">
              <mc:Choice xmlns:v="urn:schemas-microsoft-com:vml" Requires="v">
                <p:oleObj name="Equation" r:id="rId79" imgW="291847" imgH="215713" progId="Equation.DSMT4">
                  <p:embed/>
                </p:oleObj>
              </mc:Choice>
              <mc:Fallback>
                <p:oleObj name="Equation" r:id="rId79" imgW="291847" imgH="215713" progId="Equation.DSMT4">
                  <p:embed/>
                  <p:pic>
                    <p:nvPicPr>
                      <p:cNvPr id="62" name="Object 54">
                        <a:extLst>
                          <a:ext uri="{FF2B5EF4-FFF2-40B4-BE49-F238E27FC236}">
                            <a16:creationId xmlns:a16="http://schemas.microsoft.com/office/drawing/2014/main" id="{1A2387E1-9FFC-45A2-98B7-5B61CAC0AA9E}"/>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9609138" y="4202113"/>
                        <a:ext cx="519112"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55">
            <a:extLst>
              <a:ext uri="{FF2B5EF4-FFF2-40B4-BE49-F238E27FC236}">
                <a16:creationId xmlns:a16="http://schemas.microsoft.com/office/drawing/2014/main" id="{E37FB202-CED2-4DAD-96D0-5B6F8766D81A}"/>
              </a:ext>
            </a:extLst>
          </p:cNvPr>
          <p:cNvGraphicFramePr>
            <a:graphicFrameLocks noChangeAspect="1"/>
          </p:cNvGraphicFramePr>
          <p:nvPr/>
        </p:nvGraphicFramePr>
        <p:xfrm>
          <a:off x="9777414" y="4622800"/>
          <a:ext cx="314325" cy="311150"/>
        </p:xfrm>
        <a:graphic>
          <a:graphicData uri="http://schemas.openxmlformats.org/presentationml/2006/ole">
            <mc:AlternateContent xmlns:mc="http://schemas.openxmlformats.org/markup-compatibility/2006">
              <mc:Choice xmlns:v="urn:schemas-microsoft-com:vml" Requires="v">
                <p:oleObj name="Equation" r:id="rId80" imgW="177492" imgH="177492" progId="Equation.DSMT4">
                  <p:embed/>
                </p:oleObj>
              </mc:Choice>
              <mc:Fallback>
                <p:oleObj name="Equation" r:id="rId80" imgW="177492" imgH="177492" progId="Equation.DSMT4">
                  <p:embed/>
                  <p:pic>
                    <p:nvPicPr>
                      <p:cNvPr id="63" name="Object 55">
                        <a:extLst>
                          <a:ext uri="{FF2B5EF4-FFF2-40B4-BE49-F238E27FC236}">
                            <a16:creationId xmlns:a16="http://schemas.microsoft.com/office/drawing/2014/main" id="{E37FB202-CED2-4DAD-96D0-5B6F8766D81A}"/>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9777414" y="4622800"/>
                        <a:ext cx="3143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56">
            <a:extLst>
              <a:ext uri="{FF2B5EF4-FFF2-40B4-BE49-F238E27FC236}">
                <a16:creationId xmlns:a16="http://schemas.microsoft.com/office/drawing/2014/main" id="{096C0041-7ECC-4B19-A253-E7588F2431AF}"/>
              </a:ext>
            </a:extLst>
          </p:cNvPr>
          <p:cNvGraphicFramePr>
            <a:graphicFrameLocks noChangeAspect="1"/>
          </p:cNvGraphicFramePr>
          <p:nvPr/>
        </p:nvGraphicFramePr>
        <p:xfrm>
          <a:off x="9704388" y="4921251"/>
          <a:ext cx="495300" cy="379413"/>
        </p:xfrm>
        <a:graphic>
          <a:graphicData uri="http://schemas.openxmlformats.org/presentationml/2006/ole">
            <mc:AlternateContent xmlns:mc="http://schemas.openxmlformats.org/markup-compatibility/2006">
              <mc:Choice xmlns:v="urn:schemas-microsoft-com:vml" Requires="v">
                <p:oleObj name="Equation" r:id="rId82" imgW="279279" imgH="215806" progId="Equation.DSMT4">
                  <p:embed/>
                </p:oleObj>
              </mc:Choice>
              <mc:Fallback>
                <p:oleObj name="Equation" r:id="rId82" imgW="279279" imgH="215806" progId="Equation.DSMT4">
                  <p:embed/>
                  <p:pic>
                    <p:nvPicPr>
                      <p:cNvPr id="64" name="Object 56">
                        <a:extLst>
                          <a:ext uri="{FF2B5EF4-FFF2-40B4-BE49-F238E27FC236}">
                            <a16:creationId xmlns:a16="http://schemas.microsoft.com/office/drawing/2014/main" id="{096C0041-7ECC-4B19-A253-E7588F2431AF}"/>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9704388" y="4921251"/>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57">
            <a:extLst>
              <a:ext uri="{FF2B5EF4-FFF2-40B4-BE49-F238E27FC236}">
                <a16:creationId xmlns:a16="http://schemas.microsoft.com/office/drawing/2014/main" id="{33F9B4F5-027D-4628-B302-0412D2A9E8B7}"/>
              </a:ext>
            </a:extLst>
          </p:cNvPr>
          <p:cNvGraphicFramePr>
            <a:graphicFrameLocks noChangeAspect="1"/>
          </p:cNvGraphicFramePr>
          <p:nvPr/>
        </p:nvGraphicFramePr>
        <p:xfrm>
          <a:off x="9742489" y="5349875"/>
          <a:ext cx="314325" cy="311150"/>
        </p:xfrm>
        <a:graphic>
          <a:graphicData uri="http://schemas.openxmlformats.org/presentationml/2006/ole">
            <mc:AlternateContent xmlns:mc="http://schemas.openxmlformats.org/markup-compatibility/2006">
              <mc:Choice xmlns:v="urn:schemas-microsoft-com:vml" Requires="v">
                <p:oleObj name="Equation" r:id="rId84" imgW="177492" imgH="177492" progId="Equation.DSMT4">
                  <p:embed/>
                </p:oleObj>
              </mc:Choice>
              <mc:Fallback>
                <p:oleObj name="Equation" r:id="rId84" imgW="177492" imgH="177492" progId="Equation.DSMT4">
                  <p:embed/>
                  <p:pic>
                    <p:nvPicPr>
                      <p:cNvPr id="65" name="Object 57">
                        <a:extLst>
                          <a:ext uri="{FF2B5EF4-FFF2-40B4-BE49-F238E27FC236}">
                            <a16:creationId xmlns:a16="http://schemas.microsoft.com/office/drawing/2014/main" id="{33F9B4F5-027D-4628-B302-0412D2A9E8B7}"/>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9742489" y="5349875"/>
                        <a:ext cx="3143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 name="Object 58">
            <a:extLst>
              <a:ext uri="{FF2B5EF4-FFF2-40B4-BE49-F238E27FC236}">
                <a16:creationId xmlns:a16="http://schemas.microsoft.com/office/drawing/2014/main" id="{15E7ACB4-38E5-4998-94C9-D8EDC3B69C1E}"/>
              </a:ext>
            </a:extLst>
          </p:cNvPr>
          <p:cNvGraphicFramePr>
            <a:graphicFrameLocks noChangeAspect="1"/>
          </p:cNvGraphicFramePr>
          <p:nvPr/>
        </p:nvGraphicFramePr>
        <p:xfrm>
          <a:off x="9625013" y="5661026"/>
          <a:ext cx="495300" cy="379413"/>
        </p:xfrm>
        <a:graphic>
          <a:graphicData uri="http://schemas.openxmlformats.org/presentationml/2006/ole">
            <mc:AlternateContent xmlns:mc="http://schemas.openxmlformats.org/markup-compatibility/2006">
              <mc:Choice xmlns:v="urn:schemas-microsoft-com:vml" Requires="v">
                <p:oleObj name="Equation" r:id="rId85" imgW="279279" imgH="215806" progId="Equation.DSMT4">
                  <p:embed/>
                </p:oleObj>
              </mc:Choice>
              <mc:Fallback>
                <p:oleObj name="Equation" r:id="rId85" imgW="279279" imgH="215806" progId="Equation.DSMT4">
                  <p:embed/>
                  <p:pic>
                    <p:nvPicPr>
                      <p:cNvPr id="66" name="Object 58">
                        <a:extLst>
                          <a:ext uri="{FF2B5EF4-FFF2-40B4-BE49-F238E27FC236}">
                            <a16:creationId xmlns:a16="http://schemas.microsoft.com/office/drawing/2014/main" id="{15E7ACB4-38E5-4998-94C9-D8EDC3B69C1E}"/>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9625013" y="5661026"/>
                        <a:ext cx="495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 name="Object 59">
            <a:extLst>
              <a:ext uri="{FF2B5EF4-FFF2-40B4-BE49-F238E27FC236}">
                <a16:creationId xmlns:a16="http://schemas.microsoft.com/office/drawing/2014/main" id="{4B605CDF-4670-45C9-ABC6-F82C19266CC7}"/>
              </a:ext>
            </a:extLst>
          </p:cNvPr>
          <p:cNvGraphicFramePr>
            <a:graphicFrameLocks noChangeAspect="1"/>
          </p:cNvGraphicFramePr>
          <p:nvPr/>
        </p:nvGraphicFramePr>
        <p:xfrm>
          <a:off x="9625013" y="6021388"/>
          <a:ext cx="519112" cy="379412"/>
        </p:xfrm>
        <a:graphic>
          <a:graphicData uri="http://schemas.openxmlformats.org/presentationml/2006/ole">
            <mc:AlternateContent xmlns:mc="http://schemas.openxmlformats.org/markup-compatibility/2006">
              <mc:Choice xmlns:v="urn:schemas-microsoft-com:vml" Requires="v">
                <p:oleObj name="Equation" r:id="rId86" imgW="291847" imgH="215713" progId="Equation.DSMT4">
                  <p:embed/>
                </p:oleObj>
              </mc:Choice>
              <mc:Fallback>
                <p:oleObj name="Equation" r:id="rId86" imgW="291847" imgH="215713" progId="Equation.DSMT4">
                  <p:embed/>
                  <p:pic>
                    <p:nvPicPr>
                      <p:cNvPr id="67" name="Object 59">
                        <a:extLst>
                          <a:ext uri="{FF2B5EF4-FFF2-40B4-BE49-F238E27FC236}">
                            <a16:creationId xmlns:a16="http://schemas.microsoft.com/office/drawing/2014/main" id="{4B605CDF-4670-45C9-ABC6-F82C19266CC7}"/>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9625013" y="6021388"/>
                        <a:ext cx="519112"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 name="Object 60">
            <a:extLst>
              <a:ext uri="{FF2B5EF4-FFF2-40B4-BE49-F238E27FC236}">
                <a16:creationId xmlns:a16="http://schemas.microsoft.com/office/drawing/2014/main" id="{A96E579C-0F98-413B-89B5-EED6C914CA49}"/>
              </a:ext>
            </a:extLst>
          </p:cNvPr>
          <p:cNvGraphicFramePr>
            <a:graphicFrameLocks noChangeAspect="1"/>
          </p:cNvGraphicFramePr>
          <p:nvPr/>
        </p:nvGraphicFramePr>
        <p:xfrm>
          <a:off x="9740901" y="6502400"/>
          <a:ext cx="315913" cy="311150"/>
        </p:xfrm>
        <a:graphic>
          <a:graphicData uri="http://schemas.openxmlformats.org/presentationml/2006/ole">
            <mc:AlternateContent xmlns:mc="http://schemas.openxmlformats.org/markup-compatibility/2006">
              <mc:Choice xmlns:v="urn:schemas-microsoft-com:vml" Requires="v">
                <p:oleObj name="Equation" r:id="rId88" imgW="177492" imgH="177492" progId="Equation.DSMT4">
                  <p:embed/>
                </p:oleObj>
              </mc:Choice>
              <mc:Fallback>
                <p:oleObj name="Equation" r:id="rId88" imgW="177492" imgH="177492" progId="Equation.DSMT4">
                  <p:embed/>
                  <p:pic>
                    <p:nvPicPr>
                      <p:cNvPr id="68" name="Object 60">
                        <a:extLst>
                          <a:ext uri="{FF2B5EF4-FFF2-40B4-BE49-F238E27FC236}">
                            <a16:creationId xmlns:a16="http://schemas.microsoft.com/office/drawing/2014/main" id="{A96E579C-0F98-413B-89B5-EED6C914CA49}"/>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9740901" y="6502400"/>
                        <a:ext cx="315913"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linds(horizontal)">
                                      <p:cBhvr>
                                        <p:cTn id="77" dur="500"/>
                                        <p:tgtEl>
                                          <p:spTgt spid="1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linds(horizontal)">
                                      <p:cBhvr>
                                        <p:cTn id="92" dur="500"/>
                                        <p:tgtEl>
                                          <p:spTgt spid="2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horizontal)">
                                      <p:cBhvr>
                                        <p:cTn id="97" dur="500"/>
                                        <p:tgtEl>
                                          <p:spTgt spid="2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linds(horizontal)">
                                      <p:cBhvr>
                                        <p:cTn id="107" dur="500"/>
                                        <p:tgtEl>
                                          <p:spTgt spid="2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linds(horizontal)">
                                      <p:cBhvr>
                                        <p:cTn id="112" dur="500"/>
                                        <p:tgtEl>
                                          <p:spTgt spid="2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blinds(horizontal)">
                                      <p:cBhvr>
                                        <p:cTn id="117" dur="500"/>
                                        <p:tgtEl>
                                          <p:spTgt spid="2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blinds(horizontal)">
                                      <p:cBhvr>
                                        <p:cTn id="122" dur="500"/>
                                        <p:tgtEl>
                                          <p:spTgt spid="2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blinds(horizontal)">
                                      <p:cBhvr>
                                        <p:cTn id="127" dur="500"/>
                                        <p:tgtEl>
                                          <p:spTgt spid="2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blinds(horizontal)">
                                      <p:cBhvr>
                                        <p:cTn id="132" dur="500"/>
                                        <p:tgtEl>
                                          <p:spTgt spid="29"/>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blinds(horizontal)">
                                      <p:cBhvr>
                                        <p:cTn id="137" dur="500"/>
                                        <p:tgtEl>
                                          <p:spTgt spid="3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nodeType="click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blinds(horizontal)">
                                      <p:cBhvr>
                                        <p:cTn id="142" dur="500"/>
                                        <p:tgtEl>
                                          <p:spTgt spid="3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ntr" presetSubtype="10" fill="hold"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blinds(horizontal)">
                                      <p:cBhvr>
                                        <p:cTn id="147" dur="500"/>
                                        <p:tgtEl>
                                          <p:spTgt spid="35"/>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ntr" presetSubtype="10" fill="hold" nodeType="click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blinds(horizontal)">
                                      <p:cBhvr>
                                        <p:cTn id="152" dur="500"/>
                                        <p:tgtEl>
                                          <p:spTgt spid="3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3" presetClass="entr" presetSubtype="10" fill="hold"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linds(horizontal)">
                                      <p:cBhvr>
                                        <p:cTn id="157" dur="500"/>
                                        <p:tgtEl>
                                          <p:spTgt spid="37"/>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ntr" presetSubtype="10" fill="hold" nodeType="click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blinds(horizontal)">
                                      <p:cBhvr>
                                        <p:cTn id="162" dur="500"/>
                                        <p:tgtEl>
                                          <p:spTgt spid="38"/>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 presetClass="entr" presetSubtype="10" fill="hold" nodeType="click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blinds(horizontal)">
                                      <p:cBhvr>
                                        <p:cTn id="167" dur="500"/>
                                        <p:tgtEl>
                                          <p:spTgt spid="39"/>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 presetClass="entr" presetSubtype="10" fill="hold" nodeType="clickEffect">
                                  <p:stCondLst>
                                    <p:cond delay="0"/>
                                  </p:stCondLst>
                                  <p:childTnLst>
                                    <p:set>
                                      <p:cBhvr>
                                        <p:cTn id="171" dur="1" fill="hold">
                                          <p:stCondLst>
                                            <p:cond delay="0"/>
                                          </p:stCondLst>
                                        </p:cTn>
                                        <p:tgtEl>
                                          <p:spTgt spid="40"/>
                                        </p:tgtEl>
                                        <p:attrNameLst>
                                          <p:attrName>style.visibility</p:attrName>
                                        </p:attrNameLst>
                                      </p:cBhvr>
                                      <p:to>
                                        <p:strVal val="visible"/>
                                      </p:to>
                                    </p:set>
                                    <p:animEffect transition="in" filter="blinds(horizontal)">
                                      <p:cBhvr>
                                        <p:cTn id="172" dur="500"/>
                                        <p:tgtEl>
                                          <p:spTgt spid="40"/>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3" presetClass="entr" presetSubtype="10" fill="hold"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blinds(horizontal)">
                                      <p:cBhvr>
                                        <p:cTn id="177" dur="500"/>
                                        <p:tgtEl>
                                          <p:spTgt spid="41"/>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3" presetClass="entr" presetSubtype="10" fill="hold" nodeType="clickEffect">
                                  <p:stCondLst>
                                    <p:cond delay="0"/>
                                  </p:stCondLst>
                                  <p:childTnLst>
                                    <p:set>
                                      <p:cBhvr>
                                        <p:cTn id="181" dur="1" fill="hold">
                                          <p:stCondLst>
                                            <p:cond delay="0"/>
                                          </p:stCondLst>
                                        </p:cTn>
                                        <p:tgtEl>
                                          <p:spTgt spid="43"/>
                                        </p:tgtEl>
                                        <p:attrNameLst>
                                          <p:attrName>style.visibility</p:attrName>
                                        </p:attrNameLst>
                                      </p:cBhvr>
                                      <p:to>
                                        <p:strVal val="visible"/>
                                      </p:to>
                                    </p:set>
                                    <p:animEffect transition="in" filter="blinds(horizontal)">
                                      <p:cBhvr>
                                        <p:cTn id="182" dur="500"/>
                                        <p:tgtEl>
                                          <p:spTgt spid="43"/>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3" presetClass="entr" presetSubtype="10" fill="hold" nodeType="clickEffect">
                                  <p:stCondLst>
                                    <p:cond delay="0"/>
                                  </p:stCondLst>
                                  <p:childTnLst>
                                    <p:set>
                                      <p:cBhvr>
                                        <p:cTn id="186" dur="1" fill="hold">
                                          <p:stCondLst>
                                            <p:cond delay="0"/>
                                          </p:stCondLst>
                                        </p:cTn>
                                        <p:tgtEl>
                                          <p:spTgt spid="48"/>
                                        </p:tgtEl>
                                        <p:attrNameLst>
                                          <p:attrName>style.visibility</p:attrName>
                                        </p:attrNameLst>
                                      </p:cBhvr>
                                      <p:to>
                                        <p:strVal val="visible"/>
                                      </p:to>
                                    </p:set>
                                    <p:animEffect transition="in" filter="blinds(horizontal)">
                                      <p:cBhvr>
                                        <p:cTn id="187" dur="500"/>
                                        <p:tgtEl>
                                          <p:spTgt spid="48"/>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3" presetClass="entr" presetSubtype="10" fill="hold" nodeType="clickEffect">
                                  <p:stCondLst>
                                    <p:cond delay="0"/>
                                  </p:stCondLst>
                                  <p:childTnLst>
                                    <p:set>
                                      <p:cBhvr>
                                        <p:cTn id="191" dur="1" fill="hold">
                                          <p:stCondLst>
                                            <p:cond delay="0"/>
                                          </p:stCondLst>
                                        </p:cTn>
                                        <p:tgtEl>
                                          <p:spTgt spid="44"/>
                                        </p:tgtEl>
                                        <p:attrNameLst>
                                          <p:attrName>style.visibility</p:attrName>
                                        </p:attrNameLst>
                                      </p:cBhvr>
                                      <p:to>
                                        <p:strVal val="visible"/>
                                      </p:to>
                                    </p:set>
                                    <p:animEffect transition="in" filter="blinds(horizontal)">
                                      <p:cBhvr>
                                        <p:cTn id="192" dur="500"/>
                                        <p:tgtEl>
                                          <p:spTgt spid="44"/>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3" presetClass="entr" presetSubtype="10" fill="hold" nodeType="clickEffect">
                                  <p:stCondLst>
                                    <p:cond delay="0"/>
                                  </p:stCondLst>
                                  <p:childTnLst>
                                    <p:set>
                                      <p:cBhvr>
                                        <p:cTn id="196" dur="1" fill="hold">
                                          <p:stCondLst>
                                            <p:cond delay="0"/>
                                          </p:stCondLst>
                                        </p:cTn>
                                        <p:tgtEl>
                                          <p:spTgt spid="45"/>
                                        </p:tgtEl>
                                        <p:attrNameLst>
                                          <p:attrName>style.visibility</p:attrName>
                                        </p:attrNameLst>
                                      </p:cBhvr>
                                      <p:to>
                                        <p:strVal val="visible"/>
                                      </p:to>
                                    </p:set>
                                    <p:animEffect transition="in" filter="blinds(horizontal)">
                                      <p:cBhvr>
                                        <p:cTn id="197" dur="500"/>
                                        <p:tgtEl>
                                          <p:spTgt spid="45"/>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3" presetClass="entr" presetSubtype="10" fill="hold" nodeType="click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blinds(horizontal)">
                                      <p:cBhvr>
                                        <p:cTn id="202" dur="500"/>
                                        <p:tgtEl>
                                          <p:spTgt spid="46"/>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 presetClass="entr" presetSubtype="10" fill="hold" nodeType="clickEffect">
                                  <p:stCondLst>
                                    <p:cond delay="0"/>
                                  </p:stCondLst>
                                  <p:childTnLst>
                                    <p:set>
                                      <p:cBhvr>
                                        <p:cTn id="206" dur="1" fill="hold">
                                          <p:stCondLst>
                                            <p:cond delay="0"/>
                                          </p:stCondLst>
                                        </p:cTn>
                                        <p:tgtEl>
                                          <p:spTgt spid="47"/>
                                        </p:tgtEl>
                                        <p:attrNameLst>
                                          <p:attrName>style.visibility</p:attrName>
                                        </p:attrNameLst>
                                      </p:cBhvr>
                                      <p:to>
                                        <p:strVal val="visible"/>
                                      </p:to>
                                    </p:set>
                                    <p:animEffect transition="in" filter="blinds(horizontal)">
                                      <p:cBhvr>
                                        <p:cTn id="207" dur="500"/>
                                        <p:tgtEl>
                                          <p:spTgt spid="47"/>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3" presetClass="entr" presetSubtype="10" fill="hold" nodeType="clickEffect">
                                  <p:stCondLst>
                                    <p:cond delay="0"/>
                                  </p:stCondLst>
                                  <p:childTnLst>
                                    <p:set>
                                      <p:cBhvr>
                                        <p:cTn id="211" dur="1" fill="hold">
                                          <p:stCondLst>
                                            <p:cond delay="0"/>
                                          </p:stCondLst>
                                        </p:cTn>
                                        <p:tgtEl>
                                          <p:spTgt spid="49"/>
                                        </p:tgtEl>
                                        <p:attrNameLst>
                                          <p:attrName>style.visibility</p:attrName>
                                        </p:attrNameLst>
                                      </p:cBhvr>
                                      <p:to>
                                        <p:strVal val="visible"/>
                                      </p:to>
                                    </p:set>
                                    <p:animEffect transition="in" filter="blinds(horizontal)">
                                      <p:cBhvr>
                                        <p:cTn id="212" dur="500"/>
                                        <p:tgtEl>
                                          <p:spTgt spid="49"/>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 presetClass="entr" presetSubtype="10" fill="hold" nodeType="clickEffect">
                                  <p:stCondLst>
                                    <p:cond delay="0"/>
                                  </p:stCondLst>
                                  <p:childTnLst>
                                    <p:set>
                                      <p:cBhvr>
                                        <p:cTn id="216" dur="1" fill="hold">
                                          <p:stCondLst>
                                            <p:cond delay="0"/>
                                          </p:stCondLst>
                                        </p:cTn>
                                        <p:tgtEl>
                                          <p:spTgt spid="50"/>
                                        </p:tgtEl>
                                        <p:attrNameLst>
                                          <p:attrName>style.visibility</p:attrName>
                                        </p:attrNameLst>
                                      </p:cBhvr>
                                      <p:to>
                                        <p:strVal val="visible"/>
                                      </p:to>
                                    </p:set>
                                    <p:animEffect transition="in" filter="blinds(horizontal)">
                                      <p:cBhvr>
                                        <p:cTn id="217" dur="500"/>
                                        <p:tgtEl>
                                          <p:spTgt spid="50"/>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3" presetClass="entr" presetSubtype="10" fill="hold" nodeType="clickEffect">
                                  <p:stCondLst>
                                    <p:cond delay="0"/>
                                  </p:stCondLst>
                                  <p:childTnLst>
                                    <p:set>
                                      <p:cBhvr>
                                        <p:cTn id="221" dur="1" fill="hold">
                                          <p:stCondLst>
                                            <p:cond delay="0"/>
                                          </p:stCondLst>
                                        </p:cTn>
                                        <p:tgtEl>
                                          <p:spTgt spid="51"/>
                                        </p:tgtEl>
                                        <p:attrNameLst>
                                          <p:attrName>style.visibility</p:attrName>
                                        </p:attrNameLst>
                                      </p:cBhvr>
                                      <p:to>
                                        <p:strVal val="visible"/>
                                      </p:to>
                                    </p:set>
                                    <p:animEffect transition="in" filter="blinds(horizontal)">
                                      <p:cBhvr>
                                        <p:cTn id="222" dur="500"/>
                                        <p:tgtEl>
                                          <p:spTgt spid="51"/>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3" presetClass="entr" presetSubtype="10" fill="hold" nodeType="clickEffect">
                                  <p:stCondLst>
                                    <p:cond delay="0"/>
                                  </p:stCondLst>
                                  <p:childTnLst>
                                    <p:set>
                                      <p:cBhvr>
                                        <p:cTn id="226" dur="1" fill="hold">
                                          <p:stCondLst>
                                            <p:cond delay="0"/>
                                          </p:stCondLst>
                                        </p:cTn>
                                        <p:tgtEl>
                                          <p:spTgt spid="52"/>
                                        </p:tgtEl>
                                        <p:attrNameLst>
                                          <p:attrName>style.visibility</p:attrName>
                                        </p:attrNameLst>
                                      </p:cBhvr>
                                      <p:to>
                                        <p:strVal val="visible"/>
                                      </p:to>
                                    </p:set>
                                    <p:animEffect transition="in" filter="blinds(horizontal)">
                                      <p:cBhvr>
                                        <p:cTn id="227" dur="500"/>
                                        <p:tgtEl>
                                          <p:spTgt spid="52"/>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3" presetClass="entr" presetSubtype="10" fill="hold" nodeType="clickEffect">
                                  <p:stCondLst>
                                    <p:cond delay="0"/>
                                  </p:stCondLst>
                                  <p:childTnLst>
                                    <p:set>
                                      <p:cBhvr>
                                        <p:cTn id="231" dur="1" fill="hold">
                                          <p:stCondLst>
                                            <p:cond delay="0"/>
                                          </p:stCondLst>
                                        </p:cTn>
                                        <p:tgtEl>
                                          <p:spTgt spid="54"/>
                                        </p:tgtEl>
                                        <p:attrNameLst>
                                          <p:attrName>style.visibility</p:attrName>
                                        </p:attrNameLst>
                                      </p:cBhvr>
                                      <p:to>
                                        <p:strVal val="visible"/>
                                      </p:to>
                                    </p:set>
                                    <p:animEffect transition="in" filter="blinds(horizontal)">
                                      <p:cBhvr>
                                        <p:cTn id="232" dur="500"/>
                                        <p:tgtEl>
                                          <p:spTgt spid="54"/>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3" presetClass="entr" presetSubtype="10" fill="hold" nodeType="clickEffect">
                                  <p:stCondLst>
                                    <p:cond delay="0"/>
                                  </p:stCondLst>
                                  <p:childTnLst>
                                    <p:set>
                                      <p:cBhvr>
                                        <p:cTn id="236" dur="1" fill="hold">
                                          <p:stCondLst>
                                            <p:cond delay="0"/>
                                          </p:stCondLst>
                                        </p:cTn>
                                        <p:tgtEl>
                                          <p:spTgt spid="53"/>
                                        </p:tgtEl>
                                        <p:attrNameLst>
                                          <p:attrName>style.visibility</p:attrName>
                                        </p:attrNameLst>
                                      </p:cBhvr>
                                      <p:to>
                                        <p:strVal val="visible"/>
                                      </p:to>
                                    </p:set>
                                    <p:animEffect transition="in" filter="blinds(horizontal)">
                                      <p:cBhvr>
                                        <p:cTn id="237" dur="500"/>
                                        <p:tgtEl>
                                          <p:spTgt spid="53"/>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3" presetClass="entr" presetSubtype="10" fill="hold" nodeType="clickEffect">
                                  <p:stCondLst>
                                    <p:cond delay="0"/>
                                  </p:stCondLst>
                                  <p:childTnLst>
                                    <p:set>
                                      <p:cBhvr>
                                        <p:cTn id="241" dur="1" fill="hold">
                                          <p:stCondLst>
                                            <p:cond delay="0"/>
                                          </p:stCondLst>
                                        </p:cTn>
                                        <p:tgtEl>
                                          <p:spTgt spid="55"/>
                                        </p:tgtEl>
                                        <p:attrNameLst>
                                          <p:attrName>style.visibility</p:attrName>
                                        </p:attrNameLst>
                                      </p:cBhvr>
                                      <p:to>
                                        <p:strVal val="visible"/>
                                      </p:to>
                                    </p:set>
                                    <p:animEffect transition="in" filter="blinds(horizontal)">
                                      <p:cBhvr>
                                        <p:cTn id="242" dur="500"/>
                                        <p:tgtEl>
                                          <p:spTgt spid="55"/>
                                        </p:tgtEl>
                                      </p:cBhvr>
                                    </p:animEffec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3" presetClass="entr" presetSubtype="10" fill="hold" nodeType="clickEffect">
                                  <p:stCondLst>
                                    <p:cond delay="0"/>
                                  </p:stCondLst>
                                  <p:childTnLst>
                                    <p:set>
                                      <p:cBhvr>
                                        <p:cTn id="246" dur="1" fill="hold">
                                          <p:stCondLst>
                                            <p:cond delay="0"/>
                                          </p:stCondLst>
                                        </p:cTn>
                                        <p:tgtEl>
                                          <p:spTgt spid="56"/>
                                        </p:tgtEl>
                                        <p:attrNameLst>
                                          <p:attrName>style.visibility</p:attrName>
                                        </p:attrNameLst>
                                      </p:cBhvr>
                                      <p:to>
                                        <p:strVal val="visible"/>
                                      </p:to>
                                    </p:set>
                                    <p:animEffect transition="in" filter="blinds(horizontal)">
                                      <p:cBhvr>
                                        <p:cTn id="247" dur="500"/>
                                        <p:tgtEl>
                                          <p:spTgt spid="56"/>
                                        </p:tgtEl>
                                      </p:cBhvr>
                                    </p:animEffec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3" presetClass="entr" presetSubtype="10" fill="hold" nodeType="clickEffect">
                                  <p:stCondLst>
                                    <p:cond delay="0"/>
                                  </p:stCondLst>
                                  <p:childTnLst>
                                    <p:set>
                                      <p:cBhvr>
                                        <p:cTn id="251" dur="1" fill="hold">
                                          <p:stCondLst>
                                            <p:cond delay="0"/>
                                          </p:stCondLst>
                                        </p:cTn>
                                        <p:tgtEl>
                                          <p:spTgt spid="57"/>
                                        </p:tgtEl>
                                        <p:attrNameLst>
                                          <p:attrName>style.visibility</p:attrName>
                                        </p:attrNameLst>
                                      </p:cBhvr>
                                      <p:to>
                                        <p:strVal val="visible"/>
                                      </p:to>
                                    </p:set>
                                    <p:animEffect transition="in" filter="blinds(horizontal)">
                                      <p:cBhvr>
                                        <p:cTn id="252" dur="500"/>
                                        <p:tgtEl>
                                          <p:spTgt spid="57"/>
                                        </p:tgtEl>
                                      </p:cBhvr>
                                    </p:animEffec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3" presetClass="entr" presetSubtype="10" fill="hold" nodeType="clickEffect">
                                  <p:stCondLst>
                                    <p:cond delay="0"/>
                                  </p:stCondLst>
                                  <p:childTnLst>
                                    <p:set>
                                      <p:cBhvr>
                                        <p:cTn id="256" dur="1" fill="hold">
                                          <p:stCondLst>
                                            <p:cond delay="0"/>
                                          </p:stCondLst>
                                        </p:cTn>
                                        <p:tgtEl>
                                          <p:spTgt spid="58"/>
                                        </p:tgtEl>
                                        <p:attrNameLst>
                                          <p:attrName>style.visibility</p:attrName>
                                        </p:attrNameLst>
                                      </p:cBhvr>
                                      <p:to>
                                        <p:strVal val="visible"/>
                                      </p:to>
                                    </p:set>
                                    <p:animEffect transition="in" filter="blinds(horizontal)">
                                      <p:cBhvr>
                                        <p:cTn id="257" dur="500"/>
                                        <p:tgtEl>
                                          <p:spTgt spid="58"/>
                                        </p:tgtEl>
                                      </p:cBhvr>
                                    </p:animEffec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3" presetClass="entr" presetSubtype="10" fill="hold" nodeType="clickEffect">
                                  <p:stCondLst>
                                    <p:cond delay="0"/>
                                  </p:stCondLst>
                                  <p:childTnLst>
                                    <p:set>
                                      <p:cBhvr>
                                        <p:cTn id="261" dur="1" fill="hold">
                                          <p:stCondLst>
                                            <p:cond delay="0"/>
                                          </p:stCondLst>
                                        </p:cTn>
                                        <p:tgtEl>
                                          <p:spTgt spid="59"/>
                                        </p:tgtEl>
                                        <p:attrNameLst>
                                          <p:attrName>style.visibility</p:attrName>
                                        </p:attrNameLst>
                                      </p:cBhvr>
                                      <p:to>
                                        <p:strVal val="visible"/>
                                      </p:to>
                                    </p:set>
                                    <p:animEffect transition="in" filter="blinds(horizontal)">
                                      <p:cBhvr>
                                        <p:cTn id="262" dur="500"/>
                                        <p:tgtEl>
                                          <p:spTgt spid="59"/>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3" presetClass="entr" presetSubtype="10" fill="hold" nodeType="clickEffect">
                                  <p:stCondLst>
                                    <p:cond delay="0"/>
                                  </p:stCondLst>
                                  <p:childTnLst>
                                    <p:set>
                                      <p:cBhvr>
                                        <p:cTn id="266" dur="1" fill="hold">
                                          <p:stCondLst>
                                            <p:cond delay="0"/>
                                          </p:stCondLst>
                                        </p:cTn>
                                        <p:tgtEl>
                                          <p:spTgt spid="60"/>
                                        </p:tgtEl>
                                        <p:attrNameLst>
                                          <p:attrName>style.visibility</p:attrName>
                                        </p:attrNameLst>
                                      </p:cBhvr>
                                      <p:to>
                                        <p:strVal val="visible"/>
                                      </p:to>
                                    </p:set>
                                    <p:animEffect transition="in" filter="blinds(horizontal)">
                                      <p:cBhvr>
                                        <p:cTn id="267" dur="500"/>
                                        <p:tgtEl>
                                          <p:spTgt spid="60"/>
                                        </p:tgtEl>
                                      </p:cBhvr>
                                    </p:animEffec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3" presetClass="entr" presetSubtype="10" fill="hold" nodeType="clickEffect">
                                  <p:stCondLst>
                                    <p:cond delay="0"/>
                                  </p:stCondLst>
                                  <p:childTnLst>
                                    <p:set>
                                      <p:cBhvr>
                                        <p:cTn id="271" dur="1" fill="hold">
                                          <p:stCondLst>
                                            <p:cond delay="0"/>
                                          </p:stCondLst>
                                        </p:cTn>
                                        <p:tgtEl>
                                          <p:spTgt spid="61"/>
                                        </p:tgtEl>
                                        <p:attrNameLst>
                                          <p:attrName>style.visibility</p:attrName>
                                        </p:attrNameLst>
                                      </p:cBhvr>
                                      <p:to>
                                        <p:strVal val="visible"/>
                                      </p:to>
                                    </p:set>
                                    <p:animEffect transition="in" filter="blinds(horizontal)">
                                      <p:cBhvr>
                                        <p:cTn id="272" dur="500"/>
                                        <p:tgtEl>
                                          <p:spTgt spid="61"/>
                                        </p:tgtEl>
                                      </p:cBhvr>
                                    </p:animEffec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3" presetClass="entr" presetSubtype="10" fill="hold" nodeType="clickEffect">
                                  <p:stCondLst>
                                    <p:cond delay="0"/>
                                  </p:stCondLst>
                                  <p:childTnLst>
                                    <p:set>
                                      <p:cBhvr>
                                        <p:cTn id="276" dur="1" fill="hold">
                                          <p:stCondLst>
                                            <p:cond delay="0"/>
                                          </p:stCondLst>
                                        </p:cTn>
                                        <p:tgtEl>
                                          <p:spTgt spid="62"/>
                                        </p:tgtEl>
                                        <p:attrNameLst>
                                          <p:attrName>style.visibility</p:attrName>
                                        </p:attrNameLst>
                                      </p:cBhvr>
                                      <p:to>
                                        <p:strVal val="visible"/>
                                      </p:to>
                                    </p:set>
                                    <p:animEffect transition="in" filter="blinds(horizontal)">
                                      <p:cBhvr>
                                        <p:cTn id="277" dur="500"/>
                                        <p:tgtEl>
                                          <p:spTgt spid="62"/>
                                        </p:tgtEl>
                                      </p:cBhvr>
                                    </p:animEffect>
                                  </p:childTnLst>
                                </p:cTn>
                              </p:par>
                            </p:childTnLst>
                          </p:cTn>
                        </p:par>
                      </p:childTnLst>
                    </p:cTn>
                  </p:par>
                  <p:par>
                    <p:cTn id="278" fill="hold" nodeType="clickPar">
                      <p:stCondLst>
                        <p:cond delay="indefinite"/>
                      </p:stCondLst>
                      <p:childTnLst>
                        <p:par>
                          <p:cTn id="279" fill="hold" nodeType="withGroup">
                            <p:stCondLst>
                              <p:cond delay="0"/>
                            </p:stCondLst>
                            <p:childTnLst>
                              <p:par>
                                <p:cTn id="280" presetID="3" presetClass="entr" presetSubtype="10" fill="hold" nodeType="clickEffect">
                                  <p:stCondLst>
                                    <p:cond delay="0"/>
                                  </p:stCondLst>
                                  <p:childTnLst>
                                    <p:set>
                                      <p:cBhvr>
                                        <p:cTn id="281" dur="1" fill="hold">
                                          <p:stCondLst>
                                            <p:cond delay="0"/>
                                          </p:stCondLst>
                                        </p:cTn>
                                        <p:tgtEl>
                                          <p:spTgt spid="63"/>
                                        </p:tgtEl>
                                        <p:attrNameLst>
                                          <p:attrName>style.visibility</p:attrName>
                                        </p:attrNameLst>
                                      </p:cBhvr>
                                      <p:to>
                                        <p:strVal val="visible"/>
                                      </p:to>
                                    </p:set>
                                    <p:animEffect transition="in" filter="blinds(horizontal)">
                                      <p:cBhvr>
                                        <p:cTn id="282" dur="500"/>
                                        <p:tgtEl>
                                          <p:spTgt spid="63"/>
                                        </p:tgtEl>
                                      </p:cBhvr>
                                    </p:animEffec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3" presetClass="entr" presetSubtype="10" fill="hold" nodeType="clickEffect">
                                  <p:stCondLst>
                                    <p:cond delay="0"/>
                                  </p:stCondLst>
                                  <p:childTnLst>
                                    <p:set>
                                      <p:cBhvr>
                                        <p:cTn id="286" dur="1" fill="hold">
                                          <p:stCondLst>
                                            <p:cond delay="0"/>
                                          </p:stCondLst>
                                        </p:cTn>
                                        <p:tgtEl>
                                          <p:spTgt spid="64"/>
                                        </p:tgtEl>
                                        <p:attrNameLst>
                                          <p:attrName>style.visibility</p:attrName>
                                        </p:attrNameLst>
                                      </p:cBhvr>
                                      <p:to>
                                        <p:strVal val="visible"/>
                                      </p:to>
                                    </p:set>
                                    <p:animEffect transition="in" filter="blinds(horizontal)">
                                      <p:cBhvr>
                                        <p:cTn id="287" dur="500"/>
                                        <p:tgtEl>
                                          <p:spTgt spid="64"/>
                                        </p:tgtEl>
                                      </p:cBhvr>
                                    </p:animEffect>
                                  </p:childTnLst>
                                </p:cTn>
                              </p:par>
                            </p:childTnLst>
                          </p:cTn>
                        </p:par>
                      </p:childTnLst>
                    </p:cTn>
                  </p:par>
                  <p:par>
                    <p:cTn id="288" fill="hold" nodeType="clickPar">
                      <p:stCondLst>
                        <p:cond delay="indefinite"/>
                      </p:stCondLst>
                      <p:childTnLst>
                        <p:par>
                          <p:cTn id="289" fill="hold" nodeType="withGroup">
                            <p:stCondLst>
                              <p:cond delay="0"/>
                            </p:stCondLst>
                            <p:childTnLst>
                              <p:par>
                                <p:cTn id="290" presetID="3" presetClass="entr" presetSubtype="10" fill="hold" nodeType="clickEffect">
                                  <p:stCondLst>
                                    <p:cond delay="0"/>
                                  </p:stCondLst>
                                  <p:childTnLst>
                                    <p:set>
                                      <p:cBhvr>
                                        <p:cTn id="291" dur="1" fill="hold">
                                          <p:stCondLst>
                                            <p:cond delay="0"/>
                                          </p:stCondLst>
                                        </p:cTn>
                                        <p:tgtEl>
                                          <p:spTgt spid="65"/>
                                        </p:tgtEl>
                                        <p:attrNameLst>
                                          <p:attrName>style.visibility</p:attrName>
                                        </p:attrNameLst>
                                      </p:cBhvr>
                                      <p:to>
                                        <p:strVal val="visible"/>
                                      </p:to>
                                    </p:set>
                                    <p:animEffect transition="in" filter="blinds(horizontal)">
                                      <p:cBhvr>
                                        <p:cTn id="292" dur="500"/>
                                        <p:tgtEl>
                                          <p:spTgt spid="65"/>
                                        </p:tgtEl>
                                      </p:cBhvr>
                                    </p:animEffec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3" presetClass="entr" presetSubtype="10" fill="hold" nodeType="clickEffect">
                                  <p:stCondLst>
                                    <p:cond delay="0"/>
                                  </p:stCondLst>
                                  <p:childTnLst>
                                    <p:set>
                                      <p:cBhvr>
                                        <p:cTn id="296" dur="1" fill="hold">
                                          <p:stCondLst>
                                            <p:cond delay="0"/>
                                          </p:stCondLst>
                                        </p:cTn>
                                        <p:tgtEl>
                                          <p:spTgt spid="66"/>
                                        </p:tgtEl>
                                        <p:attrNameLst>
                                          <p:attrName>style.visibility</p:attrName>
                                        </p:attrNameLst>
                                      </p:cBhvr>
                                      <p:to>
                                        <p:strVal val="visible"/>
                                      </p:to>
                                    </p:set>
                                    <p:animEffect transition="in" filter="blinds(horizontal)">
                                      <p:cBhvr>
                                        <p:cTn id="297" dur="500"/>
                                        <p:tgtEl>
                                          <p:spTgt spid="66"/>
                                        </p:tgtEl>
                                      </p:cBhvr>
                                    </p:animEffect>
                                  </p:childTnLst>
                                </p:cTn>
                              </p:par>
                            </p:childTnLst>
                          </p:cTn>
                        </p:par>
                      </p:childTnLst>
                    </p:cTn>
                  </p:par>
                  <p:par>
                    <p:cTn id="298" fill="hold" nodeType="clickPar">
                      <p:stCondLst>
                        <p:cond delay="indefinite"/>
                      </p:stCondLst>
                      <p:childTnLst>
                        <p:par>
                          <p:cTn id="299" fill="hold" nodeType="withGroup">
                            <p:stCondLst>
                              <p:cond delay="0"/>
                            </p:stCondLst>
                            <p:childTnLst>
                              <p:par>
                                <p:cTn id="300" presetID="3" presetClass="entr" presetSubtype="10" fill="hold" nodeType="clickEffect">
                                  <p:stCondLst>
                                    <p:cond delay="0"/>
                                  </p:stCondLst>
                                  <p:childTnLst>
                                    <p:set>
                                      <p:cBhvr>
                                        <p:cTn id="301" dur="1" fill="hold">
                                          <p:stCondLst>
                                            <p:cond delay="0"/>
                                          </p:stCondLst>
                                        </p:cTn>
                                        <p:tgtEl>
                                          <p:spTgt spid="67"/>
                                        </p:tgtEl>
                                        <p:attrNameLst>
                                          <p:attrName>style.visibility</p:attrName>
                                        </p:attrNameLst>
                                      </p:cBhvr>
                                      <p:to>
                                        <p:strVal val="visible"/>
                                      </p:to>
                                    </p:set>
                                    <p:animEffect transition="in" filter="blinds(horizontal)">
                                      <p:cBhvr>
                                        <p:cTn id="302" dur="500"/>
                                        <p:tgtEl>
                                          <p:spTgt spid="67"/>
                                        </p:tgtEl>
                                      </p:cBhvr>
                                    </p:animEffect>
                                  </p:childTnLst>
                                </p:cTn>
                              </p:par>
                            </p:childTnLst>
                          </p:cTn>
                        </p:par>
                      </p:childTnLst>
                    </p:cTn>
                  </p:par>
                  <p:par>
                    <p:cTn id="303" fill="hold" nodeType="clickPar">
                      <p:stCondLst>
                        <p:cond delay="indefinite"/>
                      </p:stCondLst>
                      <p:childTnLst>
                        <p:par>
                          <p:cTn id="304" fill="hold" nodeType="withGroup">
                            <p:stCondLst>
                              <p:cond delay="0"/>
                            </p:stCondLst>
                            <p:childTnLst>
                              <p:par>
                                <p:cTn id="305" presetID="3" presetClass="entr" presetSubtype="10" fill="hold" nodeType="clickEffect">
                                  <p:stCondLst>
                                    <p:cond delay="0"/>
                                  </p:stCondLst>
                                  <p:childTnLst>
                                    <p:set>
                                      <p:cBhvr>
                                        <p:cTn id="306" dur="1" fill="hold">
                                          <p:stCondLst>
                                            <p:cond delay="0"/>
                                          </p:stCondLst>
                                        </p:cTn>
                                        <p:tgtEl>
                                          <p:spTgt spid="68"/>
                                        </p:tgtEl>
                                        <p:attrNameLst>
                                          <p:attrName>style.visibility</p:attrName>
                                        </p:attrNameLst>
                                      </p:cBhvr>
                                      <p:to>
                                        <p:strVal val="visible"/>
                                      </p:to>
                                    </p:set>
                                    <p:animEffect transition="in" filter="blinds(horizontal)">
                                      <p:cBhvr>
                                        <p:cTn id="30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E64A0C12-16BC-41EE-BE57-DD6D87893566}"/>
              </a:ext>
            </a:extLst>
          </p:cNvPr>
          <p:cNvSpPr>
            <a:spLocks noGrp="1"/>
          </p:cNvSpPr>
          <p:nvPr>
            <p:ph sz="quarter" idx="1"/>
          </p:nvPr>
        </p:nvSpPr>
        <p:spPr>
          <a:xfrm>
            <a:off x="1774825" y="188914"/>
            <a:ext cx="7283450" cy="503237"/>
          </a:xfrm>
        </p:spPr>
        <p:txBody>
          <a:bodyPr/>
          <a:lstStyle/>
          <a:p>
            <a:pPr eaLnBrk="1" hangingPunct="1">
              <a:buFont typeface="Wingdings" panose="05000000000000000000" pitchFamily="2" charset="2"/>
              <a:buNone/>
            </a:pPr>
            <a:r>
              <a:rPr lang="en-CA" altLang="en-US"/>
              <a:t>c) Frequency Distribution of Sample Mean:</a:t>
            </a:r>
          </a:p>
        </p:txBody>
      </p:sp>
      <p:graphicFrame>
        <p:nvGraphicFramePr>
          <p:cNvPr id="4" name="Table 3">
            <a:extLst>
              <a:ext uri="{FF2B5EF4-FFF2-40B4-BE49-F238E27FC236}">
                <a16:creationId xmlns:a16="http://schemas.microsoft.com/office/drawing/2014/main" id="{ABE3D98A-CC7E-4E11-A429-C72B7AE59D53}"/>
              </a:ext>
            </a:extLst>
          </p:cNvPr>
          <p:cNvGraphicFramePr>
            <a:graphicFrameLocks noGrp="1"/>
          </p:cNvGraphicFramePr>
          <p:nvPr/>
        </p:nvGraphicFramePr>
        <p:xfrm>
          <a:off x="1703388" y="765176"/>
          <a:ext cx="1800226" cy="4486277"/>
        </p:xfrm>
        <a:graphic>
          <a:graphicData uri="http://schemas.openxmlformats.org/drawingml/2006/table">
            <a:tbl>
              <a:tblPr/>
              <a:tblGrid>
                <a:gridCol w="900113">
                  <a:extLst>
                    <a:ext uri="{9D8B030D-6E8A-4147-A177-3AD203B41FA5}">
                      <a16:colId xmlns:a16="http://schemas.microsoft.com/office/drawing/2014/main" val="20000"/>
                    </a:ext>
                  </a:extLst>
                </a:gridCol>
                <a:gridCol w="900113">
                  <a:extLst>
                    <a:ext uri="{9D8B030D-6E8A-4147-A177-3AD203B41FA5}">
                      <a16:colId xmlns:a16="http://schemas.microsoft.com/office/drawing/2014/main" val="20001"/>
                    </a:ext>
                  </a:extLst>
                </a:gridCol>
              </a:tblGrid>
              <a:tr h="431829">
                <a:tc>
                  <a:txBody>
                    <a:bodyPr/>
                    <a:lstStyle/>
                    <a:p>
                      <a:pPr algn="ctr" fontAlgn="b"/>
                      <a:r>
                        <a:rPr lang="en-CA" sz="1600" b="0" i="0" u="none" strike="noStrike" dirty="0">
                          <a:solidFill>
                            <a:srgbClr val="000000"/>
                          </a:solidFill>
                          <a:latin typeface="Calibri"/>
                        </a:rPr>
                        <a:t>Mean</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Frequency</a:t>
                      </a:r>
                    </a:p>
                  </a:txBody>
                  <a:tcPr marL="9525" marR="9525" marT="9526" marB="0" anchor="b">
                    <a:lnL>
                      <a:noFill/>
                    </a:lnL>
                    <a:lnR>
                      <a:noFill/>
                    </a:lnR>
                    <a:lnT>
                      <a:noFill/>
                    </a:lnT>
                    <a:lnB>
                      <a:noFill/>
                    </a:lnB>
                  </a:tcPr>
                </a:tc>
                <a:extLst>
                  <a:ext uri="{0D108BD9-81ED-4DB2-BD59-A6C34878D82A}">
                    <a16:rowId xmlns:a16="http://schemas.microsoft.com/office/drawing/2014/main" val="10000"/>
                  </a:ext>
                </a:extLst>
              </a:tr>
              <a:tr h="253403">
                <a:tc>
                  <a:txBody>
                    <a:bodyPr/>
                    <a:lstStyle/>
                    <a:p>
                      <a:pPr algn="ctr" fontAlgn="b"/>
                      <a:r>
                        <a:rPr lang="en-CA" sz="1600" b="0" i="0" u="none" strike="noStrike" dirty="0">
                          <a:solidFill>
                            <a:srgbClr val="000000"/>
                          </a:solidFill>
                          <a:latin typeface="Calibri"/>
                        </a:rPr>
                        <a:t>11</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1</a:t>
                      </a:r>
                    </a:p>
                  </a:txBody>
                  <a:tcPr marL="9525" marR="9525" marT="9526" marB="0" anchor="b">
                    <a:lnL>
                      <a:noFill/>
                    </a:lnL>
                    <a:lnR>
                      <a:noFill/>
                    </a:lnR>
                    <a:lnT>
                      <a:noFill/>
                    </a:lnT>
                    <a:lnB>
                      <a:noFill/>
                    </a:lnB>
                  </a:tcPr>
                </a:tc>
                <a:extLst>
                  <a:ext uri="{0D108BD9-81ED-4DB2-BD59-A6C34878D82A}">
                    <a16:rowId xmlns:a16="http://schemas.microsoft.com/office/drawing/2014/main" val="10001"/>
                  </a:ext>
                </a:extLst>
              </a:tr>
              <a:tr h="253403">
                <a:tc>
                  <a:txBody>
                    <a:bodyPr/>
                    <a:lstStyle/>
                    <a:p>
                      <a:pPr algn="ctr" fontAlgn="b"/>
                      <a:r>
                        <a:rPr lang="en-CA" sz="1600" b="0" i="0" u="none" strike="noStrike" dirty="0">
                          <a:solidFill>
                            <a:srgbClr val="000000"/>
                          </a:solidFill>
                          <a:latin typeface="Calibri"/>
                        </a:rPr>
                        <a:t>11.33333</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1</a:t>
                      </a:r>
                    </a:p>
                  </a:txBody>
                  <a:tcPr marL="9525" marR="9525" marT="9526" marB="0" anchor="b">
                    <a:lnL>
                      <a:noFill/>
                    </a:lnL>
                    <a:lnR>
                      <a:noFill/>
                    </a:lnR>
                    <a:lnT>
                      <a:noFill/>
                    </a:lnT>
                    <a:lnB>
                      <a:noFill/>
                    </a:lnB>
                  </a:tcPr>
                </a:tc>
                <a:extLst>
                  <a:ext uri="{0D108BD9-81ED-4DB2-BD59-A6C34878D82A}">
                    <a16:rowId xmlns:a16="http://schemas.microsoft.com/office/drawing/2014/main" val="10002"/>
                  </a:ext>
                </a:extLst>
              </a:tr>
              <a:tr h="253403">
                <a:tc>
                  <a:txBody>
                    <a:bodyPr/>
                    <a:lstStyle/>
                    <a:p>
                      <a:pPr algn="ctr" fontAlgn="b"/>
                      <a:r>
                        <a:rPr lang="en-CA" sz="1600" b="0" i="0" u="none" strike="noStrike" dirty="0">
                          <a:solidFill>
                            <a:srgbClr val="000000"/>
                          </a:solidFill>
                          <a:latin typeface="Calibri"/>
                        </a:rPr>
                        <a:t>11.66667</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2</a:t>
                      </a:r>
                    </a:p>
                  </a:txBody>
                  <a:tcPr marL="9525" marR="9525" marT="9526" marB="0" anchor="b">
                    <a:lnL>
                      <a:noFill/>
                    </a:lnL>
                    <a:lnR>
                      <a:noFill/>
                    </a:lnR>
                    <a:lnT>
                      <a:noFill/>
                    </a:lnT>
                    <a:lnB>
                      <a:noFill/>
                    </a:lnB>
                  </a:tcPr>
                </a:tc>
                <a:extLst>
                  <a:ext uri="{0D108BD9-81ED-4DB2-BD59-A6C34878D82A}">
                    <a16:rowId xmlns:a16="http://schemas.microsoft.com/office/drawing/2014/main" val="10003"/>
                  </a:ext>
                </a:extLst>
              </a:tr>
              <a:tr h="253403">
                <a:tc>
                  <a:txBody>
                    <a:bodyPr/>
                    <a:lstStyle/>
                    <a:p>
                      <a:pPr algn="ctr" fontAlgn="b"/>
                      <a:r>
                        <a:rPr lang="en-CA" sz="1600" b="0" i="0" u="none" strike="noStrike" dirty="0">
                          <a:solidFill>
                            <a:srgbClr val="000000"/>
                          </a:solidFill>
                          <a:latin typeface="Calibri"/>
                        </a:rPr>
                        <a:t>12</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3</a:t>
                      </a:r>
                    </a:p>
                  </a:txBody>
                  <a:tcPr marL="9525" marR="9525" marT="9526" marB="0" anchor="b">
                    <a:lnL>
                      <a:noFill/>
                    </a:lnL>
                    <a:lnR>
                      <a:noFill/>
                    </a:lnR>
                    <a:lnT>
                      <a:noFill/>
                    </a:lnT>
                    <a:lnB>
                      <a:noFill/>
                    </a:lnB>
                  </a:tcPr>
                </a:tc>
                <a:extLst>
                  <a:ext uri="{0D108BD9-81ED-4DB2-BD59-A6C34878D82A}">
                    <a16:rowId xmlns:a16="http://schemas.microsoft.com/office/drawing/2014/main" val="10004"/>
                  </a:ext>
                </a:extLst>
              </a:tr>
              <a:tr h="253403">
                <a:tc>
                  <a:txBody>
                    <a:bodyPr/>
                    <a:lstStyle/>
                    <a:p>
                      <a:pPr algn="ctr" fontAlgn="b"/>
                      <a:r>
                        <a:rPr lang="en-CA" sz="1600" b="0" i="0" u="none" strike="noStrike" dirty="0">
                          <a:solidFill>
                            <a:srgbClr val="000000"/>
                          </a:solidFill>
                          <a:latin typeface="Calibri"/>
                        </a:rPr>
                        <a:t>12.33333</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4</a:t>
                      </a:r>
                    </a:p>
                  </a:txBody>
                  <a:tcPr marL="9525" marR="9525" marT="9526" marB="0" anchor="b">
                    <a:lnL>
                      <a:noFill/>
                    </a:lnL>
                    <a:lnR>
                      <a:noFill/>
                    </a:lnR>
                    <a:lnT>
                      <a:noFill/>
                    </a:lnT>
                    <a:lnB>
                      <a:noFill/>
                    </a:lnB>
                  </a:tcPr>
                </a:tc>
                <a:extLst>
                  <a:ext uri="{0D108BD9-81ED-4DB2-BD59-A6C34878D82A}">
                    <a16:rowId xmlns:a16="http://schemas.microsoft.com/office/drawing/2014/main" val="10005"/>
                  </a:ext>
                </a:extLst>
              </a:tr>
              <a:tr h="253403">
                <a:tc>
                  <a:txBody>
                    <a:bodyPr/>
                    <a:lstStyle/>
                    <a:p>
                      <a:pPr algn="ctr" fontAlgn="b"/>
                      <a:r>
                        <a:rPr lang="en-CA" sz="1600" b="0" i="0" u="none" strike="noStrike" dirty="0">
                          <a:solidFill>
                            <a:srgbClr val="000000"/>
                          </a:solidFill>
                          <a:latin typeface="Calibri"/>
                        </a:rPr>
                        <a:t>12.66667</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5</a:t>
                      </a:r>
                    </a:p>
                  </a:txBody>
                  <a:tcPr marL="9525" marR="9525" marT="9526" marB="0" anchor="b">
                    <a:lnL>
                      <a:noFill/>
                    </a:lnL>
                    <a:lnR>
                      <a:noFill/>
                    </a:lnR>
                    <a:lnT>
                      <a:noFill/>
                    </a:lnT>
                    <a:lnB>
                      <a:noFill/>
                    </a:lnB>
                  </a:tcPr>
                </a:tc>
                <a:extLst>
                  <a:ext uri="{0D108BD9-81ED-4DB2-BD59-A6C34878D82A}">
                    <a16:rowId xmlns:a16="http://schemas.microsoft.com/office/drawing/2014/main" val="10006"/>
                  </a:ext>
                </a:extLst>
              </a:tr>
              <a:tr h="253403">
                <a:tc>
                  <a:txBody>
                    <a:bodyPr/>
                    <a:lstStyle/>
                    <a:p>
                      <a:pPr algn="ctr" fontAlgn="b"/>
                      <a:r>
                        <a:rPr lang="en-CA" sz="1600" b="0" i="0" u="none" strike="noStrike" dirty="0">
                          <a:solidFill>
                            <a:srgbClr val="000000"/>
                          </a:solidFill>
                          <a:latin typeface="Calibri"/>
                        </a:rPr>
                        <a:t>13</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6</a:t>
                      </a:r>
                    </a:p>
                  </a:txBody>
                  <a:tcPr marL="9525" marR="9525" marT="9526" marB="0" anchor="b">
                    <a:lnL>
                      <a:noFill/>
                    </a:lnL>
                    <a:lnR>
                      <a:noFill/>
                    </a:lnR>
                    <a:lnT>
                      <a:noFill/>
                    </a:lnT>
                    <a:lnB>
                      <a:noFill/>
                    </a:lnB>
                  </a:tcPr>
                </a:tc>
                <a:extLst>
                  <a:ext uri="{0D108BD9-81ED-4DB2-BD59-A6C34878D82A}">
                    <a16:rowId xmlns:a16="http://schemas.microsoft.com/office/drawing/2014/main" val="10007"/>
                  </a:ext>
                </a:extLst>
              </a:tr>
              <a:tr h="253403">
                <a:tc>
                  <a:txBody>
                    <a:bodyPr/>
                    <a:lstStyle/>
                    <a:p>
                      <a:pPr algn="ctr" fontAlgn="b"/>
                      <a:r>
                        <a:rPr lang="en-CA" sz="1600" b="0" i="0" u="none" strike="noStrike" dirty="0">
                          <a:solidFill>
                            <a:srgbClr val="000000"/>
                          </a:solidFill>
                          <a:latin typeface="Calibri"/>
                        </a:rPr>
                        <a:t>13.33333</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6</a:t>
                      </a:r>
                    </a:p>
                  </a:txBody>
                  <a:tcPr marL="9525" marR="9525" marT="9526" marB="0" anchor="b">
                    <a:lnL>
                      <a:noFill/>
                    </a:lnL>
                    <a:lnR>
                      <a:noFill/>
                    </a:lnR>
                    <a:lnT>
                      <a:noFill/>
                    </a:lnT>
                    <a:lnB>
                      <a:noFill/>
                    </a:lnB>
                  </a:tcPr>
                </a:tc>
                <a:extLst>
                  <a:ext uri="{0D108BD9-81ED-4DB2-BD59-A6C34878D82A}">
                    <a16:rowId xmlns:a16="http://schemas.microsoft.com/office/drawing/2014/main" val="10008"/>
                  </a:ext>
                </a:extLst>
              </a:tr>
              <a:tr h="253403">
                <a:tc>
                  <a:txBody>
                    <a:bodyPr/>
                    <a:lstStyle/>
                    <a:p>
                      <a:pPr algn="ctr" fontAlgn="b"/>
                      <a:r>
                        <a:rPr lang="en-CA" sz="1600" b="0" i="0" u="none" strike="noStrike" dirty="0">
                          <a:solidFill>
                            <a:srgbClr val="000000"/>
                          </a:solidFill>
                          <a:latin typeface="Calibri"/>
                        </a:rPr>
                        <a:t>13.66667</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6</a:t>
                      </a:r>
                    </a:p>
                  </a:txBody>
                  <a:tcPr marL="9525" marR="9525" marT="9526" marB="0" anchor="b">
                    <a:lnL>
                      <a:noFill/>
                    </a:lnL>
                    <a:lnR>
                      <a:noFill/>
                    </a:lnR>
                    <a:lnT>
                      <a:noFill/>
                    </a:lnT>
                    <a:lnB>
                      <a:noFill/>
                    </a:lnB>
                  </a:tcPr>
                </a:tc>
                <a:extLst>
                  <a:ext uri="{0D108BD9-81ED-4DB2-BD59-A6C34878D82A}">
                    <a16:rowId xmlns:a16="http://schemas.microsoft.com/office/drawing/2014/main" val="10009"/>
                  </a:ext>
                </a:extLst>
              </a:tr>
              <a:tr h="253403">
                <a:tc>
                  <a:txBody>
                    <a:bodyPr/>
                    <a:lstStyle/>
                    <a:p>
                      <a:pPr algn="ctr" fontAlgn="b"/>
                      <a:r>
                        <a:rPr lang="en-CA" sz="1600" b="0" i="0" u="none" strike="noStrike" dirty="0">
                          <a:solidFill>
                            <a:srgbClr val="000000"/>
                          </a:solidFill>
                          <a:latin typeface="Calibri"/>
                        </a:rPr>
                        <a:t>14</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6</a:t>
                      </a:r>
                    </a:p>
                  </a:txBody>
                  <a:tcPr marL="9525" marR="9525" marT="9526" marB="0" anchor="b">
                    <a:lnL>
                      <a:noFill/>
                    </a:lnL>
                    <a:lnR>
                      <a:noFill/>
                    </a:lnR>
                    <a:lnT>
                      <a:noFill/>
                    </a:lnT>
                    <a:lnB>
                      <a:noFill/>
                    </a:lnB>
                  </a:tcPr>
                </a:tc>
                <a:extLst>
                  <a:ext uri="{0D108BD9-81ED-4DB2-BD59-A6C34878D82A}">
                    <a16:rowId xmlns:a16="http://schemas.microsoft.com/office/drawing/2014/main" val="10010"/>
                  </a:ext>
                </a:extLst>
              </a:tr>
              <a:tr h="253403">
                <a:tc>
                  <a:txBody>
                    <a:bodyPr/>
                    <a:lstStyle/>
                    <a:p>
                      <a:pPr algn="ctr" fontAlgn="b"/>
                      <a:r>
                        <a:rPr lang="en-CA" sz="1600" b="0" i="0" u="none" strike="noStrike" dirty="0">
                          <a:solidFill>
                            <a:srgbClr val="000000"/>
                          </a:solidFill>
                          <a:latin typeface="Calibri"/>
                        </a:rPr>
                        <a:t>14.33333</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5</a:t>
                      </a:r>
                    </a:p>
                  </a:txBody>
                  <a:tcPr marL="9525" marR="9525" marT="9526" marB="0" anchor="b">
                    <a:lnL>
                      <a:noFill/>
                    </a:lnL>
                    <a:lnR>
                      <a:noFill/>
                    </a:lnR>
                    <a:lnT>
                      <a:noFill/>
                    </a:lnT>
                    <a:lnB>
                      <a:noFill/>
                    </a:lnB>
                  </a:tcPr>
                </a:tc>
                <a:extLst>
                  <a:ext uri="{0D108BD9-81ED-4DB2-BD59-A6C34878D82A}">
                    <a16:rowId xmlns:a16="http://schemas.microsoft.com/office/drawing/2014/main" val="10011"/>
                  </a:ext>
                </a:extLst>
              </a:tr>
              <a:tr h="253403">
                <a:tc>
                  <a:txBody>
                    <a:bodyPr/>
                    <a:lstStyle/>
                    <a:p>
                      <a:pPr algn="ctr" fontAlgn="b"/>
                      <a:r>
                        <a:rPr lang="en-CA" sz="1600" b="0" i="0" u="none" strike="noStrike" dirty="0">
                          <a:solidFill>
                            <a:srgbClr val="000000"/>
                          </a:solidFill>
                          <a:latin typeface="Calibri"/>
                        </a:rPr>
                        <a:t>14.66667</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4</a:t>
                      </a:r>
                    </a:p>
                  </a:txBody>
                  <a:tcPr marL="9525" marR="9525" marT="9526" marB="0" anchor="b">
                    <a:lnL>
                      <a:noFill/>
                    </a:lnL>
                    <a:lnR>
                      <a:noFill/>
                    </a:lnR>
                    <a:lnT>
                      <a:noFill/>
                    </a:lnT>
                    <a:lnB>
                      <a:noFill/>
                    </a:lnB>
                  </a:tcPr>
                </a:tc>
                <a:extLst>
                  <a:ext uri="{0D108BD9-81ED-4DB2-BD59-A6C34878D82A}">
                    <a16:rowId xmlns:a16="http://schemas.microsoft.com/office/drawing/2014/main" val="10012"/>
                  </a:ext>
                </a:extLst>
              </a:tr>
              <a:tr h="253403">
                <a:tc>
                  <a:txBody>
                    <a:bodyPr/>
                    <a:lstStyle/>
                    <a:p>
                      <a:pPr algn="ctr" fontAlgn="b"/>
                      <a:r>
                        <a:rPr lang="en-CA" sz="1600" b="0" i="0" u="none" strike="noStrike" dirty="0">
                          <a:solidFill>
                            <a:srgbClr val="000000"/>
                          </a:solidFill>
                          <a:latin typeface="Calibri"/>
                        </a:rPr>
                        <a:t>15</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3</a:t>
                      </a:r>
                    </a:p>
                  </a:txBody>
                  <a:tcPr marL="9525" marR="9525" marT="9526" marB="0" anchor="b">
                    <a:lnL>
                      <a:noFill/>
                    </a:lnL>
                    <a:lnR>
                      <a:noFill/>
                    </a:lnR>
                    <a:lnT>
                      <a:noFill/>
                    </a:lnT>
                    <a:lnB>
                      <a:noFill/>
                    </a:lnB>
                  </a:tcPr>
                </a:tc>
                <a:extLst>
                  <a:ext uri="{0D108BD9-81ED-4DB2-BD59-A6C34878D82A}">
                    <a16:rowId xmlns:a16="http://schemas.microsoft.com/office/drawing/2014/main" val="10013"/>
                  </a:ext>
                </a:extLst>
              </a:tr>
              <a:tr h="253403">
                <a:tc>
                  <a:txBody>
                    <a:bodyPr/>
                    <a:lstStyle/>
                    <a:p>
                      <a:pPr algn="ctr" fontAlgn="b"/>
                      <a:r>
                        <a:rPr lang="en-CA" sz="1600" b="0" i="0" u="none" strike="noStrike" dirty="0">
                          <a:solidFill>
                            <a:srgbClr val="000000"/>
                          </a:solidFill>
                          <a:latin typeface="Calibri"/>
                        </a:rPr>
                        <a:t>15.33333</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2</a:t>
                      </a:r>
                    </a:p>
                  </a:txBody>
                  <a:tcPr marL="9525" marR="9525" marT="9526" marB="0" anchor="b">
                    <a:lnL>
                      <a:noFill/>
                    </a:lnL>
                    <a:lnR>
                      <a:noFill/>
                    </a:lnR>
                    <a:lnT>
                      <a:noFill/>
                    </a:lnT>
                    <a:lnB>
                      <a:noFill/>
                    </a:lnB>
                  </a:tcPr>
                </a:tc>
                <a:extLst>
                  <a:ext uri="{0D108BD9-81ED-4DB2-BD59-A6C34878D82A}">
                    <a16:rowId xmlns:a16="http://schemas.microsoft.com/office/drawing/2014/main" val="10014"/>
                  </a:ext>
                </a:extLst>
              </a:tr>
              <a:tr h="253403">
                <a:tc>
                  <a:txBody>
                    <a:bodyPr/>
                    <a:lstStyle/>
                    <a:p>
                      <a:pPr algn="ctr" fontAlgn="b"/>
                      <a:r>
                        <a:rPr lang="en-CA" sz="1600" b="0" i="0" u="none" strike="noStrike" dirty="0">
                          <a:solidFill>
                            <a:srgbClr val="000000"/>
                          </a:solidFill>
                          <a:latin typeface="Calibri"/>
                        </a:rPr>
                        <a:t>15.66667</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1</a:t>
                      </a:r>
                    </a:p>
                  </a:txBody>
                  <a:tcPr marL="9525" marR="9525" marT="9526" marB="0" anchor="b">
                    <a:lnL>
                      <a:noFill/>
                    </a:lnL>
                    <a:lnR>
                      <a:noFill/>
                    </a:lnR>
                    <a:lnT>
                      <a:noFill/>
                    </a:lnT>
                    <a:lnB>
                      <a:noFill/>
                    </a:lnB>
                  </a:tcPr>
                </a:tc>
                <a:extLst>
                  <a:ext uri="{0D108BD9-81ED-4DB2-BD59-A6C34878D82A}">
                    <a16:rowId xmlns:a16="http://schemas.microsoft.com/office/drawing/2014/main" val="10015"/>
                  </a:ext>
                </a:extLst>
              </a:tr>
              <a:tr h="253403">
                <a:tc>
                  <a:txBody>
                    <a:bodyPr/>
                    <a:lstStyle/>
                    <a:p>
                      <a:pPr algn="ctr" fontAlgn="b"/>
                      <a:r>
                        <a:rPr lang="en-CA" sz="1600" b="0" i="0" u="none" strike="noStrike" dirty="0">
                          <a:solidFill>
                            <a:srgbClr val="000000"/>
                          </a:solidFill>
                          <a:latin typeface="Calibri"/>
                        </a:rPr>
                        <a:t>16</a:t>
                      </a:r>
                    </a:p>
                  </a:txBody>
                  <a:tcPr marL="9525" marR="9525" marT="9526" marB="0" anchor="b">
                    <a:lnL>
                      <a:noFill/>
                    </a:lnL>
                    <a:lnR>
                      <a:noFill/>
                    </a:lnR>
                    <a:lnT>
                      <a:noFill/>
                    </a:lnT>
                    <a:lnB>
                      <a:noFill/>
                    </a:lnB>
                  </a:tcPr>
                </a:tc>
                <a:tc>
                  <a:txBody>
                    <a:bodyPr/>
                    <a:lstStyle/>
                    <a:p>
                      <a:pPr algn="ctr" fontAlgn="b"/>
                      <a:r>
                        <a:rPr lang="en-CA" sz="1600" b="0" i="0" u="none" strike="noStrike" dirty="0">
                          <a:solidFill>
                            <a:srgbClr val="000000"/>
                          </a:solidFill>
                          <a:latin typeface="Calibri"/>
                        </a:rPr>
                        <a:t>1</a:t>
                      </a:r>
                    </a:p>
                  </a:txBody>
                  <a:tcPr marL="9525" marR="9525" marT="9526" marB="0" anchor="b">
                    <a:lnL>
                      <a:noFill/>
                    </a:lnL>
                    <a:lnR>
                      <a:noFill/>
                    </a:lnR>
                    <a:lnT>
                      <a:noFill/>
                    </a:lnT>
                    <a:lnB>
                      <a:noFill/>
                    </a:lnB>
                  </a:tcPr>
                </a:tc>
                <a:extLst>
                  <a:ext uri="{0D108BD9-81ED-4DB2-BD59-A6C34878D82A}">
                    <a16:rowId xmlns:a16="http://schemas.microsoft.com/office/drawing/2014/main" val="10016"/>
                  </a:ext>
                </a:extLst>
              </a:tr>
            </a:tbl>
          </a:graphicData>
        </a:graphic>
      </p:graphicFrame>
      <p:grpSp>
        <p:nvGrpSpPr>
          <p:cNvPr id="2" name="Group 105">
            <a:extLst>
              <a:ext uri="{FF2B5EF4-FFF2-40B4-BE49-F238E27FC236}">
                <a16:creationId xmlns:a16="http://schemas.microsoft.com/office/drawing/2014/main" id="{0D73870B-C299-4E8B-BA70-85E659C4C432}"/>
              </a:ext>
            </a:extLst>
          </p:cNvPr>
          <p:cNvGrpSpPr>
            <a:grpSpLocks/>
          </p:cNvGrpSpPr>
          <p:nvPr/>
        </p:nvGrpSpPr>
        <p:grpSpPr bwMode="auto">
          <a:xfrm>
            <a:off x="3278189" y="1341439"/>
            <a:ext cx="7088187" cy="2867025"/>
            <a:chOff x="1754395" y="1340769"/>
            <a:chExt cx="7087188" cy="2867510"/>
          </a:xfrm>
        </p:grpSpPr>
        <p:grpSp>
          <p:nvGrpSpPr>
            <p:cNvPr id="16451" name="Group 7">
              <a:extLst>
                <a:ext uri="{FF2B5EF4-FFF2-40B4-BE49-F238E27FC236}">
                  <a16:creationId xmlns:a16="http://schemas.microsoft.com/office/drawing/2014/main" id="{1E1B0F2F-EDD5-49BE-9EA0-99C5A1238A2A}"/>
                </a:ext>
              </a:extLst>
            </p:cNvPr>
            <p:cNvGrpSpPr>
              <a:grpSpLocks noChangeAspect="1"/>
            </p:cNvGrpSpPr>
            <p:nvPr/>
          </p:nvGrpSpPr>
          <p:grpSpPr bwMode="auto">
            <a:xfrm>
              <a:off x="2145507" y="1340769"/>
              <a:ext cx="6696076" cy="2232248"/>
              <a:chOff x="159" y="436"/>
              <a:chExt cx="4218" cy="2994"/>
            </a:xfrm>
          </p:grpSpPr>
          <p:sp>
            <p:nvSpPr>
              <p:cNvPr id="16471" name="AutoShape 6">
                <a:extLst>
                  <a:ext uri="{FF2B5EF4-FFF2-40B4-BE49-F238E27FC236}">
                    <a16:creationId xmlns:a16="http://schemas.microsoft.com/office/drawing/2014/main" id="{D4E01623-9A98-49CE-9BE0-323B57619520}"/>
                  </a:ext>
                </a:extLst>
              </p:cNvPr>
              <p:cNvSpPr>
                <a:spLocks noChangeAspect="1" noChangeArrowheads="1" noTextEdit="1"/>
              </p:cNvSpPr>
              <p:nvPr/>
            </p:nvSpPr>
            <p:spPr bwMode="auto">
              <a:xfrm>
                <a:off x="249" y="436"/>
                <a:ext cx="4128"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6472" name="Rectangle 8">
                <a:extLst>
                  <a:ext uri="{FF2B5EF4-FFF2-40B4-BE49-F238E27FC236}">
                    <a16:creationId xmlns:a16="http://schemas.microsoft.com/office/drawing/2014/main" id="{7EC4B9A6-1E1C-4125-933B-22CDA0FB2A27}"/>
                  </a:ext>
                </a:extLst>
              </p:cNvPr>
              <p:cNvSpPr>
                <a:spLocks noChangeArrowheads="1"/>
              </p:cNvSpPr>
              <p:nvPr/>
            </p:nvSpPr>
            <p:spPr bwMode="auto">
              <a:xfrm>
                <a:off x="252" y="441"/>
                <a:ext cx="4122" cy="2984"/>
              </a:xfrm>
              <a:prstGeom prst="rect">
                <a:avLst/>
              </a:prstGeom>
              <a:solidFill>
                <a:srgbClr val="FFFFFF"/>
              </a:solidFill>
              <a:ln w="3">
                <a:solidFill>
                  <a:srgbClr val="FFFFFF"/>
                </a:solidFill>
                <a:miter lim="800000"/>
                <a:headEnd/>
                <a:tailEnd/>
              </a:ln>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16473" name="Line 9">
                <a:extLst>
                  <a:ext uri="{FF2B5EF4-FFF2-40B4-BE49-F238E27FC236}">
                    <a16:creationId xmlns:a16="http://schemas.microsoft.com/office/drawing/2014/main" id="{E7733030-9F19-44E4-8440-B3F10B1A180F}"/>
                  </a:ext>
                </a:extLst>
              </p:cNvPr>
              <p:cNvSpPr>
                <a:spLocks noChangeShapeType="1"/>
              </p:cNvSpPr>
              <p:nvPr/>
            </p:nvSpPr>
            <p:spPr bwMode="auto">
              <a:xfrm flipV="1">
                <a:off x="478"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74" name="Line 10">
                <a:extLst>
                  <a:ext uri="{FF2B5EF4-FFF2-40B4-BE49-F238E27FC236}">
                    <a16:creationId xmlns:a16="http://schemas.microsoft.com/office/drawing/2014/main" id="{D4F85F5A-7B60-445E-A529-08E32502CA9B}"/>
                  </a:ext>
                </a:extLst>
              </p:cNvPr>
              <p:cNvSpPr>
                <a:spLocks noChangeShapeType="1"/>
              </p:cNvSpPr>
              <p:nvPr/>
            </p:nvSpPr>
            <p:spPr bwMode="auto">
              <a:xfrm flipV="1">
                <a:off x="481"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75" name="Line 11">
                <a:extLst>
                  <a:ext uri="{FF2B5EF4-FFF2-40B4-BE49-F238E27FC236}">
                    <a16:creationId xmlns:a16="http://schemas.microsoft.com/office/drawing/2014/main" id="{2183A3A3-64B8-4407-8E56-70A7C0E56F28}"/>
                  </a:ext>
                </a:extLst>
              </p:cNvPr>
              <p:cNvSpPr>
                <a:spLocks noChangeShapeType="1"/>
              </p:cNvSpPr>
              <p:nvPr/>
            </p:nvSpPr>
            <p:spPr bwMode="auto">
              <a:xfrm flipV="1">
                <a:off x="726"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76" name="Line 12">
                <a:extLst>
                  <a:ext uri="{FF2B5EF4-FFF2-40B4-BE49-F238E27FC236}">
                    <a16:creationId xmlns:a16="http://schemas.microsoft.com/office/drawing/2014/main" id="{6C07832D-65D0-4854-87C1-E20299FE9B7F}"/>
                  </a:ext>
                </a:extLst>
              </p:cNvPr>
              <p:cNvSpPr>
                <a:spLocks noChangeShapeType="1"/>
              </p:cNvSpPr>
              <p:nvPr/>
            </p:nvSpPr>
            <p:spPr bwMode="auto">
              <a:xfrm flipV="1">
                <a:off x="730"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77" name="Line 13">
                <a:extLst>
                  <a:ext uri="{FF2B5EF4-FFF2-40B4-BE49-F238E27FC236}">
                    <a16:creationId xmlns:a16="http://schemas.microsoft.com/office/drawing/2014/main" id="{30A47BA2-A0C4-401D-9929-D99CF8747496}"/>
                  </a:ext>
                </a:extLst>
              </p:cNvPr>
              <p:cNvSpPr>
                <a:spLocks noChangeShapeType="1"/>
              </p:cNvSpPr>
              <p:nvPr/>
            </p:nvSpPr>
            <p:spPr bwMode="auto">
              <a:xfrm flipV="1">
                <a:off x="975"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78" name="Line 14">
                <a:extLst>
                  <a:ext uri="{FF2B5EF4-FFF2-40B4-BE49-F238E27FC236}">
                    <a16:creationId xmlns:a16="http://schemas.microsoft.com/office/drawing/2014/main" id="{D98F971B-8814-4D5C-BA8C-EE09061D8361}"/>
                  </a:ext>
                </a:extLst>
              </p:cNvPr>
              <p:cNvSpPr>
                <a:spLocks noChangeShapeType="1"/>
              </p:cNvSpPr>
              <p:nvPr/>
            </p:nvSpPr>
            <p:spPr bwMode="auto">
              <a:xfrm flipV="1">
                <a:off x="978"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79" name="Line 15">
                <a:extLst>
                  <a:ext uri="{FF2B5EF4-FFF2-40B4-BE49-F238E27FC236}">
                    <a16:creationId xmlns:a16="http://schemas.microsoft.com/office/drawing/2014/main" id="{973CEA7C-863A-41FD-B693-B295C1A7F86E}"/>
                  </a:ext>
                </a:extLst>
              </p:cNvPr>
              <p:cNvSpPr>
                <a:spLocks noChangeShapeType="1"/>
              </p:cNvSpPr>
              <p:nvPr/>
            </p:nvSpPr>
            <p:spPr bwMode="auto">
              <a:xfrm flipV="1">
                <a:off x="1226"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0" name="Line 16">
                <a:extLst>
                  <a:ext uri="{FF2B5EF4-FFF2-40B4-BE49-F238E27FC236}">
                    <a16:creationId xmlns:a16="http://schemas.microsoft.com/office/drawing/2014/main" id="{5205B1A5-9C64-4DAB-8858-3DCF40CE9E79}"/>
                  </a:ext>
                </a:extLst>
              </p:cNvPr>
              <p:cNvSpPr>
                <a:spLocks noChangeShapeType="1"/>
              </p:cNvSpPr>
              <p:nvPr/>
            </p:nvSpPr>
            <p:spPr bwMode="auto">
              <a:xfrm flipV="1">
                <a:off x="1229"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1" name="Line 17">
                <a:extLst>
                  <a:ext uri="{FF2B5EF4-FFF2-40B4-BE49-F238E27FC236}">
                    <a16:creationId xmlns:a16="http://schemas.microsoft.com/office/drawing/2014/main" id="{6E1E1D20-8F2A-421F-8D01-A3A7540E6A1E}"/>
                  </a:ext>
                </a:extLst>
              </p:cNvPr>
              <p:cNvSpPr>
                <a:spLocks noChangeShapeType="1"/>
              </p:cNvSpPr>
              <p:nvPr/>
            </p:nvSpPr>
            <p:spPr bwMode="auto">
              <a:xfrm flipV="1">
                <a:off x="1475"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2" name="Line 18">
                <a:extLst>
                  <a:ext uri="{FF2B5EF4-FFF2-40B4-BE49-F238E27FC236}">
                    <a16:creationId xmlns:a16="http://schemas.microsoft.com/office/drawing/2014/main" id="{84345361-35BE-486D-B188-A0611C99C0A2}"/>
                  </a:ext>
                </a:extLst>
              </p:cNvPr>
              <p:cNvSpPr>
                <a:spLocks noChangeShapeType="1"/>
              </p:cNvSpPr>
              <p:nvPr/>
            </p:nvSpPr>
            <p:spPr bwMode="auto">
              <a:xfrm flipV="1">
                <a:off x="1478"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3" name="Line 19">
                <a:extLst>
                  <a:ext uri="{FF2B5EF4-FFF2-40B4-BE49-F238E27FC236}">
                    <a16:creationId xmlns:a16="http://schemas.microsoft.com/office/drawing/2014/main" id="{840D377C-AA1B-4838-B707-AEAD7000F539}"/>
                  </a:ext>
                </a:extLst>
              </p:cNvPr>
              <p:cNvSpPr>
                <a:spLocks noChangeShapeType="1"/>
              </p:cNvSpPr>
              <p:nvPr/>
            </p:nvSpPr>
            <p:spPr bwMode="auto">
              <a:xfrm flipV="1">
                <a:off x="1723"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4" name="Line 20">
                <a:extLst>
                  <a:ext uri="{FF2B5EF4-FFF2-40B4-BE49-F238E27FC236}">
                    <a16:creationId xmlns:a16="http://schemas.microsoft.com/office/drawing/2014/main" id="{5F079BDC-C887-4B98-93C0-8A4804B4AFD3}"/>
                  </a:ext>
                </a:extLst>
              </p:cNvPr>
              <p:cNvSpPr>
                <a:spLocks noChangeShapeType="1"/>
              </p:cNvSpPr>
              <p:nvPr/>
            </p:nvSpPr>
            <p:spPr bwMode="auto">
              <a:xfrm flipV="1">
                <a:off x="1726"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5" name="Line 21">
                <a:extLst>
                  <a:ext uri="{FF2B5EF4-FFF2-40B4-BE49-F238E27FC236}">
                    <a16:creationId xmlns:a16="http://schemas.microsoft.com/office/drawing/2014/main" id="{A526F935-FC3B-48D1-BD32-5E79ADF5F09F}"/>
                  </a:ext>
                </a:extLst>
              </p:cNvPr>
              <p:cNvSpPr>
                <a:spLocks noChangeShapeType="1"/>
              </p:cNvSpPr>
              <p:nvPr/>
            </p:nvSpPr>
            <p:spPr bwMode="auto">
              <a:xfrm flipV="1">
                <a:off x="1974"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6" name="Line 22">
                <a:extLst>
                  <a:ext uri="{FF2B5EF4-FFF2-40B4-BE49-F238E27FC236}">
                    <a16:creationId xmlns:a16="http://schemas.microsoft.com/office/drawing/2014/main" id="{69A5A961-D69F-450C-A747-7DB2611458B9}"/>
                  </a:ext>
                </a:extLst>
              </p:cNvPr>
              <p:cNvSpPr>
                <a:spLocks noChangeShapeType="1"/>
              </p:cNvSpPr>
              <p:nvPr/>
            </p:nvSpPr>
            <p:spPr bwMode="auto">
              <a:xfrm flipV="1">
                <a:off x="1978"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7" name="Line 23">
                <a:extLst>
                  <a:ext uri="{FF2B5EF4-FFF2-40B4-BE49-F238E27FC236}">
                    <a16:creationId xmlns:a16="http://schemas.microsoft.com/office/drawing/2014/main" id="{B2EDA3E1-DCF8-4A8D-9913-43BBBD4DA14E}"/>
                  </a:ext>
                </a:extLst>
              </p:cNvPr>
              <p:cNvSpPr>
                <a:spLocks noChangeShapeType="1"/>
              </p:cNvSpPr>
              <p:nvPr/>
            </p:nvSpPr>
            <p:spPr bwMode="auto">
              <a:xfrm flipV="1">
                <a:off x="2223"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8" name="Line 24">
                <a:extLst>
                  <a:ext uri="{FF2B5EF4-FFF2-40B4-BE49-F238E27FC236}">
                    <a16:creationId xmlns:a16="http://schemas.microsoft.com/office/drawing/2014/main" id="{EB067F49-8ACF-4AEA-A91A-18BA7815E462}"/>
                  </a:ext>
                </a:extLst>
              </p:cNvPr>
              <p:cNvSpPr>
                <a:spLocks noChangeShapeType="1"/>
              </p:cNvSpPr>
              <p:nvPr/>
            </p:nvSpPr>
            <p:spPr bwMode="auto">
              <a:xfrm flipV="1">
                <a:off x="2226"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89" name="Line 25">
                <a:extLst>
                  <a:ext uri="{FF2B5EF4-FFF2-40B4-BE49-F238E27FC236}">
                    <a16:creationId xmlns:a16="http://schemas.microsoft.com/office/drawing/2014/main" id="{E1B2835D-2222-4B45-ABDE-FD835C74CCCC}"/>
                  </a:ext>
                </a:extLst>
              </p:cNvPr>
              <p:cNvSpPr>
                <a:spLocks noChangeShapeType="1"/>
              </p:cNvSpPr>
              <p:nvPr/>
            </p:nvSpPr>
            <p:spPr bwMode="auto">
              <a:xfrm flipV="1">
                <a:off x="2471"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0" name="Line 26">
                <a:extLst>
                  <a:ext uri="{FF2B5EF4-FFF2-40B4-BE49-F238E27FC236}">
                    <a16:creationId xmlns:a16="http://schemas.microsoft.com/office/drawing/2014/main" id="{1D130EE9-A716-4789-B0B6-875BAC7B4FD9}"/>
                  </a:ext>
                </a:extLst>
              </p:cNvPr>
              <p:cNvSpPr>
                <a:spLocks noChangeShapeType="1"/>
              </p:cNvSpPr>
              <p:nvPr/>
            </p:nvSpPr>
            <p:spPr bwMode="auto">
              <a:xfrm flipV="1">
                <a:off x="2474"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1" name="Line 27">
                <a:extLst>
                  <a:ext uri="{FF2B5EF4-FFF2-40B4-BE49-F238E27FC236}">
                    <a16:creationId xmlns:a16="http://schemas.microsoft.com/office/drawing/2014/main" id="{14F5A88B-04DD-4942-B7C1-D0B1E556AACE}"/>
                  </a:ext>
                </a:extLst>
              </p:cNvPr>
              <p:cNvSpPr>
                <a:spLocks noChangeShapeType="1"/>
              </p:cNvSpPr>
              <p:nvPr/>
            </p:nvSpPr>
            <p:spPr bwMode="auto">
              <a:xfrm flipV="1">
                <a:off x="2723"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2" name="Line 28">
                <a:extLst>
                  <a:ext uri="{FF2B5EF4-FFF2-40B4-BE49-F238E27FC236}">
                    <a16:creationId xmlns:a16="http://schemas.microsoft.com/office/drawing/2014/main" id="{1C5805C6-D791-4A78-8CD8-7F3765B4CC2A}"/>
                  </a:ext>
                </a:extLst>
              </p:cNvPr>
              <p:cNvSpPr>
                <a:spLocks noChangeShapeType="1"/>
              </p:cNvSpPr>
              <p:nvPr/>
            </p:nvSpPr>
            <p:spPr bwMode="auto">
              <a:xfrm flipV="1">
                <a:off x="2726"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3" name="Line 29">
                <a:extLst>
                  <a:ext uri="{FF2B5EF4-FFF2-40B4-BE49-F238E27FC236}">
                    <a16:creationId xmlns:a16="http://schemas.microsoft.com/office/drawing/2014/main" id="{419DF29F-ED55-42D0-94B2-22D0983CD0B9}"/>
                  </a:ext>
                </a:extLst>
              </p:cNvPr>
              <p:cNvSpPr>
                <a:spLocks noChangeShapeType="1"/>
              </p:cNvSpPr>
              <p:nvPr/>
            </p:nvSpPr>
            <p:spPr bwMode="auto">
              <a:xfrm flipV="1">
                <a:off x="2971"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4" name="Line 30">
                <a:extLst>
                  <a:ext uri="{FF2B5EF4-FFF2-40B4-BE49-F238E27FC236}">
                    <a16:creationId xmlns:a16="http://schemas.microsoft.com/office/drawing/2014/main" id="{8DB2B83A-E0BB-43CF-9E38-01559E5BC778}"/>
                  </a:ext>
                </a:extLst>
              </p:cNvPr>
              <p:cNvSpPr>
                <a:spLocks noChangeShapeType="1"/>
              </p:cNvSpPr>
              <p:nvPr/>
            </p:nvSpPr>
            <p:spPr bwMode="auto">
              <a:xfrm flipV="1">
                <a:off x="2974"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5" name="Line 31">
                <a:extLst>
                  <a:ext uri="{FF2B5EF4-FFF2-40B4-BE49-F238E27FC236}">
                    <a16:creationId xmlns:a16="http://schemas.microsoft.com/office/drawing/2014/main" id="{5FD39793-6654-4369-AE1C-3DE0AAC45BAD}"/>
                  </a:ext>
                </a:extLst>
              </p:cNvPr>
              <p:cNvSpPr>
                <a:spLocks noChangeShapeType="1"/>
              </p:cNvSpPr>
              <p:nvPr/>
            </p:nvSpPr>
            <p:spPr bwMode="auto">
              <a:xfrm flipV="1">
                <a:off x="3219"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6" name="Line 32">
                <a:extLst>
                  <a:ext uri="{FF2B5EF4-FFF2-40B4-BE49-F238E27FC236}">
                    <a16:creationId xmlns:a16="http://schemas.microsoft.com/office/drawing/2014/main" id="{221DFA78-74FC-485E-97F9-00C1E9A45BDB}"/>
                  </a:ext>
                </a:extLst>
              </p:cNvPr>
              <p:cNvSpPr>
                <a:spLocks noChangeShapeType="1"/>
              </p:cNvSpPr>
              <p:nvPr/>
            </p:nvSpPr>
            <p:spPr bwMode="auto">
              <a:xfrm flipV="1">
                <a:off x="3222"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7" name="Line 33">
                <a:extLst>
                  <a:ext uri="{FF2B5EF4-FFF2-40B4-BE49-F238E27FC236}">
                    <a16:creationId xmlns:a16="http://schemas.microsoft.com/office/drawing/2014/main" id="{1E8E898C-F80F-49B4-A7A0-86245B8F04CD}"/>
                  </a:ext>
                </a:extLst>
              </p:cNvPr>
              <p:cNvSpPr>
                <a:spLocks noChangeShapeType="1"/>
              </p:cNvSpPr>
              <p:nvPr/>
            </p:nvSpPr>
            <p:spPr bwMode="auto">
              <a:xfrm flipV="1">
                <a:off x="3471"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8" name="Line 34">
                <a:extLst>
                  <a:ext uri="{FF2B5EF4-FFF2-40B4-BE49-F238E27FC236}">
                    <a16:creationId xmlns:a16="http://schemas.microsoft.com/office/drawing/2014/main" id="{9C9EB042-0BA0-4B53-9F46-08B6DFFEA8F7}"/>
                  </a:ext>
                </a:extLst>
              </p:cNvPr>
              <p:cNvSpPr>
                <a:spLocks noChangeShapeType="1"/>
              </p:cNvSpPr>
              <p:nvPr/>
            </p:nvSpPr>
            <p:spPr bwMode="auto">
              <a:xfrm flipV="1">
                <a:off x="3474"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499" name="Line 35">
                <a:extLst>
                  <a:ext uri="{FF2B5EF4-FFF2-40B4-BE49-F238E27FC236}">
                    <a16:creationId xmlns:a16="http://schemas.microsoft.com/office/drawing/2014/main" id="{203F97C3-5174-4700-919F-41EB045160B1}"/>
                  </a:ext>
                </a:extLst>
              </p:cNvPr>
              <p:cNvSpPr>
                <a:spLocks noChangeShapeType="1"/>
              </p:cNvSpPr>
              <p:nvPr/>
            </p:nvSpPr>
            <p:spPr bwMode="auto">
              <a:xfrm flipV="1">
                <a:off x="3719"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0" name="Line 36">
                <a:extLst>
                  <a:ext uri="{FF2B5EF4-FFF2-40B4-BE49-F238E27FC236}">
                    <a16:creationId xmlns:a16="http://schemas.microsoft.com/office/drawing/2014/main" id="{7A8EF746-A368-419F-9B0F-344836F3BCC1}"/>
                  </a:ext>
                </a:extLst>
              </p:cNvPr>
              <p:cNvSpPr>
                <a:spLocks noChangeShapeType="1"/>
              </p:cNvSpPr>
              <p:nvPr/>
            </p:nvSpPr>
            <p:spPr bwMode="auto">
              <a:xfrm flipV="1">
                <a:off x="3722"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1" name="Line 37">
                <a:extLst>
                  <a:ext uri="{FF2B5EF4-FFF2-40B4-BE49-F238E27FC236}">
                    <a16:creationId xmlns:a16="http://schemas.microsoft.com/office/drawing/2014/main" id="{7296003A-431E-43A9-9737-FBE6EBB31668}"/>
                  </a:ext>
                </a:extLst>
              </p:cNvPr>
              <p:cNvSpPr>
                <a:spLocks noChangeShapeType="1"/>
              </p:cNvSpPr>
              <p:nvPr/>
            </p:nvSpPr>
            <p:spPr bwMode="auto">
              <a:xfrm flipV="1">
                <a:off x="3967"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2" name="Line 38">
                <a:extLst>
                  <a:ext uri="{FF2B5EF4-FFF2-40B4-BE49-F238E27FC236}">
                    <a16:creationId xmlns:a16="http://schemas.microsoft.com/office/drawing/2014/main" id="{0330EDDE-D7B0-4AD2-9939-1A89051090CD}"/>
                  </a:ext>
                </a:extLst>
              </p:cNvPr>
              <p:cNvSpPr>
                <a:spLocks noChangeShapeType="1"/>
              </p:cNvSpPr>
              <p:nvPr/>
            </p:nvSpPr>
            <p:spPr bwMode="auto">
              <a:xfrm flipV="1">
                <a:off x="3971"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3" name="Line 39">
                <a:extLst>
                  <a:ext uri="{FF2B5EF4-FFF2-40B4-BE49-F238E27FC236}">
                    <a16:creationId xmlns:a16="http://schemas.microsoft.com/office/drawing/2014/main" id="{32C07E90-50A0-4C31-A99C-1BC1A2EC3353}"/>
                  </a:ext>
                </a:extLst>
              </p:cNvPr>
              <p:cNvSpPr>
                <a:spLocks noChangeShapeType="1"/>
              </p:cNvSpPr>
              <p:nvPr/>
            </p:nvSpPr>
            <p:spPr bwMode="auto">
              <a:xfrm flipV="1">
                <a:off x="4219"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4" name="Line 40">
                <a:extLst>
                  <a:ext uri="{FF2B5EF4-FFF2-40B4-BE49-F238E27FC236}">
                    <a16:creationId xmlns:a16="http://schemas.microsoft.com/office/drawing/2014/main" id="{211FFBC0-392D-49EB-95A8-CB4A44586AB1}"/>
                  </a:ext>
                </a:extLst>
              </p:cNvPr>
              <p:cNvSpPr>
                <a:spLocks noChangeShapeType="1"/>
              </p:cNvSpPr>
              <p:nvPr/>
            </p:nvSpPr>
            <p:spPr bwMode="auto">
              <a:xfrm flipV="1">
                <a:off x="4222" y="441"/>
                <a:ext cx="1" cy="2979"/>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5" name="Line 41">
                <a:extLst>
                  <a:ext uri="{FF2B5EF4-FFF2-40B4-BE49-F238E27FC236}">
                    <a16:creationId xmlns:a16="http://schemas.microsoft.com/office/drawing/2014/main" id="{AFDEFD28-B661-494A-BEA8-784ED5A0F0E3}"/>
                  </a:ext>
                </a:extLst>
              </p:cNvPr>
              <p:cNvSpPr>
                <a:spLocks noChangeShapeType="1"/>
              </p:cNvSpPr>
              <p:nvPr/>
            </p:nvSpPr>
            <p:spPr bwMode="auto">
              <a:xfrm>
                <a:off x="255" y="2818"/>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6" name="Line 42">
                <a:extLst>
                  <a:ext uri="{FF2B5EF4-FFF2-40B4-BE49-F238E27FC236}">
                    <a16:creationId xmlns:a16="http://schemas.microsoft.com/office/drawing/2014/main" id="{D8A7F03E-D4BA-4766-AD43-A9091F54D800}"/>
                  </a:ext>
                </a:extLst>
              </p:cNvPr>
              <p:cNvSpPr>
                <a:spLocks noChangeShapeType="1"/>
              </p:cNvSpPr>
              <p:nvPr/>
            </p:nvSpPr>
            <p:spPr bwMode="auto">
              <a:xfrm>
                <a:off x="255" y="2823"/>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7" name="Line 43">
                <a:extLst>
                  <a:ext uri="{FF2B5EF4-FFF2-40B4-BE49-F238E27FC236}">
                    <a16:creationId xmlns:a16="http://schemas.microsoft.com/office/drawing/2014/main" id="{312A7A28-FBE6-4D40-942E-AE00CB7386A9}"/>
                  </a:ext>
                </a:extLst>
              </p:cNvPr>
              <p:cNvSpPr>
                <a:spLocks noChangeShapeType="1"/>
              </p:cNvSpPr>
              <p:nvPr/>
            </p:nvSpPr>
            <p:spPr bwMode="auto">
              <a:xfrm>
                <a:off x="255" y="2361"/>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8" name="Line 44">
                <a:extLst>
                  <a:ext uri="{FF2B5EF4-FFF2-40B4-BE49-F238E27FC236}">
                    <a16:creationId xmlns:a16="http://schemas.microsoft.com/office/drawing/2014/main" id="{8BE42DFC-13F7-49E8-A3F2-D228A8FF89BD}"/>
                  </a:ext>
                </a:extLst>
              </p:cNvPr>
              <p:cNvSpPr>
                <a:spLocks noChangeShapeType="1"/>
              </p:cNvSpPr>
              <p:nvPr/>
            </p:nvSpPr>
            <p:spPr bwMode="auto">
              <a:xfrm>
                <a:off x="255" y="2366"/>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09" name="Line 45">
                <a:extLst>
                  <a:ext uri="{FF2B5EF4-FFF2-40B4-BE49-F238E27FC236}">
                    <a16:creationId xmlns:a16="http://schemas.microsoft.com/office/drawing/2014/main" id="{80A94016-A1C8-4725-BC11-12B12F78EB37}"/>
                  </a:ext>
                </a:extLst>
              </p:cNvPr>
              <p:cNvSpPr>
                <a:spLocks noChangeShapeType="1"/>
              </p:cNvSpPr>
              <p:nvPr/>
            </p:nvSpPr>
            <p:spPr bwMode="auto">
              <a:xfrm>
                <a:off x="255" y="1904"/>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10" name="Line 46">
                <a:extLst>
                  <a:ext uri="{FF2B5EF4-FFF2-40B4-BE49-F238E27FC236}">
                    <a16:creationId xmlns:a16="http://schemas.microsoft.com/office/drawing/2014/main" id="{BAFF12F6-60FB-4210-9B52-61ACDB84FF20}"/>
                  </a:ext>
                </a:extLst>
              </p:cNvPr>
              <p:cNvSpPr>
                <a:spLocks noChangeShapeType="1"/>
              </p:cNvSpPr>
              <p:nvPr/>
            </p:nvSpPr>
            <p:spPr bwMode="auto">
              <a:xfrm>
                <a:off x="255" y="1910"/>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11" name="Line 47">
                <a:extLst>
                  <a:ext uri="{FF2B5EF4-FFF2-40B4-BE49-F238E27FC236}">
                    <a16:creationId xmlns:a16="http://schemas.microsoft.com/office/drawing/2014/main" id="{E626E2D0-4EB3-4175-940F-42BEC17C325A}"/>
                  </a:ext>
                </a:extLst>
              </p:cNvPr>
              <p:cNvSpPr>
                <a:spLocks noChangeShapeType="1"/>
              </p:cNvSpPr>
              <p:nvPr/>
            </p:nvSpPr>
            <p:spPr bwMode="auto">
              <a:xfrm>
                <a:off x="255" y="1448"/>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12" name="Line 48">
                <a:extLst>
                  <a:ext uri="{FF2B5EF4-FFF2-40B4-BE49-F238E27FC236}">
                    <a16:creationId xmlns:a16="http://schemas.microsoft.com/office/drawing/2014/main" id="{78A9C77E-3AE9-40E9-868A-9C1DA5D11755}"/>
                  </a:ext>
                </a:extLst>
              </p:cNvPr>
              <p:cNvSpPr>
                <a:spLocks noChangeShapeType="1"/>
              </p:cNvSpPr>
              <p:nvPr/>
            </p:nvSpPr>
            <p:spPr bwMode="auto">
              <a:xfrm>
                <a:off x="255" y="1453"/>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13" name="Line 49">
                <a:extLst>
                  <a:ext uri="{FF2B5EF4-FFF2-40B4-BE49-F238E27FC236}">
                    <a16:creationId xmlns:a16="http://schemas.microsoft.com/office/drawing/2014/main" id="{3E3567FB-AC1D-4456-96C1-A1D2ADA7CE7C}"/>
                  </a:ext>
                </a:extLst>
              </p:cNvPr>
              <p:cNvSpPr>
                <a:spLocks noChangeShapeType="1"/>
              </p:cNvSpPr>
              <p:nvPr/>
            </p:nvSpPr>
            <p:spPr bwMode="auto">
              <a:xfrm>
                <a:off x="255" y="991"/>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14" name="Line 50">
                <a:extLst>
                  <a:ext uri="{FF2B5EF4-FFF2-40B4-BE49-F238E27FC236}">
                    <a16:creationId xmlns:a16="http://schemas.microsoft.com/office/drawing/2014/main" id="{BEA2EE99-544C-4403-AB3C-E90D9FAE76DA}"/>
                  </a:ext>
                </a:extLst>
              </p:cNvPr>
              <p:cNvSpPr>
                <a:spLocks noChangeShapeType="1"/>
              </p:cNvSpPr>
              <p:nvPr/>
            </p:nvSpPr>
            <p:spPr bwMode="auto">
              <a:xfrm>
                <a:off x="255" y="996"/>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15" name="Line 51">
                <a:extLst>
                  <a:ext uri="{FF2B5EF4-FFF2-40B4-BE49-F238E27FC236}">
                    <a16:creationId xmlns:a16="http://schemas.microsoft.com/office/drawing/2014/main" id="{3C5900D4-87D2-4206-9E72-D59491513F64}"/>
                  </a:ext>
                </a:extLst>
              </p:cNvPr>
              <p:cNvSpPr>
                <a:spLocks noChangeShapeType="1"/>
              </p:cNvSpPr>
              <p:nvPr/>
            </p:nvSpPr>
            <p:spPr bwMode="auto">
              <a:xfrm>
                <a:off x="255" y="535"/>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16" name="Line 52">
                <a:extLst>
                  <a:ext uri="{FF2B5EF4-FFF2-40B4-BE49-F238E27FC236}">
                    <a16:creationId xmlns:a16="http://schemas.microsoft.com/office/drawing/2014/main" id="{0ACB1816-D990-464C-88E5-F1C21D6821F7}"/>
                  </a:ext>
                </a:extLst>
              </p:cNvPr>
              <p:cNvSpPr>
                <a:spLocks noChangeShapeType="1"/>
              </p:cNvSpPr>
              <p:nvPr/>
            </p:nvSpPr>
            <p:spPr bwMode="auto">
              <a:xfrm>
                <a:off x="255" y="540"/>
                <a:ext cx="4119" cy="1"/>
              </a:xfrm>
              <a:prstGeom prst="line">
                <a:avLst/>
              </a:prstGeom>
              <a:noFill/>
              <a:ln w="3">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6517" name="Line 53">
                <a:extLst>
                  <a:ext uri="{FF2B5EF4-FFF2-40B4-BE49-F238E27FC236}">
                    <a16:creationId xmlns:a16="http://schemas.microsoft.com/office/drawing/2014/main" id="{42B957F4-6670-4D12-AD32-2A231AC36BF5}"/>
                  </a:ext>
                </a:extLst>
              </p:cNvPr>
              <p:cNvSpPr>
                <a:spLocks noChangeShapeType="1"/>
              </p:cNvSpPr>
              <p:nvPr/>
            </p:nvSpPr>
            <p:spPr bwMode="auto">
              <a:xfrm>
                <a:off x="255" y="3274"/>
                <a:ext cx="4119" cy="1"/>
              </a:xfrm>
              <a:prstGeom prst="line">
                <a:avLst/>
              </a:prstGeom>
              <a:noFill/>
              <a:ln w="3">
                <a:solidFill>
                  <a:srgbClr val="8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18" name="Line 54">
                <a:extLst>
                  <a:ext uri="{FF2B5EF4-FFF2-40B4-BE49-F238E27FC236}">
                    <a16:creationId xmlns:a16="http://schemas.microsoft.com/office/drawing/2014/main" id="{C2EA8582-E04F-4997-A313-2BBEED5E6224}"/>
                  </a:ext>
                </a:extLst>
              </p:cNvPr>
              <p:cNvSpPr>
                <a:spLocks noChangeShapeType="1"/>
              </p:cNvSpPr>
              <p:nvPr/>
            </p:nvSpPr>
            <p:spPr bwMode="auto">
              <a:xfrm>
                <a:off x="255" y="3280"/>
                <a:ext cx="4119" cy="1"/>
              </a:xfrm>
              <a:prstGeom prst="line">
                <a:avLst/>
              </a:prstGeom>
              <a:noFill/>
              <a:ln w="3">
                <a:solidFill>
                  <a:srgbClr val="8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19" name="Line 55">
                <a:extLst>
                  <a:ext uri="{FF2B5EF4-FFF2-40B4-BE49-F238E27FC236}">
                    <a16:creationId xmlns:a16="http://schemas.microsoft.com/office/drawing/2014/main" id="{E6E96F7B-3EE5-4876-B946-6DB8AA17C909}"/>
                  </a:ext>
                </a:extLst>
              </p:cNvPr>
              <p:cNvSpPr>
                <a:spLocks noChangeShapeType="1"/>
              </p:cNvSpPr>
              <p:nvPr/>
            </p:nvSpPr>
            <p:spPr bwMode="auto">
              <a:xfrm>
                <a:off x="255" y="3285"/>
                <a:ext cx="4119" cy="1"/>
              </a:xfrm>
              <a:prstGeom prst="line">
                <a:avLst/>
              </a:prstGeom>
              <a:noFill/>
              <a:ln w="3">
                <a:solidFill>
                  <a:srgbClr val="8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20" name="Line 56">
                <a:extLst>
                  <a:ext uri="{FF2B5EF4-FFF2-40B4-BE49-F238E27FC236}">
                    <a16:creationId xmlns:a16="http://schemas.microsoft.com/office/drawing/2014/main" id="{F153BD53-3889-4B77-AA4D-81390D721D97}"/>
                  </a:ext>
                </a:extLst>
              </p:cNvPr>
              <p:cNvSpPr>
                <a:spLocks noChangeShapeType="1"/>
              </p:cNvSpPr>
              <p:nvPr/>
            </p:nvSpPr>
            <p:spPr bwMode="auto">
              <a:xfrm>
                <a:off x="255" y="3290"/>
                <a:ext cx="4119" cy="1"/>
              </a:xfrm>
              <a:prstGeom prst="line">
                <a:avLst/>
              </a:prstGeom>
              <a:noFill/>
              <a:ln w="3">
                <a:solidFill>
                  <a:srgbClr val="8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21" name="Rectangle 57">
                <a:extLst>
                  <a:ext uri="{FF2B5EF4-FFF2-40B4-BE49-F238E27FC236}">
                    <a16:creationId xmlns:a16="http://schemas.microsoft.com/office/drawing/2014/main" id="{E158F2E2-CDE0-493A-B483-4D6C6EBD72BC}"/>
                  </a:ext>
                </a:extLst>
              </p:cNvPr>
              <p:cNvSpPr>
                <a:spLocks noChangeArrowheads="1"/>
              </p:cNvSpPr>
              <p:nvPr/>
            </p:nvSpPr>
            <p:spPr bwMode="auto">
              <a:xfrm>
                <a:off x="4300" y="3098"/>
                <a:ext cx="5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i="1">
                    <a:solidFill>
                      <a:srgbClr val="000080"/>
                    </a:solidFill>
                    <a:latin typeface="Times New Roman" panose="02020603050405020304" pitchFamily="18" charset="0"/>
                  </a:rPr>
                  <a:t>x</a:t>
                </a:r>
                <a:endParaRPr lang="en-US" altLang="en-US" sz="1800">
                  <a:latin typeface="Arial" panose="020B0604020202020204" pitchFamily="34" charset="0"/>
                </a:endParaRPr>
              </a:p>
            </p:txBody>
          </p:sp>
          <p:sp>
            <p:nvSpPr>
              <p:cNvPr id="16522" name="Freeform 58">
                <a:extLst>
                  <a:ext uri="{FF2B5EF4-FFF2-40B4-BE49-F238E27FC236}">
                    <a16:creationId xmlns:a16="http://schemas.microsoft.com/office/drawing/2014/main" id="{44BC5070-A7A0-4017-850A-E85323BB2B42}"/>
                  </a:ext>
                </a:extLst>
              </p:cNvPr>
              <p:cNvSpPr>
                <a:spLocks/>
              </p:cNvSpPr>
              <p:nvPr/>
            </p:nvSpPr>
            <p:spPr bwMode="auto">
              <a:xfrm>
                <a:off x="4335" y="3233"/>
                <a:ext cx="32" cy="104"/>
              </a:xfrm>
              <a:custGeom>
                <a:avLst/>
                <a:gdLst>
                  <a:gd name="T0" fmla="*/ 0 w 32"/>
                  <a:gd name="T1" fmla="*/ 0 h 104"/>
                  <a:gd name="T2" fmla="*/ 32 w 32"/>
                  <a:gd name="T3" fmla="*/ 52 h 104"/>
                  <a:gd name="T4" fmla="*/ 0 w 32"/>
                  <a:gd name="T5" fmla="*/ 104 h 104"/>
                  <a:gd name="T6" fmla="*/ 0 w 32"/>
                  <a:gd name="T7" fmla="*/ 0 h 104"/>
                  <a:gd name="T8" fmla="*/ 0 60000 65536"/>
                  <a:gd name="T9" fmla="*/ 0 60000 65536"/>
                  <a:gd name="T10" fmla="*/ 0 60000 65536"/>
                  <a:gd name="T11" fmla="*/ 0 60000 65536"/>
                  <a:gd name="T12" fmla="*/ 0 w 32"/>
                  <a:gd name="T13" fmla="*/ 0 h 104"/>
                  <a:gd name="T14" fmla="*/ 32 w 32"/>
                  <a:gd name="T15" fmla="*/ 104 h 104"/>
                </a:gdLst>
                <a:ahLst/>
                <a:cxnLst>
                  <a:cxn ang="T8">
                    <a:pos x="T0" y="T1"/>
                  </a:cxn>
                  <a:cxn ang="T9">
                    <a:pos x="T2" y="T3"/>
                  </a:cxn>
                  <a:cxn ang="T10">
                    <a:pos x="T4" y="T5"/>
                  </a:cxn>
                  <a:cxn ang="T11">
                    <a:pos x="T6" y="T7"/>
                  </a:cxn>
                </a:cxnLst>
                <a:rect l="T12" t="T13" r="T14" b="T15"/>
                <a:pathLst>
                  <a:path w="32" h="104">
                    <a:moveTo>
                      <a:pt x="0" y="0"/>
                    </a:moveTo>
                    <a:lnTo>
                      <a:pt x="32" y="52"/>
                    </a:lnTo>
                    <a:lnTo>
                      <a:pt x="0" y="104"/>
                    </a:lnTo>
                    <a:lnTo>
                      <a:pt x="0" y="0"/>
                    </a:lnTo>
                    <a:close/>
                  </a:path>
                </a:pathLst>
              </a:custGeom>
              <a:solidFill>
                <a:srgbClr val="800000"/>
              </a:solidFill>
              <a:ln w="3">
                <a:solidFill>
                  <a:srgbClr val="800000"/>
                </a:solidFill>
                <a:prstDash val="solid"/>
                <a:round/>
                <a:headEnd/>
                <a:tailEnd/>
              </a:ln>
            </p:spPr>
            <p:txBody>
              <a:bodyPr/>
              <a:lstStyle/>
              <a:p>
                <a:endParaRPr lang="en-CA"/>
              </a:p>
            </p:txBody>
          </p:sp>
          <p:sp>
            <p:nvSpPr>
              <p:cNvPr id="16523" name="Rectangle 59">
                <a:extLst>
                  <a:ext uri="{FF2B5EF4-FFF2-40B4-BE49-F238E27FC236}">
                    <a16:creationId xmlns:a16="http://schemas.microsoft.com/office/drawing/2014/main" id="{09A313A6-66E9-4454-BA46-1B452FED0F75}"/>
                  </a:ext>
                </a:extLst>
              </p:cNvPr>
              <p:cNvSpPr>
                <a:spLocks noChangeArrowheads="1"/>
              </p:cNvSpPr>
              <p:nvPr/>
            </p:nvSpPr>
            <p:spPr bwMode="auto">
              <a:xfrm>
                <a:off x="252" y="441"/>
                <a:ext cx="4122" cy="2984"/>
              </a:xfrm>
              <a:prstGeom prst="rect">
                <a:avLst/>
              </a:prstGeom>
              <a:noFill/>
              <a:ln w="6">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en-CA" altLang="en-US" sz="1800">
                  <a:latin typeface="Arial" panose="020B0604020202020204" pitchFamily="34" charset="0"/>
                </a:endParaRPr>
              </a:p>
            </p:txBody>
          </p:sp>
          <p:sp>
            <p:nvSpPr>
              <p:cNvPr id="16524" name="Line 60">
                <a:extLst>
                  <a:ext uri="{FF2B5EF4-FFF2-40B4-BE49-F238E27FC236}">
                    <a16:creationId xmlns:a16="http://schemas.microsoft.com/office/drawing/2014/main" id="{37909FC4-E8B2-470F-A90F-22BC7A13B286}"/>
                  </a:ext>
                </a:extLst>
              </p:cNvPr>
              <p:cNvSpPr>
                <a:spLocks noChangeShapeType="1"/>
              </p:cNvSpPr>
              <p:nvPr/>
            </p:nvSpPr>
            <p:spPr bwMode="auto">
              <a:xfrm>
                <a:off x="481"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25" name="Line 62">
                <a:extLst>
                  <a:ext uri="{FF2B5EF4-FFF2-40B4-BE49-F238E27FC236}">
                    <a16:creationId xmlns:a16="http://schemas.microsoft.com/office/drawing/2014/main" id="{C6C5BFA0-B6AF-4023-B1F5-2AE5197A174B}"/>
                  </a:ext>
                </a:extLst>
              </p:cNvPr>
              <p:cNvSpPr>
                <a:spLocks noChangeShapeType="1"/>
              </p:cNvSpPr>
              <p:nvPr/>
            </p:nvSpPr>
            <p:spPr bwMode="auto">
              <a:xfrm>
                <a:off x="730"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26" name="Line 64">
                <a:extLst>
                  <a:ext uri="{FF2B5EF4-FFF2-40B4-BE49-F238E27FC236}">
                    <a16:creationId xmlns:a16="http://schemas.microsoft.com/office/drawing/2014/main" id="{87273F58-CD0C-43A8-9AB1-77B27E604BAE}"/>
                  </a:ext>
                </a:extLst>
              </p:cNvPr>
              <p:cNvSpPr>
                <a:spLocks noChangeShapeType="1"/>
              </p:cNvSpPr>
              <p:nvPr/>
            </p:nvSpPr>
            <p:spPr bwMode="auto">
              <a:xfrm>
                <a:off x="978"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27" name="Line 66">
                <a:extLst>
                  <a:ext uri="{FF2B5EF4-FFF2-40B4-BE49-F238E27FC236}">
                    <a16:creationId xmlns:a16="http://schemas.microsoft.com/office/drawing/2014/main" id="{DA921122-2E53-4D3C-B31E-B2AAE3410A3B}"/>
                  </a:ext>
                </a:extLst>
              </p:cNvPr>
              <p:cNvSpPr>
                <a:spLocks noChangeShapeType="1"/>
              </p:cNvSpPr>
              <p:nvPr/>
            </p:nvSpPr>
            <p:spPr bwMode="auto">
              <a:xfrm>
                <a:off x="1229"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28" name="Line 68">
                <a:extLst>
                  <a:ext uri="{FF2B5EF4-FFF2-40B4-BE49-F238E27FC236}">
                    <a16:creationId xmlns:a16="http://schemas.microsoft.com/office/drawing/2014/main" id="{018B6585-C572-4EE2-AE6D-BD93E8569E95}"/>
                  </a:ext>
                </a:extLst>
              </p:cNvPr>
              <p:cNvSpPr>
                <a:spLocks noChangeShapeType="1"/>
              </p:cNvSpPr>
              <p:nvPr/>
            </p:nvSpPr>
            <p:spPr bwMode="auto">
              <a:xfrm>
                <a:off x="1478"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29" name="Line 70">
                <a:extLst>
                  <a:ext uri="{FF2B5EF4-FFF2-40B4-BE49-F238E27FC236}">
                    <a16:creationId xmlns:a16="http://schemas.microsoft.com/office/drawing/2014/main" id="{56356F21-7EE6-41DB-AF99-88DE7F289408}"/>
                  </a:ext>
                </a:extLst>
              </p:cNvPr>
              <p:cNvSpPr>
                <a:spLocks noChangeShapeType="1"/>
              </p:cNvSpPr>
              <p:nvPr/>
            </p:nvSpPr>
            <p:spPr bwMode="auto">
              <a:xfrm>
                <a:off x="1726"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0" name="Line 72">
                <a:extLst>
                  <a:ext uri="{FF2B5EF4-FFF2-40B4-BE49-F238E27FC236}">
                    <a16:creationId xmlns:a16="http://schemas.microsoft.com/office/drawing/2014/main" id="{BDA63B3D-E753-4988-8E4B-C32F29E49637}"/>
                  </a:ext>
                </a:extLst>
              </p:cNvPr>
              <p:cNvSpPr>
                <a:spLocks noChangeShapeType="1"/>
              </p:cNvSpPr>
              <p:nvPr/>
            </p:nvSpPr>
            <p:spPr bwMode="auto">
              <a:xfrm>
                <a:off x="1978"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1" name="Line 74">
                <a:extLst>
                  <a:ext uri="{FF2B5EF4-FFF2-40B4-BE49-F238E27FC236}">
                    <a16:creationId xmlns:a16="http://schemas.microsoft.com/office/drawing/2014/main" id="{162FDA88-6FEE-4C70-818A-05038B42A820}"/>
                  </a:ext>
                </a:extLst>
              </p:cNvPr>
              <p:cNvSpPr>
                <a:spLocks noChangeShapeType="1"/>
              </p:cNvSpPr>
              <p:nvPr/>
            </p:nvSpPr>
            <p:spPr bwMode="auto">
              <a:xfrm>
                <a:off x="2226"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2" name="Line 76">
                <a:extLst>
                  <a:ext uri="{FF2B5EF4-FFF2-40B4-BE49-F238E27FC236}">
                    <a16:creationId xmlns:a16="http://schemas.microsoft.com/office/drawing/2014/main" id="{F33F64A1-BCC0-491E-A54F-EC75D669A1F3}"/>
                  </a:ext>
                </a:extLst>
              </p:cNvPr>
              <p:cNvSpPr>
                <a:spLocks noChangeShapeType="1"/>
              </p:cNvSpPr>
              <p:nvPr/>
            </p:nvSpPr>
            <p:spPr bwMode="auto">
              <a:xfrm>
                <a:off x="2474"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3" name="Line 78">
                <a:extLst>
                  <a:ext uri="{FF2B5EF4-FFF2-40B4-BE49-F238E27FC236}">
                    <a16:creationId xmlns:a16="http://schemas.microsoft.com/office/drawing/2014/main" id="{D4C99D47-E13A-4342-9685-86DC4FBD0A4D}"/>
                  </a:ext>
                </a:extLst>
              </p:cNvPr>
              <p:cNvSpPr>
                <a:spLocks noChangeShapeType="1"/>
              </p:cNvSpPr>
              <p:nvPr/>
            </p:nvSpPr>
            <p:spPr bwMode="auto">
              <a:xfrm>
                <a:off x="2726"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4" name="Line 80">
                <a:extLst>
                  <a:ext uri="{FF2B5EF4-FFF2-40B4-BE49-F238E27FC236}">
                    <a16:creationId xmlns:a16="http://schemas.microsoft.com/office/drawing/2014/main" id="{21F33F6D-6E13-4E70-8E09-ED878E60DC76}"/>
                  </a:ext>
                </a:extLst>
              </p:cNvPr>
              <p:cNvSpPr>
                <a:spLocks noChangeShapeType="1"/>
              </p:cNvSpPr>
              <p:nvPr/>
            </p:nvSpPr>
            <p:spPr bwMode="auto">
              <a:xfrm>
                <a:off x="2974"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5" name="Line 82">
                <a:extLst>
                  <a:ext uri="{FF2B5EF4-FFF2-40B4-BE49-F238E27FC236}">
                    <a16:creationId xmlns:a16="http://schemas.microsoft.com/office/drawing/2014/main" id="{71B4F17C-C47D-4094-B176-D9A9C647B93B}"/>
                  </a:ext>
                </a:extLst>
              </p:cNvPr>
              <p:cNvSpPr>
                <a:spLocks noChangeShapeType="1"/>
              </p:cNvSpPr>
              <p:nvPr/>
            </p:nvSpPr>
            <p:spPr bwMode="auto">
              <a:xfrm>
                <a:off x="3222"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6" name="Line 84">
                <a:extLst>
                  <a:ext uri="{FF2B5EF4-FFF2-40B4-BE49-F238E27FC236}">
                    <a16:creationId xmlns:a16="http://schemas.microsoft.com/office/drawing/2014/main" id="{0BCBB2CA-181D-4553-BC4D-F7622838CAC5}"/>
                  </a:ext>
                </a:extLst>
              </p:cNvPr>
              <p:cNvSpPr>
                <a:spLocks noChangeShapeType="1"/>
              </p:cNvSpPr>
              <p:nvPr/>
            </p:nvSpPr>
            <p:spPr bwMode="auto">
              <a:xfrm>
                <a:off x="3474"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7" name="Line 86">
                <a:extLst>
                  <a:ext uri="{FF2B5EF4-FFF2-40B4-BE49-F238E27FC236}">
                    <a16:creationId xmlns:a16="http://schemas.microsoft.com/office/drawing/2014/main" id="{83D7FC77-C471-4840-80C7-D280FE345364}"/>
                  </a:ext>
                </a:extLst>
              </p:cNvPr>
              <p:cNvSpPr>
                <a:spLocks noChangeShapeType="1"/>
              </p:cNvSpPr>
              <p:nvPr/>
            </p:nvSpPr>
            <p:spPr bwMode="auto">
              <a:xfrm>
                <a:off x="3722"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8" name="Line 88">
                <a:extLst>
                  <a:ext uri="{FF2B5EF4-FFF2-40B4-BE49-F238E27FC236}">
                    <a16:creationId xmlns:a16="http://schemas.microsoft.com/office/drawing/2014/main" id="{FE50D0A0-4AA9-4973-AFE3-FA94CA10805F}"/>
                  </a:ext>
                </a:extLst>
              </p:cNvPr>
              <p:cNvSpPr>
                <a:spLocks noChangeShapeType="1"/>
              </p:cNvSpPr>
              <p:nvPr/>
            </p:nvSpPr>
            <p:spPr bwMode="auto">
              <a:xfrm>
                <a:off x="3971"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39" name="Line 90">
                <a:extLst>
                  <a:ext uri="{FF2B5EF4-FFF2-40B4-BE49-F238E27FC236}">
                    <a16:creationId xmlns:a16="http://schemas.microsoft.com/office/drawing/2014/main" id="{26184665-CDE9-4BF2-945F-676F6DF95A44}"/>
                  </a:ext>
                </a:extLst>
              </p:cNvPr>
              <p:cNvSpPr>
                <a:spLocks noChangeShapeType="1"/>
              </p:cNvSpPr>
              <p:nvPr/>
            </p:nvSpPr>
            <p:spPr bwMode="auto">
              <a:xfrm>
                <a:off x="4222" y="3254"/>
                <a:ext cx="1" cy="67"/>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40" name="Rectangle 92">
                <a:extLst>
                  <a:ext uri="{FF2B5EF4-FFF2-40B4-BE49-F238E27FC236}">
                    <a16:creationId xmlns:a16="http://schemas.microsoft.com/office/drawing/2014/main" id="{F308599A-5CB0-48C2-9FD9-220ACD90D5F9}"/>
                  </a:ext>
                </a:extLst>
              </p:cNvPr>
              <p:cNvSpPr>
                <a:spLocks noChangeArrowheads="1"/>
              </p:cNvSpPr>
              <p:nvPr/>
            </p:nvSpPr>
            <p:spPr bwMode="auto">
              <a:xfrm>
                <a:off x="159" y="2719"/>
                <a:ext cx="6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80"/>
                    </a:solidFill>
                    <a:latin typeface="Courier New" panose="02070309020205020404" pitchFamily="49" charset="0"/>
                  </a:rPr>
                  <a:t>1</a:t>
                </a:r>
                <a:endParaRPr lang="en-US" altLang="en-US" sz="1800">
                  <a:latin typeface="Arial" panose="020B0604020202020204" pitchFamily="34" charset="0"/>
                </a:endParaRPr>
              </a:p>
            </p:txBody>
          </p:sp>
          <p:sp>
            <p:nvSpPr>
              <p:cNvPr id="16541" name="Line 93">
                <a:extLst>
                  <a:ext uri="{FF2B5EF4-FFF2-40B4-BE49-F238E27FC236}">
                    <a16:creationId xmlns:a16="http://schemas.microsoft.com/office/drawing/2014/main" id="{C5B7B837-1199-4791-8DC9-926D819576AE}"/>
                  </a:ext>
                </a:extLst>
              </p:cNvPr>
              <p:cNvSpPr>
                <a:spLocks noChangeShapeType="1"/>
              </p:cNvSpPr>
              <p:nvPr/>
            </p:nvSpPr>
            <p:spPr bwMode="auto">
              <a:xfrm>
                <a:off x="236" y="2823"/>
                <a:ext cx="42" cy="1"/>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42" name="Rectangle 94">
                <a:extLst>
                  <a:ext uri="{FF2B5EF4-FFF2-40B4-BE49-F238E27FC236}">
                    <a16:creationId xmlns:a16="http://schemas.microsoft.com/office/drawing/2014/main" id="{86D21E66-4274-4279-965D-1FF619718EE0}"/>
                  </a:ext>
                </a:extLst>
              </p:cNvPr>
              <p:cNvSpPr>
                <a:spLocks noChangeArrowheads="1"/>
              </p:cNvSpPr>
              <p:nvPr/>
            </p:nvSpPr>
            <p:spPr bwMode="auto">
              <a:xfrm>
                <a:off x="159" y="2262"/>
                <a:ext cx="6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80"/>
                    </a:solidFill>
                    <a:latin typeface="Courier New" panose="02070309020205020404" pitchFamily="49" charset="0"/>
                  </a:rPr>
                  <a:t>2</a:t>
                </a:r>
                <a:endParaRPr lang="en-US" altLang="en-US" sz="1800">
                  <a:latin typeface="Arial" panose="020B0604020202020204" pitchFamily="34" charset="0"/>
                </a:endParaRPr>
              </a:p>
            </p:txBody>
          </p:sp>
          <p:sp>
            <p:nvSpPr>
              <p:cNvPr id="16543" name="Line 95">
                <a:extLst>
                  <a:ext uri="{FF2B5EF4-FFF2-40B4-BE49-F238E27FC236}">
                    <a16:creationId xmlns:a16="http://schemas.microsoft.com/office/drawing/2014/main" id="{76A76467-2D0E-4C9F-96A6-4CAF0B741BC0}"/>
                  </a:ext>
                </a:extLst>
              </p:cNvPr>
              <p:cNvSpPr>
                <a:spLocks noChangeShapeType="1"/>
              </p:cNvSpPr>
              <p:nvPr/>
            </p:nvSpPr>
            <p:spPr bwMode="auto">
              <a:xfrm>
                <a:off x="236" y="2366"/>
                <a:ext cx="42" cy="1"/>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44" name="Rectangle 96">
                <a:extLst>
                  <a:ext uri="{FF2B5EF4-FFF2-40B4-BE49-F238E27FC236}">
                    <a16:creationId xmlns:a16="http://schemas.microsoft.com/office/drawing/2014/main" id="{4B59777A-F0C7-4879-B861-86B388CFA21D}"/>
                  </a:ext>
                </a:extLst>
              </p:cNvPr>
              <p:cNvSpPr>
                <a:spLocks noChangeArrowheads="1"/>
              </p:cNvSpPr>
              <p:nvPr/>
            </p:nvSpPr>
            <p:spPr bwMode="auto">
              <a:xfrm>
                <a:off x="159" y="1805"/>
                <a:ext cx="6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80"/>
                    </a:solidFill>
                    <a:latin typeface="Courier New" panose="02070309020205020404" pitchFamily="49" charset="0"/>
                  </a:rPr>
                  <a:t>3</a:t>
                </a:r>
                <a:endParaRPr lang="en-US" altLang="en-US" sz="1800">
                  <a:latin typeface="Arial" panose="020B0604020202020204" pitchFamily="34" charset="0"/>
                </a:endParaRPr>
              </a:p>
            </p:txBody>
          </p:sp>
          <p:sp>
            <p:nvSpPr>
              <p:cNvPr id="16545" name="Line 97">
                <a:extLst>
                  <a:ext uri="{FF2B5EF4-FFF2-40B4-BE49-F238E27FC236}">
                    <a16:creationId xmlns:a16="http://schemas.microsoft.com/office/drawing/2014/main" id="{46B47301-8E42-4E45-839B-3938BAC343D0}"/>
                  </a:ext>
                </a:extLst>
              </p:cNvPr>
              <p:cNvSpPr>
                <a:spLocks noChangeShapeType="1"/>
              </p:cNvSpPr>
              <p:nvPr/>
            </p:nvSpPr>
            <p:spPr bwMode="auto">
              <a:xfrm>
                <a:off x="236" y="1910"/>
                <a:ext cx="42" cy="1"/>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46" name="Rectangle 98">
                <a:extLst>
                  <a:ext uri="{FF2B5EF4-FFF2-40B4-BE49-F238E27FC236}">
                    <a16:creationId xmlns:a16="http://schemas.microsoft.com/office/drawing/2014/main" id="{788CD129-B03F-428A-97BD-615FAB032B1D}"/>
                  </a:ext>
                </a:extLst>
              </p:cNvPr>
              <p:cNvSpPr>
                <a:spLocks noChangeArrowheads="1"/>
              </p:cNvSpPr>
              <p:nvPr/>
            </p:nvSpPr>
            <p:spPr bwMode="auto">
              <a:xfrm>
                <a:off x="159" y="1349"/>
                <a:ext cx="6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80"/>
                    </a:solidFill>
                    <a:latin typeface="Courier New" panose="02070309020205020404" pitchFamily="49" charset="0"/>
                  </a:rPr>
                  <a:t>4</a:t>
                </a:r>
                <a:endParaRPr lang="en-US" altLang="en-US" sz="1800">
                  <a:latin typeface="Arial" panose="020B0604020202020204" pitchFamily="34" charset="0"/>
                </a:endParaRPr>
              </a:p>
            </p:txBody>
          </p:sp>
          <p:sp>
            <p:nvSpPr>
              <p:cNvPr id="16547" name="Line 99">
                <a:extLst>
                  <a:ext uri="{FF2B5EF4-FFF2-40B4-BE49-F238E27FC236}">
                    <a16:creationId xmlns:a16="http://schemas.microsoft.com/office/drawing/2014/main" id="{DB9D7200-BAF8-4D55-A485-16CCFBBDB024}"/>
                  </a:ext>
                </a:extLst>
              </p:cNvPr>
              <p:cNvSpPr>
                <a:spLocks noChangeShapeType="1"/>
              </p:cNvSpPr>
              <p:nvPr/>
            </p:nvSpPr>
            <p:spPr bwMode="auto">
              <a:xfrm>
                <a:off x="236" y="1453"/>
                <a:ext cx="42" cy="1"/>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48" name="Rectangle 100">
                <a:extLst>
                  <a:ext uri="{FF2B5EF4-FFF2-40B4-BE49-F238E27FC236}">
                    <a16:creationId xmlns:a16="http://schemas.microsoft.com/office/drawing/2014/main" id="{A12FF196-2AFD-4D00-913E-B2E2A611FEA4}"/>
                  </a:ext>
                </a:extLst>
              </p:cNvPr>
              <p:cNvSpPr>
                <a:spLocks noChangeArrowheads="1"/>
              </p:cNvSpPr>
              <p:nvPr/>
            </p:nvSpPr>
            <p:spPr bwMode="auto">
              <a:xfrm>
                <a:off x="159" y="892"/>
                <a:ext cx="6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80"/>
                    </a:solidFill>
                    <a:latin typeface="Courier New" panose="02070309020205020404" pitchFamily="49" charset="0"/>
                  </a:rPr>
                  <a:t>5</a:t>
                </a:r>
                <a:endParaRPr lang="en-US" altLang="en-US" sz="1800">
                  <a:latin typeface="Arial" panose="020B0604020202020204" pitchFamily="34" charset="0"/>
                </a:endParaRPr>
              </a:p>
            </p:txBody>
          </p:sp>
          <p:sp>
            <p:nvSpPr>
              <p:cNvPr id="16549" name="Line 101">
                <a:extLst>
                  <a:ext uri="{FF2B5EF4-FFF2-40B4-BE49-F238E27FC236}">
                    <a16:creationId xmlns:a16="http://schemas.microsoft.com/office/drawing/2014/main" id="{D4FA3EF5-67E1-469A-B91A-6EE99D168C17}"/>
                  </a:ext>
                </a:extLst>
              </p:cNvPr>
              <p:cNvSpPr>
                <a:spLocks noChangeShapeType="1"/>
              </p:cNvSpPr>
              <p:nvPr/>
            </p:nvSpPr>
            <p:spPr bwMode="auto">
              <a:xfrm>
                <a:off x="236" y="996"/>
                <a:ext cx="42" cy="1"/>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50" name="Rectangle 102">
                <a:extLst>
                  <a:ext uri="{FF2B5EF4-FFF2-40B4-BE49-F238E27FC236}">
                    <a16:creationId xmlns:a16="http://schemas.microsoft.com/office/drawing/2014/main" id="{D6D20F49-53F9-4A8F-9B12-24D34D016E9F}"/>
                  </a:ext>
                </a:extLst>
              </p:cNvPr>
              <p:cNvSpPr>
                <a:spLocks noChangeArrowheads="1"/>
              </p:cNvSpPr>
              <p:nvPr/>
            </p:nvSpPr>
            <p:spPr bwMode="auto">
              <a:xfrm>
                <a:off x="159" y="436"/>
                <a:ext cx="6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a:solidFill>
                      <a:srgbClr val="000080"/>
                    </a:solidFill>
                    <a:latin typeface="Courier New" panose="02070309020205020404" pitchFamily="49" charset="0"/>
                  </a:rPr>
                  <a:t>6</a:t>
                </a:r>
                <a:endParaRPr lang="en-US" altLang="en-US" sz="1800">
                  <a:latin typeface="Arial" panose="020B0604020202020204" pitchFamily="34" charset="0"/>
                </a:endParaRPr>
              </a:p>
            </p:txBody>
          </p:sp>
          <p:sp>
            <p:nvSpPr>
              <p:cNvPr id="16551" name="Line 103">
                <a:extLst>
                  <a:ext uri="{FF2B5EF4-FFF2-40B4-BE49-F238E27FC236}">
                    <a16:creationId xmlns:a16="http://schemas.microsoft.com/office/drawing/2014/main" id="{0B5BCD36-A0A0-4215-BB05-B0C093FEB5EF}"/>
                  </a:ext>
                </a:extLst>
              </p:cNvPr>
              <p:cNvSpPr>
                <a:spLocks noChangeShapeType="1"/>
              </p:cNvSpPr>
              <p:nvPr/>
            </p:nvSpPr>
            <p:spPr bwMode="auto">
              <a:xfrm>
                <a:off x="236" y="540"/>
                <a:ext cx="42" cy="1"/>
              </a:xfrm>
              <a:prstGeom prst="line">
                <a:avLst/>
              </a:prstGeom>
              <a:noFill/>
              <a:ln w="3">
                <a:solidFill>
                  <a:srgbClr val="000080"/>
                </a:solidFill>
                <a:round/>
                <a:headEnd/>
                <a:tailEnd/>
              </a:ln>
              <a:extLst>
                <a:ext uri="{909E8E84-426E-40DD-AFC4-6F175D3DCCD1}">
                  <a14:hiddenFill xmlns:a14="http://schemas.microsoft.com/office/drawing/2010/main">
                    <a:noFill/>
                  </a14:hiddenFill>
                </a:ext>
              </a:extLst>
            </p:spPr>
            <p:txBody>
              <a:bodyPr/>
              <a:lstStyle/>
              <a:p>
                <a:endParaRPr lang="en-CA"/>
              </a:p>
            </p:txBody>
          </p:sp>
        </p:grpSp>
        <p:sp>
          <p:nvSpPr>
            <p:cNvPr id="16452" name="TextBox 86">
              <a:extLst>
                <a:ext uri="{FF2B5EF4-FFF2-40B4-BE49-F238E27FC236}">
                  <a16:creationId xmlns:a16="http://schemas.microsoft.com/office/drawing/2014/main" id="{A06D0EB5-26EF-454F-A937-4E95ED21DA47}"/>
                </a:ext>
              </a:extLst>
            </p:cNvPr>
            <p:cNvSpPr txBox="1">
              <a:spLocks noChangeArrowheads="1"/>
            </p:cNvSpPr>
            <p:nvPr/>
          </p:nvSpPr>
          <p:spPr bwMode="auto">
            <a:xfrm>
              <a:off x="4591050" y="3838947"/>
              <a:ext cx="173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Sample Mean: </a:t>
              </a:r>
            </a:p>
          </p:txBody>
        </p:sp>
        <p:graphicFrame>
          <p:nvGraphicFramePr>
            <p:cNvPr id="16453" name="Object 6">
              <a:extLst>
                <a:ext uri="{FF2B5EF4-FFF2-40B4-BE49-F238E27FC236}">
                  <a16:creationId xmlns:a16="http://schemas.microsoft.com/office/drawing/2014/main" id="{E9A30745-DC7C-4DF5-B8C1-C7F557E79574}"/>
                </a:ext>
              </a:extLst>
            </p:cNvPr>
            <p:cNvGraphicFramePr>
              <a:graphicFrameLocks noChangeAspect="1"/>
            </p:cNvGraphicFramePr>
            <p:nvPr/>
          </p:nvGraphicFramePr>
          <p:xfrm>
            <a:off x="6156176" y="3845056"/>
            <a:ext cx="296194" cy="317351"/>
          </p:xfrm>
          <a:graphic>
            <a:graphicData uri="http://schemas.openxmlformats.org/presentationml/2006/ole">
              <mc:AlternateContent xmlns:mc="http://schemas.openxmlformats.org/markup-compatibility/2006">
                <mc:Choice xmlns:v="urn:schemas-microsoft-com:vml" Requires="v">
                  <p:oleObj name="Equation" r:id="rId4" imgW="177646" imgH="190335" progId="Equation.DSMT4">
                    <p:embed/>
                  </p:oleObj>
                </mc:Choice>
                <mc:Fallback>
                  <p:oleObj name="Equation" r:id="rId4" imgW="177646" imgH="190335" progId="Equation.DSMT4">
                    <p:embed/>
                    <p:pic>
                      <p:nvPicPr>
                        <p:cNvPr id="16453" name="Object 6">
                          <a:extLst>
                            <a:ext uri="{FF2B5EF4-FFF2-40B4-BE49-F238E27FC236}">
                              <a16:creationId xmlns:a16="http://schemas.microsoft.com/office/drawing/2014/main" id="{E9A30745-DC7C-4DF5-B8C1-C7F557E79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845056"/>
                          <a:ext cx="296194" cy="317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54" name="TextBox 88">
              <a:extLst>
                <a:ext uri="{FF2B5EF4-FFF2-40B4-BE49-F238E27FC236}">
                  <a16:creationId xmlns:a16="http://schemas.microsoft.com/office/drawing/2014/main" id="{A4B3E6BB-3FA2-4BE7-AFA9-6E53A8386184}"/>
                </a:ext>
              </a:extLst>
            </p:cNvPr>
            <p:cNvSpPr txBox="1">
              <a:spLocks noChangeArrowheads="1"/>
            </p:cNvSpPr>
            <p:nvPr/>
          </p:nvSpPr>
          <p:spPr bwMode="auto">
            <a:xfrm rot="-5400000">
              <a:off x="1301707" y="2153497"/>
              <a:ext cx="127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Frequency</a:t>
              </a:r>
            </a:p>
          </p:txBody>
        </p:sp>
        <p:graphicFrame>
          <p:nvGraphicFramePr>
            <p:cNvPr id="16455" name="Object 2">
              <a:extLst>
                <a:ext uri="{FF2B5EF4-FFF2-40B4-BE49-F238E27FC236}">
                  <a16:creationId xmlns:a16="http://schemas.microsoft.com/office/drawing/2014/main" id="{C5D66B07-61A7-4CA9-BB5D-4321DE585922}"/>
                </a:ext>
              </a:extLst>
            </p:cNvPr>
            <p:cNvGraphicFramePr>
              <a:graphicFrameLocks noChangeAspect="1"/>
            </p:cNvGraphicFramePr>
            <p:nvPr/>
          </p:nvGraphicFramePr>
          <p:xfrm>
            <a:off x="2411760" y="3573016"/>
            <a:ext cx="163860" cy="162079"/>
          </p:xfrm>
          <a:graphic>
            <a:graphicData uri="http://schemas.openxmlformats.org/presentationml/2006/ole">
              <mc:AlternateContent xmlns:mc="http://schemas.openxmlformats.org/markup-compatibility/2006">
                <mc:Choice xmlns:v="urn:schemas-microsoft-com:vml" Requires="v">
                  <p:oleObj name="Equation" r:id="rId6" imgW="164885" imgH="164885" progId="Equation.DSMT4">
                    <p:embed/>
                  </p:oleObj>
                </mc:Choice>
                <mc:Fallback>
                  <p:oleObj name="Equation" r:id="rId6" imgW="164885" imgH="164885" progId="Equation.DSMT4">
                    <p:embed/>
                    <p:pic>
                      <p:nvPicPr>
                        <p:cNvPr id="16455" name="Object 2">
                          <a:extLst>
                            <a:ext uri="{FF2B5EF4-FFF2-40B4-BE49-F238E27FC236}">
                              <a16:creationId xmlns:a16="http://schemas.microsoft.com/office/drawing/2014/main" id="{C5D66B07-61A7-4CA9-BB5D-4321DE5859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3573016"/>
                          <a:ext cx="163860" cy="162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56" name="Object 8">
              <a:extLst>
                <a:ext uri="{FF2B5EF4-FFF2-40B4-BE49-F238E27FC236}">
                  <a16:creationId xmlns:a16="http://schemas.microsoft.com/office/drawing/2014/main" id="{DC5E91C3-40E0-451A-95EA-25AD01AEEE3B}"/>
                </a:ext>
              </a:extLst>
            </p:cNvPr>
            <p:cNvGraphicFramePr>
              <a:graphicFrameLocks noChangeAspect="1"/>
            </p:cNvGraphicFramePr>
            <p:nvPr/>
          </p:nvGraphicFramePr>
          <p:xfrm>
            <a:off x="2699792" y="3573016"/>
            <a:ext cx="277849" cy="212839"/>
          </p:xfrm>
          <a:graphic>
            <a:graphicData uri="http://schemas.openxmlformats.org/presentationml/2006/ole">
              <mc:AlternateContent xmlns:mc="http://schemas.openxmlformats.org/markup-compatibility/2006">
                <mc:Choice xmlns:v="urn:schemas-microsoft-com:vml" Requires="v">
                  <p:oleObj name="Equation" r:id="rId8" imgW="279279" imgH="215806" progId="Equation.DSMT4">
                    <p:embed/>
                  </p:oleObj>
                </mc:Choice>
                <mc:Fallback>
                  <p:oleObj name="Equation" r:id="rId8" imgW="279279" imgH="215806" progId="Equation.DSMT4">
                    <p:embed/>
                    <p:pic>
                      <p:nvPicPr>
                        <p:cNvPr id="16456" name="Object 8">
                          <a:extLst>
                            <a:ext uri="{FF2B5EF4-FFF2-40B4-BE49-F238E27FC236}">
                              <a16:creationId xmlns:a16="http://schemas.microsoft.com/office/drawing/2014/main" id="{DC5E91C3-40E0-451A-95EA-25AD01AEEE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9792" y="3573016"/>
                          <a:ext cx="277849" cy="212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57" name="Object 9">
              <a:extLst>
                <a:ext uri="{FF2B5EF4-FFF2-40B4-BE49-F238E27FC236}">
                  <a16:creationId xmlns:a16="http://schemas.microsoft.com/office/drawing/2014/main" id="{A401F994-934D-47B6-BF0D-374B998B1BAC}"/>
                </a:ext>
              </a:extLst>
            </p:cNvPr>
            <p:cNvGraphicFramePr>
              <a:graphicFrameLocks noChangeAspect="1"/>
            </p:cNvGraphicFramePr>
            <p:nvPr/>
          </p:nvGraphicFramePr>
          <p:xfrm>
            <a:off x="3131840" y="3573016"/>
            <a:ext cx="291207" cy="212840"/>
          </p:xfrm>
          <a:graphic>
            <a:graphicData uri="http://schemas.openxmlformats.org/presentationml/2006/ole">
              <mc:AlternateContent xmlns:mc="http://schemas.openxmlformats.org/markup-compatibility/2006">
                <mc:Choice xmlns:v="urn:schemas-microsoft-com:vml" Requires="v">
                  <p:oleObj name="Equation" r:id="rId10" imgW="291847" imgH="215713" progId="Equation.DSMT4">
                    <p:embed/>
                  </p:oleObj>
                </mc:Choice>
                <mc:Fallback>
                  <p:oleObj name="Equation" r:id="rId10" imgW="291847" imgH="215713" progId="Equation.DSMT4">
                    <p:embed/>
                    <p:pic>
                      <p:nvPicPr>
                        <p:cNvPr id="16457" name="Object 9">
                          <a:extLst>
                            <a:ext uri="{FF2B5EF4-FFF2-40B4-BE49-F238E27FC236}">
                              <a16:creationId xmlns:a16="http://schemas.microsoft.com/office/drawing/2014/main" id="{A401F994-934D-47B6-BF0D-374B998B1B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1840" y="3573016"/>
                          <a:ext cx="291207" cy="21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58" name="Object 10">
              <a:extLst>
                <a:ext uri="{FF2B5EF4-FFF2-40B4-BE49-F238E27FC236}">
                  <a16:creationId xmlns:a16="http://schemas.microsoft.com/office/drawing/2014/main" id="{FBB51C3D-6079-439C-9974-00E3EE1B2214}"/>
                </a:ext>
              </a:extLst>
            </p:cNvPr>
            <p:cNvGraphicFramePr>
              <a:graphicFrameLocks noChangeAspect="1"/>
            </p:cNvGraphicFramePr>
            <p:nvPr/>
          </p:nvGraphicFramePr>
          <p:xfrm>
            <a:off x="3557588" y="3573463"/>
            <a:ext cx="176212" cy="161925"/>
          </p:xfrm>
          <a:graphic>
            <a:graphicData uri="http://schemas.openxmlformats.org/presentationml/2006/ole">
              <mc:AlternateContent xmlns:mc="http://schemas.openxmlformats.org/markup-compatibility/2006">
                <mc:Choice xmlns:v="urn:schemas-microsoft-com:vml" Requires="v">
                  <p:oleObj name="Equation" r:id="rId12" imgW="177492" imgH="164814" progId="Equation.DSMT4">
                    <p:embed/>
                  </p:oleObj>
                </mc:Choice>
                <mc:Fallback>
                  <p:oleObj name="Equation" r:id="rId12" imgW="177492" imgH="164814" progId="Equation.DSMT4">
                    <p:embed/>
                    <p:pic>
                      <p:nvPicPr>
                        <p:cNvPr id="16458" name="Object 10">
                          <a:extLst>
                            <a:ext uri="{FF2B5EF4-FFF2-40B4-BE49-F238E27FC236}">
                              <a16:creationId xmlns:a16="http://schemas.microsoft.com/office/drawing/2014/main" id="{FBB51C3D-6079-439C-9974-00E3EE1B22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57588" y="3573463"/>
                          <a:ext cx="176212"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59" name="Object 11">
              <a:extLst>
                <a:ext uri="{FF2B5EF4-FFF2-40B4-BE49-F238E27FC236}">
                  <a16:creationId xmlns:a16="http://schemas.microsoft.com/office/drawing/2014/main" id="{84AA467A-4E3D-4303-AC07-DBE8C4F43375}"/>
                </a:ext>
              </a:extLst>
            </p:cNvPr>
            <p:cNvGraphicFramePr>
              <a:graphicFrameLocks noChangeAspect="1"/>
            </p:cNvGraphicFramePr>
            <p:nvPr/>
          </p:nvGraphicFramePr>
          <p:xfrm>
            <a:off x="3851920" y="3573016"/>
            <a:ext cx="277849" cy="212839"/>
          </p:xfrm>
          <a:graphic>
            <a:graphicData uri="http://schemas.openxmlformats.org/presentationml/2006/ole">
              <mc:AlternateContent xmlns:mc="http://schemas.openxmlformats.org/markup-compatibility/2006">
                <mc:Choice xmlns:v="urn:schemas-microsoft-com:vml" Requires="v">
                  <p:oleObj name="Equation" r:id="rId14" imgW="279279" imgH="215806" progId="Equation.DSMT4">
                    <p:embed/>
                  </p:oleObj>
                </mc:Choice>
                <mc:Fallback>
                  <p:oleObj name="Equation" r:id="rId14" imgW="279279" imgH="215806" progId="Equation.DSMT4">
                    <p:embed/>
                    <p:pic>
                      <p:nvPicPr>
                        <p:cNvPr id="16459" name="Object 11">
                          <a:extLst>
                            <a:ext uri="{FF2B5EF4-FFF2-40B4-BE49-F238E27FC236}">
                              <a16:creationId xmlns:a16="http://schemas.microsoft.com/office/drawing/2014/main" id="{84AA467A-4E3D-4303-AC07-DBE8C4F4337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1920" y="3573016"/>
                          <a:ext cx="277849" cy="212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0" name="Object 12">
              <a:extLst>
                <a:ext uri="{FF2B5EF4-FFF2-40B4-BE49-F238E27FC236}">
                  <a16:creationId xmlns:a16="http://schemas.microsoft.com/office/drawing/2014/main" id="{2D0391FB-07F9-47F0-9B50-5AB8F9AA099E}"/>
                </a:ext>
              </a:extLst>
            </p:cNvPr>
            <p:cNvGraphicFramePr>
              <a:graphicFrameLocks noChangeAspect="1"/>
            </p:cNvGraphicFramePr>
            <p:nvPr/>
          </p:nvGraphicFramePr>
          <p:xfrm>
            <a:off x="4283968" y="3573016"/>
            <a:ext cx="291207" cy="212840"/>
          </p:xfrm>
          <a:graphic>
            <a:graphicData uri="http://schemas.openxmlformats.org/presentationml/2006/ole">
              <mc:AlternateContent xmlns:mc="http://schemas.openxmlformats.org/markup-compatibility/2006">
                <mc:Choice xmlns:v="urn:schemas-microsoft-com:vml" Requires="v">
                  <p:oleObj name="Equation" r:id="rId16" imgW="291847" imgH="215713" progId="Equation.DSMT4">
                    <p:embed/>
                  </p:oleObj>
                </mc:Choice>
                <mc:Fallback>
                  <p:oleObj name="Equation" r:id="rId16" imgW="291847" imgH="215713" progId="Equation.DSMT4">
                    <p:embed/>
                    <p:pic>
                      <p:nvPicPr>
                        <p:cNvPr id="16460" name="Object 12">
                          <a:extLst>
                            <a:ext uri="{FF2B5EF4-FFF2-40B4-BE49-F238E27FC236}">
                              <a16:creationId xmlns:a16="http://schemas.microsoft.com/office/drawing/2014/main" id="{2D0391FB-07F9-47F0-9B50-5AB8F9AA099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83968" y="3573016"/>
                          <a:ext cx="291207" cy="21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1" name="Object 13">
              <a:extLst>
                <a:ext uri="{FF2B5EF4-FFF2-40B4-BE49-F238E27FC236}">
                  <a16:creationId xmlns:a16="http://schemas.microsoft.com/office/drawing/2014/main" id="{1FD15804-26DF-44BA-BA57-D415C0E3493F}"/>
                </a:ext>
              </a:extLst>
            </p:cNvPr>
            <p:cNvGraphicFramePr>
              <a:graphicFrameLocks noChangeAspect="1"/>
            </p:cNvGraphicFramePr>
            <p:nvPr/>
          </p:nvGraphicFramePr>
          <p:xfrm>
            <a:off x="4778375" y="3567113"/>
            <a:ext cx="176213" cy="174625"/>
          </p:xfrm>
          <a:graphic>
            <a:graphicData uri="http://schemas.openxmlformats.org/presentationml/2006/ole">
              <mc:AlternateContent xmlns:mc="http://schemas.openxmlformats.org/markup-compatibility/2006">
                <mc:Choice xmlns:v="urn:schemas-microsoft-com:vml" Requires="v">
                  <p:oleObj name="Equation" r:id="rId18" imgW="177492" imgH="177492" progId="Equation.DSMT4">
                    <p:embed/>
                  </p:oleObj>
                </mc:Choice>
                <mc:Fallback>
                  <p:oleObj name="Equation" r:id="rId18" imgW="177492" imgH="177492" progId="Equation.DSMT4">
                    <p:embed/>
                    <p:pic>
                      <p:nvPicPr>
                        <p:cNvPr id="16461" name="Object 13">
                          <a:extLst>
                            <a:ext uri="{FF2B5EF4-FFF2-40B4-BE49-F238E27FC236}">
                              <a16:creationId xmlns:a16="http://schemas.microsoft.com/office/drawing/2014/main" id="{1FD15804-26DF-44BA-BA57-D415C0E3493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78375" y="3567113"/>
                          <a:ext cx="17621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2" name="Object 14">
              <a:extLst>
                <a:ext uri="{FF2B5EF4-FFF2-40B4-BE49-F238E27FC236}">
                  <a16:creationId xmlns:a16="http://schemas.microsoft.com/office/drawing/2014/main" id="{6BD18626-99E2-448F-AA85-55F78F3F81B0}"/>
                </a:ext>
              </a:extLst>
            </p:cNvPr>
            <p:cNvGraphicFramePr>
              <a:graphicFrameLocks noChangeAspect="1"/>
            </p:cNvGraphicFramePr>
            <p:nvPr/>
          </p:nvGraphicFramePr>
          <p:xfrm>
            <a:off x="5072881" y="3573016"/>
            <a:ext cx="277849" cy="212839"/>
          </p:xfrm>
          <a:graphic>
            <a:graphicData uri="http://schemas.openxmlformats.org/presentationml/2006/ole">
              <mc:AlternateContent xmlns:mc="http://schemas.openxmlformats.org/markup-compatibility/2006">
                <mc:Choice xmlns:v="urn:schemas-microsoft-com:vml" Requires="v">
                  <p:oleObj name="Equation" r:id="rId20" imgW="279279" imgH="215806" progId="Equation.DSMT4">
                    <p:embed/>
                  </p:oleObj>
                </mc:Choice>
                <mc:Fallback>
                  <p:oleObj name="Equation" r:id="rId20" imgW="279279" imgH="215806" progId="Equation.DSMT4">
                    <p:embed/>
                    <p:pic>
                      <p:nvPicPr>
                        <p:cNvPr id="16462" name="Object 14">
                          <a:extLst>
                            <a:ext uri="{FF2B5EF4-FFF2-40B4-BE49-F238E27FC236}">
                              <a16:creationId xmlns:a16="http://schemas.microsoft.com/office/drawing/2014/main" id="{6BD18626-99E2-448F-AA85-55F78F3F81B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72881" y="3573016"/>
                          <a:ext cx="277849" cy="212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3" name="Object 15">
              <a:extLst>
                <a:ext uri="{FF2B5EF4-FFF2-40B4-BE49-F238E27FC236}">
                  <a16:creationId xmlns:a16="http://schemas.microsoft.com/office/drawing/2014/main" id="{05409949-A765-4A50-962B-7CCD887B3CDF}"/>
                </a:ext>
              </a:extLst>
            </p:cNvPr>
            <p:cNvGraphicFramePr>
              <a:graphicFrameLocks noChangeAspect="1"/>
            </p:cNvGraphicFramePr>
            <p:nvPr/>
          </p:nvGraphicFramePr>
          <p:xfrm>
            <a:off x="5504929" y="3573016"/>
            <a:ext cx="291207" cy="212840"/>
          </p:xfrm>
          <a:graphic>
            <a:graphicData uri="http://schemas.openxmlformats.org/presentationml/2006/ole">
              <mc:AlternateContent xmlns:mc="http://schemas.openxmlformats.org/markup-compatibility/2006">
                <mc:Choice xmlns:v="urn:schemas-microsoft-com:vml" Requires="v">
                  <p:oleObj name="Equation" r:id="rId22" imgW="291847" imgH="215713" progId="Equation.DSMT4">
                    <p:embed/>
                  </p:oleObj>
                </mc:Choice>
                <mc:Fallback>
                  <p:oleObj name="Equation" r:id="rId22" imgW="291847" imgH="215713" progId="Equation.DSMT4">
                    <p:embed/>
                    <p:pic>
                      <p:nvPicPr>
                        <p:cNvPr id="16463" name="Object 15">
                          <a:extLst>
                            <a:ext uri="{FF2B5EF4-FFF2-40B4-BE49-F238E27FC236}">
                              <a16:creationId xmlns:a16="http://schemas.microsoft.com/office/drawing/2014/main" id="{05409949-A765-4A50-962B-7CCD887B3CD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04929" y="3573016"/>
                          <a:ext cx="291207" cy="21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4" name="Object 16">
              <a:extLst>
                <a:ext uri="{FF2B5EF4-FFF2-40B4-BE49-F238E27FC236}">
                  <a16:creationId xmlns:a16="http://schemas.microsoft.com/office/drawing/2014/main" id="{66DFC69B-5338-4757-AED1-64F767586736}"/>
                </a:ext>
              </a:extLst>
            </p:cNvPr>
            <p:cNvGraphicFramePr>
              <a:graphicFrameLocks noChangeAspect="1"/>
            </p:cNvGraphicFramePr>
            <p:nvPr/>
          </p:nvGraphicFramePr>
          <p:xfrm>
            <a:off x="5934075" y="3573463"/>
            <a:ext cx="176213" cy="161925"/>
          </p:xfrm>
          <a:graphic>
            <a:graphicData uri="http://schemas.openxmlformats.org/presentationml/2006/ole">
              <mc:AlternateContent xmlns:mc="http://schemas.openxmlformats.org/markup-compatibility/2006">
                <mc:Choice xmlns:v="urn:schemas-microsoft-com:vml" Requires="v">
                  <p:oleObj name="Equation" r:id="rId24" imgW="177492" imgH="164814" progId="Equation.DSMT4">
                    <p:embed/>
                  </p:oleObj>
                </mc:Choice>
                <mc:Fallback>
                  <p:oleObj name="Equation" r:id="rId24" imgW="177492" imgH="164814" progId="Equation.DSMT4">
                    <p:embed/>
                    <p:pic>
                      <p:nvPicPr>
                        <p:cNvPr id="16464" name="Object 16">
                          <a:extLst>
                            <a:ext uri="{FF2B5EF4-FFF2-40B4-BE49-F238E27FC236}">
                              <a16:creationId xmlns:a16="http://schemas.microsoft.com/office/drawing/2014/main" id="{66DFC69B-5338-4757-AED1-64F76758673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34075" y="3573463"/>
                          <a:ext cx="176213"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5" name="Object 17">
              <a:extLst>
                <a:ext uri="{FF2B5EF4-FFF2-40B4-BE49-F238E27FC236}">
                  <a16:creationId xmlns:a16="http://schemas.microsoft.com/office/drawing/2014/main" id="{6DDF42B8-E91C-48E0-AC42-AECA53E594C9}"/>
                </a:ext>
              </a:extLst>
            </p:cNvPr>
            <p:cNvGraphicFramePr>
              <a:graphicFrameLocks noChangeAspect="1"/>
            </p:cNvGraphicFramePr>
            <p:nvPr/>
          </p:nvGraphicFramePr>
          <p:xfrm>
            <a:off x="6228184" y="3573016"/>
            <a:ext cx="277849" cy="212839"/>
          </p:xfrm>
          <a:graphic>
            <a:graphicData uri="http://schemas.openxmlformats.org/presentationml/2006/ole">
              <mc:AlternateContent xmlns:mc="http://schemas.openxmlformats.org/markup-compatibility/2006">
                <mc:Choice xmlns:v="urn:schemas-microsoft-com:vml" Requires="v">
                  <p:oleObj name="Equation" r:id="rId26" imgW="279279" imgH="215806" progId="Equation.DSMT4">
                    <p:embed/>
                  </p:oleObj>
                </mc:Choice>
                <mc:Fallback>
                  <p:oleObj name="Equation" r:id="rId26" imgW="279279" imgH="215806" progId="Equation.DSMT4">
                    <p:embed/>
                    <p:pic>
                      <p:nvPicPr>
                        <p:cNvPr id="16465" name="Object 17">
                          <a:extLst>
                            <a:ext uri="{FF2B5EF4-FFF2-40B4-BE49-F238E27FC236}">
                              <a16:creationId xmlns:a16="http://schemas.microsoft.com/office/drawing/2014/main" id="{6DDF42B8-E91C-48E0-AC42-AECA53E594C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28184" y="3573016"/>
                          <a:ext cx="277849" cy="212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6" name="Object 18">
              <a:extLst>
                <a:ext uri="{FF2B5EF4-FFF2-40B4-BE49-F238E27FC236}">
                  <a16:creationId xmlns:a16="http://schemas.microsoft.com/office/drawing/2014/main" id="{D6E09328-1FC6-4EE1-B5B5-F80213971635}"/>
                </a:ext>
              </a:extLst>
            </p:cNvPr>
            <p:cNvGraphicFramePr>
              <a:graphicFrameLocks noChangeAspect="1"/>
            </p:cNvGraphicFramePr>
            <p:nvPr/>
          </p:nvGraphicFramePr>
          <p:xfrm>
            <a:off x="6660232" y="3573016"/>
            <a:ext cx="291207" cy="212840"/>
          </p:xfrm>
          <a:graphic>
            <a:graphicData uri="http://schemas.openxmlformats.org/presentationml/2006/ole">
              <mc:AlternateContent xmlns:mc="http://schemas.openxmlformats.org/markup-compatibility/2006">
                <mc:Choice xmlns:v="urn:schemas-microsoft-com:vml" Requires="v">
                  <p:oleObj name="Equation" r:id="rId28" imgW="291847" imgH="215713" progId="Equation.DSMT4">
                    <p:embed/>
                  </p:oleObj>
                </mc:Choice>
                <mc:Fallback>
                  <p:oleObj name="Equation" r:id="rId28" imgW="291847" imgH="215713" progId="Equation.DSMT4">
                    <p:embed/>
                    <p:pic>
                      <p:nvPicPr>
                        <p:cNvPr id="16466" name="Object 18">
                          <a:extLst>
                            <a:ext uri="{FF2B5EF4-FFF2-40B4-BE49-F238E27FC236}">
                              <a16:creationId xmlns:a16="http://schemas.microsoft.com/office/drawing/2014/main" id="{D6E09328-1FC6-4EE1-B5B5-F8021397163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60232" y="3573016"/>
                          <a:ext cx="291207" cy="21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7" name="Object 19">
              <a:extLst>
                <a:ext uri="{FF2B5EF4-FFF2-40B4-BE49-F238E27FC236}">
                  <a16:creationId xmlns:a16="http://schemas.microsoft.com/office/drawing/2014/main" id="{8B1EB232-EF32-4C09-AAD2-BFBC1CC5A276}"/>
                </a:ext>
              </a:extLst>
            </p:cNvPr>
            <p:cNvGraphicFramePr>
              <a:graphicFrameLocks noChangeAspect="1"/>
            </p:cNvGraphicFramePr>
            <p:nvPr/>
          </p:nvGraphicFramePr>
          <p:xfrm>
            <a:off x="7089775" y="3567113"/>
            <a:ext cx="176213" cy="174625"/>
          </p:xfrm>
          <a:graphic>
            <a:graphicData uri="http://schemas.openxmlformats.org/presentationml/2006/ole">
              <mc:AlternateContent xmlns:mc="http://schemas.openxmlformats.org/markup-compatibility/2006">
                <mc:Choice xmlns:v="urn:schemas-microsoft-com:vml" Requires="v">
                  <p:oleObj name="Equation" r:id="rId30" imgW="177492" imgH="177492" progId="Equation.DSMT4">
                    <p:embed/>
                  </p:oleObj>
                </mc:Choice>
                <mc:Fallback>
                  <p:oleObj name="Equation" r:id="rId30" imgW="177492" imgH="177492" progId="Equation.DSMT4">
                    <p:embed/>
                    <p:pic>
                      <p:nvPicPr>
                        <p:cNvPr id="16467" name="Object 19">
                          <a:extLst>
                            <a:ext uri="{FF2B5EF4-FFF2-40B4-BE49-F238E27FC236}">
                              <a16:creationId xmlns:a16="http://schemas.microsoft.com/office/drawing/2014/main" id="{8B1EB232-EF32-4C09-AAD2-BFBC1CC5A27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89775" y="3567113"/>
                          <a:ext cx="176213"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8" name="Object 20">
              <a:extLst>
                <a:ext uri="{FF2B5EF4-FFF2-40B4-BE49-F238E27FC236}">
                  <a16:creationId xmlns:a16="http://schemas.microsoft.com/office/drawing/2014/main" id="{56E0D8ED-45E4-4148-A036-4052D6BFF377}"/>
                </a:ext>
              </a:extLst>
            </p:cNvPr>
            <p:cNvGraphicFramePr>
              <a:graphicFrameLocks noChangeAspect="1"/>
            </p:cNvGraphicFramePr>
            <p:nvPr/>
          </p:nvGraphicFramePr>
          <p:xfrm>
            <a:off x="7383487" y="3573016"/>
            <a:ext cx="277849" cy="212839"/>
          </p:xfrm>
          <a:graphic>
            <a:graphicData uri="http://schemas.openxmlformats.org/presentationml/2006/ole">
              <mc:AlternateContent xmlns:mc="http://schemas.openxmlformats.org/markup-compatibility/2006">
                <mc:Choice xmlns:v="urn:schemas-microsoft-com:vml" Requires="v">
                  <p:oleObj name="Equation" r:id="rId32" imgW="279279" imgH="215806" progId="Equation.DSMT4">
                    <p:embed/>
                  </p:oleObj>
                </mc:Choice>
                <mc:Fallback>
                  <p:oleObj name="Equation" r:id="rId32" imgW="279279" imgH="215806" progId="Equation.DSMT4">
                    <p:embed/>
                    <p:pic>
                      <p:nvPicPr>
                        <p:cNvPr id="16468" name="Object 20">
                          <a:extLst>
                            <a:ext uri="{FF2B5EF4-FFF2-40B4-BE49-F238E27FC236}">
                              <a16:creationId xmlns:a16="http://schemas.microsoft.com/office/drawing/2014/main" id="{56E0D8ED-45E4-4148-A036-4052D6BFF37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383487" y="3573016"/>
                          <a:ext cx="277849" cy="212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9" name="Object 21">
              <a:extLst>
                <a:ext uri="{FF2B5EF4-FFF2-40B4-BE49-F238E27FC236}">
                  <a16:creationId xmlns:a16="http://schemas.microsoft.com/office/drawing/2014/main" id="{DC823E65-6B89-4070-90E0-E7041CFAC43E}"/>
                </a:ext>
              </a:extLst>
            </p:cNvPr>
            <p:cNvGraphicFramePr>
              <a:graphicFrameLocks noChangeAspect="1"/>
            </p:cNvGraphicFramePr>
            <p:nvPr/>
          </p:nvGraphicFramePr>
          <p:xfrm>
            <a:off x="7815535" y="3573016"/>
            <a:ext cx="291207" cy="212840"/>
          </p:xfrm>
          <a:graphic>
            <a:graphicData uri="http://schemas.openxmlformats.org/presentationml/2006/ole">
              <mc:AlternateContent xmlns:mc="http://schemas.openxmlformats.org/markup-compatibility/2006">
                <mc:Choice xmlns:v="urn:schemas-microsoft-com:vml" Requires="v">
                  <p:oleObj name="Equation" r:id="rId34" imgW="291847" imgH="215713" progId="Equation.DSMT4">
                    <p:embed/>
                  </p:oleObj>
                </mc:Choice>
                <mc:Fallback>
                  <p:oleObj name="Equation" r:id="rId34" imgW="291847" imgH="215713" progId="Equation.DSMT4">
                    <p:embed/>
                    <p:pic>
                      <p:nvPicPr>
                        <p:cNvPr id="16469" name="Object 21">
                          <a:extLst>
                            <a:ext uri="{FF2B5EF4-FFF2-40B4-BE49-F238E27FC236}">
                              <a16:creationId xmlns:a16="http://schemas.microsoft.com/office/drawing/2014/main" id="{DC823E65-6B89-4070-90E0-E7041CFAC43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815535" y="3573016"/>
                          <a:ext cx="291207" cy="212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70" name="Object 22">
              <a:extLst>
                <a:ext uri="{FF2B5EF4-FFF2-40B4-BE49-F238E27FC236}">
                  <a16:creationId xmlns:a16="http://schemas.microsoft.com/office/drawing/2014/main" id="{7D9847DA-14C7-43CF-829C-380DC8B4B7F9}"/>
                </a:ext>
              </a:extLst>
            </p:cNvPr>
            <p:cNvGraphicFramePr>
              <a:graphicFrameLocks noChangeAspect="1"/>
            </p:cNvGraphicFramePr>
            <p:nvPr/>
          </p:nvGraphicFramePr>
          <p:xfrm>
            <a:off x="8316416" y="3592513"/>
            <a:ext cx="176212" cy="174625"/>
          </p:xfrm>
          <a:graphic>
            <a:graphicData uri="http://schemas.openxmlformats.org/presentationml/2006/ole">
              <mc:AlternateContent xmlns:mc="http://schemas.openxmlformats.org/markup-compatibility/2006">
                <mc:Choice xmlns:v="urn:schemas-microsoft-com:vml" Requires="v">
                  <p:oleObj name="Equation" r:id="rId36" imgW="177492" imgH="177492" progId="Equation.DSMT4">
                    <p:embed/>
                  </p:oleObj>
                </mc:Choice>
                <mc:Fallback>
                  <p:oleObj name="Equation" r:id="rId36" imgW="177492" imgH="177492" progId="Equation.DSMT4">
                    <p:embed/>
                    <p:pic>
                      <p:nvPicPr>
                        <p:cNvPr id="16470" name="Object 22">
                          <a:extLst>
                            <a:ext uri="{FF2B5EF4-FFF2-40B4-BE49-F238E27FC236}">
                              <a16:creationId xmlns:a16="http://schemas.microsoft.com/office/drawing/2014/main" id="{7D9847DA-14C7-43CF-829C-380DC8B4B7F9}"/>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316416" y="3592513"/>
                          <a:ext cx="176212"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7" name="Rectangle 106">
            <a:extLst>
              <a:ext uri="{FF2B5EF4-FFF2-40B4-BE49-F238E27FC236}">
                <a16:creationId xmlns:a16="http://schemas.microsoft.com/office/drawing/2014/main" id="{45E52C1A-1A55-4729-9C87-38BC8944C169}"/>
              </a:ext>
            </a:extLst>
          </p:cNvPr>
          <p:cNvSpPr/>
          <p:nvPr/>
        </p:nvSpPr>
        <p:spPr>
          <a:xfrm>
            <a:off x="3825875" y="3133725"/>
            <a:ext cx="355600" cy="319088"/>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8" name="Rectangle 107">
            <a:extLst>
              <a:ext uri="{FF2B5EF4-FFF2-40B4-BE49-F238E27FC236}">
                <a16:creationId xmlns:a16="http://schemas.microsoft.com/office/drawing/2014/main" id="{3CDA49F1-C7F2-4B5A-B095-79F4CA692897}"/>
              </a:ext>
            </a:extLst>
          </p:cNvPr>
          <p:cNvSpPr/>
          <p:nvPr/>
        </p:nvSpPr>
        <p:spPr>
          <a:xfrm>
            <a:off x="4206875" y="3133725"/>
            <a:ext cx="355600" cy="319088"/>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9" name="Rectangle 108">
            <a:extLst>
              <a:ext uri="{FF2B5EF4-FFF2-40B4-BE49-F238E27FC236}">
                <a16:creationId xmlns:a16="http://schemas.microsoft.com/office/drawing/2014/main" id="{22B6D811-B096-4CFD-94C7-C20D8A10927C}"/>
              </a:ext>
            </a:extLst>
          </p:cNvPr>
          <p:cNvSpPr/>
          <p:nvPr/>
        </p:nvSpPr>
        <p:spPr>
          <a:xfrm>
            <a:off x="4597400" y="2762251"/>
            <a:ext cx="355600" cy="69056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110" name="Rectangle 109">
            <a:extLst>
              <a:ext uri="{FF2B5EF4-FFF2-40B4-BE49-F238E27FC236}">
                <a16:creationId xmlns:a16="http://schemas.microsoft.com/office/drawing/2014/main" id="{FFA2FFDA-9A09-49DD-941D-79B1B09F5FAC}"/>
              </a:ext>
            </a:extLst>
          </p:cNvPr>
          <p:cNvSpPr/>
          <p:nvPr/>
        </p:nvSpPr>
        <p:spPr>
          <a:xfrm>
            <a:off x="4987925" y="2438400"/>
            <a:ext cx="355600" cy="1023938"/>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1" name="Rectangle 110">
            <a:extLst>
              <a:ext uri="{FF2B5EF4-FFF2-40B4-BE49-F238E27FC236}">
                <a16:creationId xmlns:a16="http://schemas.microsoft.com/office/drawing/2014/main" id="{C5734334-A869-4D23-8BF8-A69234296266}"/>
              </a:ext>
            </a:extLst>
          </p:cNvPr>
          <p:cNvSpPr/>
          <p:nvPr/>
        </p:nvSpPr>
        <p:spPr>
          <a:xfrm>
            <a:off x="5387975" y="2105026"/>
            <a:ext cx="355600" cy="135731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2" name="Rectangle 111">
            <a:extLst>
              <a:ext uri="{FF2B5EF4-FFF2-40B4-BE49-F238E27FC236}">
                <a16:creationId xmlns:a16="http://schemas.microsoft.com/office/drawing/2014/main" id="{06F56131-9C56-4463-9949-B8BA746E9C91}"/>
              </a:ext>
            </a:extLst>
          </p:cNvPr>
          <p:cNvSpPr/>
          <p:nvPr/>
        </p:nvSpPr>
        <p:spPr>
          <a:xfrm>
            <a:off x="5778500" y="1771651"/>
            <a:ext cx="355600" cy="168116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3" name="Rectangle 112">
            <a:extLst>
              <a:ext uri="{FF2B5EF4-FFF2-40B4-BE49-F238E27FC236}">
                <a16:creationId xmlns:a16="http://schemas.microsoft.com/office/drawing/2014/main" id="{CB16309C-59AE-4E73-981E-6D3F096E8D20}"/>
              </a:ext>
            </a:extLst>
          </p:cNvPr>
          <p:cNvSpPr/>
          <p:nvPr/>
        </p:nvSpPr>
        <p:spPr>
          <a:xfrm>
            <a:off x="6178550" y="1409701"/>
            <a:ext cx="355600" cy="204311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4" name="Rectangle 113">
            <a:extLst>
              <a:ext uri="{FF2B5EF4-FFF2-40B4-BE49-F238E27FC236}">
                <a16:creationId xmlns:a16="http://schemas.microsoft.com/office/drawing/2014/main" id="{E11A2861-A0D9-44BE-9D73-5F52E715EFCF}"/>
              </a:ext>
            </a:extLst>
          </p:cNvPr>
          <p:cNvSpPr/>
          <p:nvPr/>
        </p:nvSpPr>
        <p:spPr>
          <a:xfrm>
            <a:off x="6588125" y="1409701"/>
            <a:ext cx="355600" cy="204311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5" name="Rectangle 114">
            <a:extLst>
              <a:ext uri="{FF2B5EF4-FFF2-40B4-BE49-F238E27FC236}">
                <a16:creationId xmlns:a16="http://schemas.microsoft.com/office/drawing/2014/main" id="{4F5A4776-14F4-4DA4-8F61-AF4CB3A6F61F}"/>
              </a:ext>
            </a:extLst>
          </p:cNvPr>
          <p:cNvSpPr/>
          <p:nvPr/>
        </p:nvSpPr>
        <p:spPr>
          <a:xfrm>
            <a:off x="6978650" y="1409701"/>
            <a:ext cx="355600" cy="204311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6" name="Rectangle 115">
            <a:extLst>
              <a:ext uri="{FF2B5EF4-FFF2-40B4-BE49-F238E27FC236}">
                <a16:creationId xmlns:a16="http://schemas.microsoft.com/office/drawing/2014/main" id="{06195F14-33BF-45CA-84F6-92B13C801435}"/>
              </a:ext>
            </a:extLst>
          </p:cNvPr>
          <p:cNvSpPr/>
          <p:nvPr/>
        </p:nvSpPr>
        <p:spPr>
          <a:xfrm>
            <a:off x="7369175" y="1409701"/>
            <a:ext cx="355600" cy="204311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7" name="Rectangle 116">
            <a:extLst>
              <a:ext uri="{FF2B5EF4-FFF2-40B4-BE49-F238E27FC236}">
                <a16:creationId xmlns:a16="http://schemas.microsoft.com/office/drawing/2014/main" id="{5C6A9630-775D-4EA7-8C5E-6B99E16E231E}"/>
              </a:ext>
            </a:extLst>
          </p:cNvPr>
          <p:cNvSpPr/>
          <p:nvPr/>
        </p:nvSpPr>
        <p:spPr>
          <a:xfrm>
            <a:off x="7769225" y="1771651"/>
            <a:ext cx="355600" cy="168116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8" name="Rectangle 117">
            <a:extLst>
              <a:ext uri="{FF2B5EF4-FFF2-40B4-BE49-F238E27FC236}">
                <a16:creationId xmlns:a16="http://schemas.microsoft.com/office/drawing/2014/main" id="{04EB7917-F205-4A2C-A7C5-24DDE3ADB762}"/>
              </a:ext>
            </a:extLst>
          </p:cNvPr>
          <p:cNvSpPr/>
          <p:nvPr/>
        </p:nvSpPr>
        <p:spPr>
          <a:xfrm>
            <a:off x="8150225" y="2095501"/>
            <a:ext cx="355600" cy="135731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9" name="Rectangle 118">
            <a:extLst>
              <a:ext uri="{FF2B5EF4-FFF2-40B4-BE49-F238E27FC236}">
                <a16:creationId xmlns:a16="http://schemas.microsoft.com/office/drawing/2014/main" id="{36FB6030-B351-4B41-8876-28E2E9FA8184}"/>
              </a:ext>
            </a:extLst>
          </p:cNvPr>
          <p:cNvSpPr/>
          <p:nvPr/>
        </p:nvSpPr>
        <p:spPr>
          <a:xfrm>
            <a:off x="8559800" y="2438400"/>
            <a:ext cx="355600" cy="1023938"/>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0" name="Rectangle 119">
            <a:extLst>
              <a:ext uri="{FF2B5EF4-FFF2-40B4-BE49-F238E27FC236}">
                <a16:creationId xmlns:a16="http://schemas.microsoft.com/office/drawing/2014/main" id="{AA93E1BA-612B-4D35-A5E4-F9473F00617C}"/>
              </a:ext>
            </a:extLst>
          </p:cNvPr>
          <p:cNvSpPr/>
          <p:nvPr/>
        </p:nvSpPr>
        <p:spPr>
          <a:xfrm>
            <a:off x="8959850" y="2762251"/>
            <a:ext cx="355600" cy="690563"/>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121" name="Rectangle 120">
            <a:extLst>
              <a:ext uri="{FF2B5EF4-FFF2-40B4-BE49-F238E27FC236}">
                <a16:creationId xmlns:a16="http://schemas.microsoft.com/office/drawing/2014/main" id="{8CF1E745-CFE6-4BE3-95D8-34D15162EADE}"/>
              </a:ext>
            </a:extLst>
          </p:cNvPr>
          <p:cNvSpPr/>
          <p:nvPr/>
        </p:nvSpPr>
        <p:spPr>
          <a:xfrm>
            <a:off x="9340850" y="3143250"/>
            <a:ext cx="355600" cy="319088"/>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2" name="Rectangle 121">
            <a:extLst>
              <a:ext uri="{FF2B5EF4-FFF2-40B4-BE49-F238E27FC236}">
                <a16:creationId xmlns:a16="http://schemas.microsoft.com/office/drawing/2014/main" id="{94F7F7E4-B5D1-4BBB-B0EE-17FD3B22D17F}"/>
              </a:ext>
            </a:extLst>
          </p:cNvPr>
          <p:cNvSpPr/>
          <p:nvPr/>
        </p:nvSpPr>
        <p:spPr>
          <a:xfrm>
            <a:off x="9721850" y="3143250"/>
            <a:ext cx="355600" cy="319088"/>
          </a:xfrm>
          <a:prstGeom prst="rect">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3" name="TextBox 122">
            <a:extLst>
              <a:ext uri="{FF2B5EF4-FFF2-40B4-BE49-F238E27FC236}">
                <a16:creationId xmlns:a16="http://schemas.microsoft.com/office/drawing/2014/main" id="{DDA010F9-4715-46C9-852A-23BFC0B5BF07}"/>
              </a:ext>
            </a:extLst>
          </p:cNvPr>
          <p:cNvSpPr txBox="1"/>
          <p:nvPr/>
        </p:nvSpPr>
        <p:spPr>
          <a:xfrm>
            <a:off x="1879601" y="4257675"/>
            <a:ext cx="519113" cy="431800"/>
          </a:xfrm>
          <a:prstGeom prst="rect">
            <a:avLst/>
          </a:prstGeom>
          <a:noFill/>
        </p:spPr>
        <p:txBody>
          <a:bodyPr wrap="none">
            <a:spAutoFit/>
          </a:bodyPr>
          <a:lstStyle/>
          <a:p>
            <a:pPr eaLnBrk="1" hangingPunct="1">
              <a:defRPr/>
            </a:pPr>
            <a:r>
              <a:rPr lang="en-CA" sz="2200" dirty="0">
                <a:latin typeface="+mj-lt"/>
                <a:cs typeface="Arial" charset="0"/>
              </a:rPr>
              <a:t>d) </a:t>
            </a:r>
          </a:p>
        </p:txBody>
      </p:sp>
      <p:sp>
        <p:nvSpPr>
          <p:cNvPr id="124" name="TextBox 123">
            <a:extLst>
              <a:ext uri="{FF2B5EF4-FFF2-40B4-BE49-F238E27FC236}">
                <a16:creationId xmlns:a16="http://schemas.microsoft.com/office/drawing/2014/main" id="{5006C359-686D-46B5-823E-6F48EC90F6DD}"/>
              </a:ext>
            </a:extLst>
          </p:cNvPr>
          <p:cNvSpPr txBox="1"/>
          <p:nvPr/>
        </p:nvSpPr>
        <p:spPr>
          <a:xfrm>
            <a:off x="2249489" y="4246563"/>
            <a:ext cx="5113337" cy="430212"/>
          </a:xfrm>
          <a:prstGeom prst="rect">
            <a:avLst/>
          </a:prstGeom>
          <a:noFill/>
        </p:spPr>
        <p:txBody>
          <a:bodyPr wrap="none">
            <a:spAutoFit/>
          </a:bodyPr>
          <a:lstStyle/>
          <a:p>
            <a:pPr eaLnBrk="1" hangingPunct="1">
              <a:defRPr/>
            </a:pPr>
            <a:r>
              <a:rPr lang="en-CA" sz="2200" dirty="0">
                <a:latin typeface="+mj-lt"/>
                <a:cs typeface="Arial" charset="0"/>
              </a:rPr>
              <a:t>The average of all the sample means: </a:t>
            </a:r>
          </a:p>
        </p:txBody>
      </p:sp>
      <p:graphicFrame>
        <p:nvGraphicFramePr>
          <p:cNvPr id="125" name="Object 18">
            <a:extLst>
              <a:ext uri="{FF2B5EF4-FFF2-40B4-BE49-F238E27FC236}">
                <a16:creationId xmlns:a16="http://schemas.microsoft.com/office/drawing/2014/main" id="{72D43127-6555-47D3-8E9F-26FBF3252BFA}"/>
              </a:ext>
            </a:extLst>
          </p:cNvPr>
          <p:cNvGraphicFramePr>
            <a:graphicFrameLocks noChangeAspect="1"/>
          </p:cNvGraphicFramePr>
          <p:nvPr/>
        </p:nvGraphicFramePr>
        <p:xfrm>
          <a:off x="2222501" y="4664076"/>
          <a:ext cx="2024063" cy="849313"/>
        </p:xfrm>
        <a:graphic>
          <a:graphicData uri="http://schemas.openxmlformats.org/presentationml/2006/ole">
            <mc:AlternateContent xmlns:mc="http://schemas.openxmlformats.org/markup-compatibility/2006">
              <mc:Choice xmlns:v="urn:schemas-microsoft-com:vml" Requires="v">
                <p:oleObj name="Equation" r:id="rId38" imgW="1028254" imgH="431613" progId="Equation.DSMT4">
                  <p:embed/>
                </p:oleObj>
              </mc:Choice>
              <mc:Fallback>
                <p:oleObj name="Equation" r:id="rId38" imgW="1028254" imgH="431613" progId="Equation.DSMT4">
                  <p:embed/>
                  <p:pic>
                    <p:nvPicPr>
                      <p:cNvPr id="125" name="Object 18">
                        <a:extLst>
                          <a:ext uri="{FF2B5EF4-FFF2-40B4-BE49-F238E27FC236}">
                            <a16:creationId xmlns:a16="http://schemas.microsoft.com/office/drawing/2014/main" id="{72D43127-6555-47D3-8E9F-26FBF3252BFA}"/>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222501" y="4664076"/>
                        <a:ext cx="2024063"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 name="Object 3">
            <a:extLst>
              <a:ext uri="{FF2B5EF4-FFF2-40B4-BE49-F238E27FC236}">
                <a16:creationId xmlns:a16="http://schemas.microsoft.com/office/drawing/2014/main" id="{9D565BFF-0D9F-4415-B043-BF0E7C00A79C}"/>
              </a:ext>
            </a:extLst>
          </p:cNvPr>
          <p:cNvGraphicFramePr>
            <a:graphicFrameLocks noChangeAspect="1"/>
          </p:cNvGraphicFramePr>
          <p:nvPr/>
        </p:nvGraphicFramePr>
        <p:xfrm>
          <a:off x="4257675" y="4818063"/>
          <a:ext cx="1347788" cy="569912"/>
        </p:xfrm>
        <a:graphic>
          <a:graphicData uri="http://schemas.openxmlformats.org/presentationml/2006/ole">
            <mc:AlternateContent xmlns:mc="http://schemas.openxmlformats.org/markup-compatibility/2006">
              <mc:Choice xmlns:v="urn:schemas-microsoft-com:vml" Requires="v">
                <p:oleObj name="Equation" r:id="rId40" imgW="418918" imgH="177723" progId="Equation.DSMT4">
                  <p:embed/>
                </p:oleObj>
              </mc:Choice>
              <mc:Fallback>
                <p:oleObj name="Equation" r:id="rId40" imgW="418918" imgH="177723" progId="Equation.DSMT4">
                  <p:embed/>
                  <p:pic>
                    <p:nvPicPr>
                      <p:cNvPr id="126" name="Object 3">
                        <a:extLst>
                          <a:ext uri="{FF2B5EF4-FFF2-40B4-BE49-F238E27FC236}">
                            <a16:creationId xmlns:a16="http://schemas.microsoft.com/office/drawing/2014/main" id="{9D565BFF-0D9F-4415-B043-BF0E7C00A79C}"/>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257675" y="4818063"/>
                        <a:ext cx="1347788"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7" name="TextBox 126">
            <a:extLst>
              <a:ext uri="{FF2B5EF4-FFF2-40B4-BE49-F238E27FC236}">
                <a16:creationId xmlns:a16="http://schemas.microsoft.com/office/drawing/2014/main" id="{721DFD58-5889-4513-802E-CD254EF20762}"/>
              </a:ext>
            </a:extLst>
          </p:cNvPr>
          <p:cNvSpPr txBox="1"/>
          <p:nvPr/>
        </p:nvSpPr>
        <p:spPr>
          <a:xfrm>
            <a:off x="1895476" y="5543551"/>
            <a:ext cx="498475" cy="430213"/>
          </a:xfrm>
          <a:prstGeom prst="rect">
            <a:avLst/>
          </a:prstGeom>
          <a:noFill/>
        </p:spPr>
        <p:txBody>
          <a:bodyPr wrap="none">
            <a:spAutoFit/>
          </a:bodyPr>
          <a:lstStyle/>
          <a:p>
            <a:pPr eaLnBrk="1" hangingPunct="1">
              <a:defRPr/>
            </a:pPr>
            <a:r>
              <a:rPr lang="en-CA" sz="2200" dirty="0">
                <a:latin typeface="+mj-lt"/>
                <a:cs typeface="Arial" charset="0"/>
              </a:rPr>
              <a:t>e) </a:t>
            </a:r>
          </a:p>
        </p:txBody>
      </p:sp>
      <p:sp>
        <p:nvSpPr>
          <p:cNvPr id="128" name="TextBox 127">
            <a:extLst>
              <a:ext uri="{FF2B5EF4-FFF2-40B4-BE49-F238E27FC236}">
                <a16:creationId xmlns:a16="http://schemas.microsoft.com/office/drawing/2014/main" id="{07B973DA-E57A-42D2-87E6-ACB34CA4D9CC}"/>
              </a:ext>
            </a:extLst>
          </p:cNvPr>
          <p:cNvSpPr txBox="1"/>
          <p:nvPr/>
        </p:nvSpPr>
        <p:spPr>
          <a:xfrm>
            <a:off x="2306639" y="5545138"/>
            <a:ext cx="2562225" cy="431800"/>
          </a:xfrm>
          <a:prstGeom prst="rect">
            <a:avLst/>
          </a:prstGeom>
          <a:noFill/>
        </p:spPr>
        <p:txBody>
          <a:bodyPr wrap="none">
            <a:spAutoFit/>
          </a:bodyPr>
          <a:lstStyle/>
          <a:p>
            <a:pPr eaLnBrk="1" hangingPunct="1">
              <a:defRPr/>
            </a:pPr>
            <a:r>
              <a:rPr lang="en-CA" sz="2200" dirty="0">
                <a:latin typeface="+mj-lt"/>
                <a:cs typeface="Arial" charset="0"/>
              </a:rPr>
              <a:t>Population mean: </a:t>
            </a:r>
          </a:p>
        </p:txBody>
      </p:sp>
      <p:graphicFrame>
        <p:nvGraphicFramePr>
          <p:cNvPr id="129" name="Object 4">
            <a:extLst>
              <a:ext uri="{FF2B5EF4-FFF2-40B4-BE49-F238E27FC236}">
                <a16:creationId xmlns:a16="http://schemas.microsoft.com/office/drawing/2014/main" id="{5DF1E94A-419C-4907-AF30-1226FCF9EE0D}"/>
              </a:ext>
            </a:extLst>
          </p:cNvPr>
          <p:cNvGraphicFramePr>
            <a:graphicFrameLocks noChangeAspect="1"/>
          </p:cNvGraphicFramePr>
          <p:nvPr/>
        </p:nvGraphicFramePr>
        <p:xfrm>
          <a:off x="1703388" y="6089650"/>
          <a:ext cx="3873500" cy="649288"/>
        </p:xfrm>
        <a:graphic>
          <a:graphicData uri="http://schemas.openxmlformats.org/presentationml/2006/ole">
            <mc:AlternateContent xmlns:mc="http://schemas.openxmlformats.org/markup-compatibility/2006">
              <mc:Choice xmlns:v="urn:schemas-microsoft-com:vml" Requires="v">
                <p:oleObj name="Equation" r:id="rId42" imgW="2349500" imgH="393700" progId="Equation.DSMT4">
                  <p:embed/>
                </p:oleObj>
              </mc:Choice>
              <mc:Fallback>
                <p:oleObj name="Equation" r:id="rId42" imgW="2349500" imgH="393700" progId="Equation.DSMT4">
                  <p:embed/>
                  <p:pic>
                    <p:nvPicPr>
                      <p:cNvPr id="129" name="Object 4">
                        <a:extLst>
                          <a:ext uri="{FF2B5EF4-FFF2-40B4-BE49-F238E27FC236}">
                            <a16:creationId xmlns:a16="http://schemas.microsoft.com/office/drawing/2014/main" id="{5DF1E94A-419C-4907-AF30-1226FCF9EE0D}"/>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703388" y="6089650"/>
                        <a:ext cx="38735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 name="Object 5">
            <a:extLst>
              <a:ext uri="{FF2B5EF4-FFF2-40B4-BE49-F238E27FC236}">
                <a16:creationId xmlns:a16="http://schemas.microsoft.com/office/drawing/2014/main" id="{D4FB0599-58A3-45FA-907B-FEBF0DCA1B16}"/>
              </a:ext>
            </a:extLst>
          </p:cNvPr>
          <p:cNvGraphicFramePr>
            <a:graphicFrameLocks noChangeAspect="1"/>
          </p:cNvGraphicFramePr>
          <p:nvPr/>
        </p:nvGraphicFramePr>
        <p:xfrm>
          <a:off x="5570538" y="6089650"/>
          <a:ext cx="1346200" cy="571500"/>
        </p:xfrm>
        <a:graphic>
          <a:graphicData uri="http://schemas.openxmlformats.org/presentationml/2006/ole">
            <mc:AlternateContent xmlns:mc="http://schemas.openxmlformats.org/markup-compatibility/2006">
              <mc:Choice xmlns:v="urn:schemas-microsoft-com:vml" Requires="v">
                <p:oleObj name="Equation" r:id="rId44" imgW="418918" imgH="177723" progId="Equation.DSMT4">
                  <p:embed/>
                </p:oleObj>
              </mc:Choice>
              <mc:Fallback>
                <p:oleObj name="Equation" r:id="rId44" imgW="418918" imgH="177723" progId="Equation.DSMT4">
                  <p:embed/>
                  <p:pic>
                    <p:nvPicPr>
                      <p:cNvPr id="130" name="Object 5">
                        <a:extLst>
                          <a:ext uri="{FF2B5EF4-FFF2-40B4-BE49-F238E27FC236}">
                            <a16:creationId xmlns:a16="http://schemas.microsoft.com/office/drawing/2014/main" id="{D4FB0599-58A3-45FA-907B-FEBF0DCA1B16}"/>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570538" y="6089650"/>
                        <a:ext cx="13462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 name="TextBox 130">
            <a:extLst>
              <a:ext uri="{FF2B5EF4-FFF2-40B4-BE49-F238E27FC236}">
                <a16:creationId xmlns:a16="http://schemas.microsoft.com/office/drawing/2014/main" id="{3566CF1E-05B6-4308-9B29-D8BA19B63D2D}"/>
              </a:ext>
            </a:extLst>
          </p:cNvPr>
          <p:cNvSpPr txBox="1"/>
          <p:nvPr/>
        </p:nvSpPr>
        <p:spPr>
          <a:xfrm>
            <a:off x="7632700" y="4373563"/>
            <a:ext cx="2217738" cy="430212"/>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They are equal!</a:t>
            </a:r>
          </a:p>
        </p:txBody>
      </p:sp>
      <p:sp>
        <p:nvSpPr>
          <p:cNvPr id="132" name="TextBox 131">
            <a:extLst>
              <a:ext uri="{FF2B5EF4-FFF2-40B4-BE49-F238E27FC236}">
                <a16:creationId xmlns:a16="http://schemas.microsoft.com/office/drawing/2014/main" id="{7870F39B-851B-4165-944A-40D91C6B2A23}"/>
              </a:ext>
            </a:extLst>
          </p:cNvPr>
          <p:cNvSpPr txBox="1"/>
          <p:nvPr/>
        </p:nvSpPr>
        <p:spPr>
          <a:xfrm>
            <a:off x="4713288" y="814388"/>
            <a:ext cx="4341812" cy="430212"/>
          </a:xfrm>
          <a:prstGeom prst="rect">
            <a:avLst/>
          </a:prstGeom>
          <a:noFill/>
        </p:spPr>
        <p:txBody>
          <a:bodyPr wrap="none">
            <a:spAutoFit/>
          </a:bodyPr>
          <a:lstStyle/>
          <a:p>
            <a:pPr eaLnBrk="1" hangingPunct="1">
              <a:defRPr/>
            </a:pPr>
            <a:r>
              <a:rPr lang="en-CA" sz="2200" dirty="0">
                <a:latin typeface="+mj-lt"/>
                <a:cs typeface="Arial" charset="0"/>
              </a:rPr>
              <a:t>Sample Mean        </a:t>
            </a:r>
            <a:r>
              <a:rPr lang="en-CA" sz="2200" dirty="0" err="1">
                <a:latin typeface="+mj-lt"/>
                <a:cs typeface="Arial" charset="0"/>
              </a:rPr>
              <a:t>vs</a:t>
            </a:r>
            <a:r>
              <a:rPr lang="en-CA" sz="2200" dirty="0">
                <a:latin typeface="+mj-lt"/>
                <a:cs typeface="Arial" charset="0"/>
              </a:rPr>
              <a:t> Frequency</a:t>
            </a:r>
          </a:p>
        </p:txBody>
      </p:sp>
      <p:graphicFrame>
        <p:nvGraphicFramePr>
          <p:cNvPr id="134" name="Object 1">
            <a:extLst>
              <a:ext uri="{FF2B5EF4-FFF2-40B4-BE49-F238E27FC236}">
                <a16:creationId xmlns:a16="http://schemas.microsoft.com/office/drawing/2014/main" id="{67A82FA6-9C3F-4996-89B6-5BBFA6C8C26C}"/>
              </a:ext>
            </a:extLst>
          </p:cNvPr>
          <p:cNvGraphicFramePr>
            <a:graphicFrameLocks noChangeAspect="1"/>
          </p:cNvGraphicFramePr>
          <p:nvPr/>
        </p:nvGraphicFramePr>
        <p:xfrm>
          <a:off x="6632575" y="768351"/>
          <a:ext cx="419100" cy="449263"/>
        </p:xfrm>
        <a:graphic>
          <a:graphicData uri="http://schemas.openxmlformats.org/presentationml/2006/ole">
            <mc:AlternateContent xmlns:mc="http://schemas.openxmlformats.org/markup-compatibility/2006">
              <mc:Choice xmlns:v="urn:schemas-microsoft-com:vml" Requires="v">
                <p:oleObj name="Equation" r:id="rId45" imgW="177646" imgH="190335" progId="Equation.DSMT4">
                  <p:embed/>
                </p:oleObj>
              </mc:Choice>
              <mc:Fallback>
                <p:oleObj name="Equation" r:id="rId45" imgW="177646" imgH="190335" progId="Equation.DSMT4">
                  <p:embed/>
                  <p:pic>
                    <p:nvPicPr>
                      <p:cNvPr id="134" name="Object 1">
                        <a:extLst>
                          <a:ext uri="{FF2B5EF4-FFF2-40B4-BE49-F238E27FC236}">
                            <a16:creationId xmlns:a16="http://schemas.microsoft.com/office/drawing/2014/main" id="{67A82FA6-9C3F-4996-89B6-5BBFA6C8C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2575" y="768351"/>
                        <a:ext cx="419100"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 name="TextBox 132">
            <a:extLst>
              <a:ext uri="{FF2B5EF4-FFF2-40B4-BE49-F238E27FC236}">
                <a16:creationId xmlns:a16="http://schemas.microsoft.com/office/drawing/2014/main" id="{2F927048-E205-4D37-AED4-BA47F462642D}"/>
              </a:ext>
            </a:extLst>
          </p:cNvPr>
          <p:cNvSpPr txBox="1"/>
          <p:nvPr/>
        </p:nvSpPr>
        <p:spPr>
          <a:xfrm>
            <a:off x="6924675" y="4895850"/>
            <a:ext cx="3811588" cy="1784350"/>
          </a:xfrm>
          <a:prstGeom prst="rect">
            <a:avLst/>
          </a:prstGeom>
          <a:solidFill>
            <a:schemeClr val="bg1"/>
          </a:solidFill>
        </p:spPr>
        <p:txBody>
          <a:bodyPr>
            <a:spAutoFit/>
          </a:bodyPr>
          <a:lstStyle/>
          <a:p>
            <a:pPr eaLnBrk="1" hangingPunct="1">
              <a:defRPr/>
            </a:pPr>
            <a:r>
              <a:rPr lang="en-CA" sz="2200" dirty="0">
                <a:solidFill>
                  <a:srgbClr val="FF0000"/>
                </a:solidFill>
                <a:latin typeface="+mj-lt"/>
                <a:cs typeface="Arial" charset="0"/>
              </a:rPr>
              <a:t>When the take the average</a:t>
            </a:r>
            <a:br>
              <a:rPr lang="en-CA" sz="2200" dirty="0">
                <a:solidFill>
                  <a:srgbClr val="FF0000"/>
                </a:solidFill>
                <a:latin typeface="+mj-lt"/>
                <a:cs typeface="Arial" charset="0"/>
              </a:rPr>
            </a:br>
            <a:r>
              <a:rPr lang="en-CA" sz="2200" dirty="0">
                <a:solidFill>
                  <a:srgbClr val="FF0000"/>
                </a:solidFill>
                <a:latin typeface="+mj-lt"/>
                <a:cs typeface="Arial" charset="0"/>
              </a:rPr>
              <a:t>of all the sample means that are possible, it will be equal to the population mean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blinds(horizontal)">
                                      <p:cBhvr>
                                        <p:cTn id="12" dur="500"/>
                                        <p:tgtEl>
                                          <p:spTgt spid="132"/>
                                        </p:tgtEl>
                                      </p:cBhvr>
                                    </p:animEffect>
                                  </p:childTnLst>
                                </p:cTn>
                              </p:par>
                              <p:par>
                                <p:cTn id="13" presetID="3" presetClass="entr" presetSubtype="10"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blinds(horizontal)">
                                      <p:cBhvr>
                                        <p:cTn id="15" dur="500"/>
                                        <p:tgtEl>
                                          <p:spTgt spid="1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down)">
                                      <p:cBhvr>
                                        <p:cTn id="25" dur="500"/>
                                        <p:tgtEl>
                                          <p:spTgt spid="107"/>
                                        </p:tgtEl>
                                      </p:cBhvr>
                                    </p:animEffec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wipe(down)">
                                      <p:cBhvr>
                                        <p:cTn id="29" dur="500"/>
                                        <p:tgtEl>
                                          <p:spTgt spid="108"/>
                                        </p:tgtEl>
                                      </p:cBhvr>
                                    </p:animEffect>
                                  </p:childTnLst>
                                </p:cTn>
                              </p:par>
                            </p:childTnLst>
                          </p:cTn>
                        </p:par>
                        <p:par>
                          <p:cTn id="30" fill="hold" nodeType="afterGroup">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wipe(down)">
                                      <p:cBhvr>
                                        <p:cTn id="33" dur="500"/>
                                        <p:tgtEl>
                                          <p:spTgt spid="109"/>
                                        </p:tgtEl>
                                      </p:cBhvr>
                                    </p:animEffect>
                                  </p:childTnLst>
                                </p:cTn>
                              </p:par>
                            </p:childTnLst>
                          </p:cTn>
                        </p:par>
                        <p:par>
                          <p:cTn id="34" fill="hold" nodeType="afterGroup">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wipe(down)">
                                      <p:cBhvr>
                                        <p:cTn id="37" dur="500"/>
                                        <p:tgtEl>
                                          <p:spTgt spid="110"/>
                                        </p:tgtEl>
                                      </p:cBhvr>
                                    </p:animEffect>
                                  </p:childTnLst>
                                </p:cTn>
                              </p:par>
                            </p:childTnLst>
                          </p:cTn>
                        </p:par>
                        <p:par>
                          <p:cTn id="38" fill="hold" nodeType="afterGroup">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wipe(down)">
                                      <p:cBhvr>
                                        <p:cTn id="41" dur="500"/>
                                        <p:tgtEl>
                                          <p:spTgt spid="111"/>
                                        </p:tgtEl>
                                      </p:cBhvr>
                                    </p:animEffect>
                                  </p:childTnLst>
                                </p:cTn>
                              </p:par>
                            </p:childTnLst>
                          </p:cTn>
                        </p:par>
                        <p:par>
                          <p:cTn id="42" fill="hold" nodeType="afterGroup">
                            <p:stCondLst>
                              <p:cond delay="2500"/>
                            </p:stCondLst>
                            <p:childTnLst>
                              <p:par>
                                <p:cTn id="43" presetID="22" presetClass="entr" presetSubtype="4" fill="hold" grpId="0"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wipe(down)">
                                      <p:cBhvr>
                                        <p:cTn id="45" dur="500"/>
                                        <p:tgtEl>
                                          <p:spTgt spid="112"/>
                                        </p:tgtEl>
                                      </p:cBhvr>
                                    </p:animEffect>
                                  </p:childTnLst>
                                </p:cTn>
                              </p:par>
                            </p:childTnLst>
                          </p:cTn>
                        </p:par>
                        <p:par>
                          <p:cTn id="46" fill="hold" nodeType="afterGroup">
                            <p:stCondLst>
                              <p:cond delay="3000"/>
                            </p:stCondLst>
                            <p:childTnLst>
                              <p:par>
                                <p:cTn id="47" presetID="22" presetClass="entr" presetSubtype="4" fill="hold" grpId="0"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wipe(down)">
                                      <p:cBhvr>
                                        <p:cTn id="49" dur="500"/>
                                        <p:tgtEl>
                                          <p:spTgt spid="113"/>
                                        </p:tgtEl>
                                      </p:cBhvr>
                                    </p:animEffect>
                                  </p:childTnLst>
                                </p:cTn>
                              </p:par>
                            </p:childTnLst>
                          </p:cTn>
                        </p:par>
                        <p:par>
                          <p:cTn id="50" fill="hold" nodeType="afterGroup">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wipe(down)">
                                      <p:cBhvr>
                                        <p:cTn id="53" dur="500"/>
                                        <p:tgtEl>
                                          <p:spTgt spid="114"/>
                                        </p:tgtEl>
                                      </p:cBhvr>
                                    </p:animEffect>
                                  </p:childTnLst>
                                </p:cTn>
                              </p:par>
                            </p:childTnLst>
                          </p:cTn>
                        </p:par>
                        <p:par>
                          <p:cTn id="54" fill="hold" nodeType="afterGroup">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wipe(down)">
                                      <p:cBhvr>
                                        <p:cTn id="57" dur="500"/>
                                        <p:tgtEl>
                                          <p:spTgt spid="115"/>
                                        </p:tgtEl>
                                      </p:cBhvr>
                                    </p:animEffect>
                                  </p:childTnLst>
                                </p:cTn>
                              </p:par>
                            </p:childTnLst>
                          </p:cTn>
                        </p:par>
                        <p:par>
                          <p:cTn id="58" fill="hold" nodeType="afterGroup">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down)">
                                      <p:cBhvr>
                                        <p:cTn id="61" dur="500"/>
                                        <p:tgtEl>
                                          <p:spTgt spid="116"/>
                                        </p:tgtEl>
                                      </p:cBhvr>
                                    </p:animEffect>
                                  </p:childTnLst>
                                </p:cTn>
                              </p:par>
                            </p:childTnLst>
                          </p:cTn>
                        </p:par>
                        <p:par>
                          <p:cTn id="62" fill="hold" nodeType="afterGroup">
                            <p:stCondLst>
                              <p:cond delay="5000"/>
                            </p:stCondLst>
                            <p:childTnLst>
                              <p:par>
                                <p:cTn id="63" presetID="22" presetClass="entr" presetSubtype="4" fill="hold" grpId="0" nodeType="afterEffect">
                                  <p:stCondLst>
                                    <p:cond delay="0"/>
                                  </p:stCondLst>
                                  <p:childTnLst>
                                    <p:set>
                                      <p:cBhvr>
                                        <p:cTn id="64" dur="1" fill="hold">
                                          <p:stCondLst>
                                            <p:cond delay="0"/>
                                          </p:stCondLst>
                                        </p:cTn>
                                        <p:tgtEl>
                                          <p:spTgt spid="117"/>
                                        </p:tgtEl>
                                        <p:attrNameLst>
                                          <p:attrName>style.visibility</p:attrName>
                                        </p:attrNameLst>
                                      </p:cBhvr>
                                      <p:to>
                                        <p:strVal val="visible"/>
                                      </p:to>
                                    </p:set>
                                    <p:animEffect transition="in" filter="wipe(down)">
                                      <p:cBhvr>
                                        <p:cTn id="65" dur="500"/>
                                        <p:tgtEl>
                                          <p:spTgt spid="117"/>
                                        </p:tgtEl>
                                      </p:cBhvr>
                                    </p:animEffect>
                                  </p:childTnLst>
                                </p:cTn>
                              </p:par>
                            </p:childTnLst>
                          </p:cTn>
                        </p:par>
                        <p:par>
                          <p:cTn id="66" fill="hold" nodeType="afterGroup">
                            <p:stCondLst>
                              <p:cond delay="5500"/>
                            </p:stCondLst>
                            <p:childTnLst>
                              <p:par>
                                <p:cTn id="67" presetID="22" presetClass="entr" presetSubtype="4" fill="hold" grpId="0" nodeType="afterEffect">
                                  <p:stCondLst>
                                    <p:cond delay="0"/>
                                  </p:stCondLst>
                                  <p:childTnLst>
                                    <p:set>
                                      <p:cBhvr>
                                        <p:cTn id="68" dur="1" fill="hold">
                                          <p:stCondLst>
                                            <p:cond delay="0"/>
                                          </p:stCondLst>
                                        </p:cTn>
                                        <p:tgtEl>
                                          <p:spTgt spid="118"/>
                                        </p:tgtEl>
                                        <p:attrNameLst>
                                          <p:attrName>style.visibility</p:attrName>
                                        </p:attrNameLst>
                                      </p:cBhvr>
                                      <p:to>
                                        <p:strVal val="visible"/>
                                      </p:to>
                                    </p:set>
                                    <p:animEffect transition="in" filter="wipe(down)">
                                      <p:cBhvr>
                                        <p:cTn id="69" dur="500"/>
                                        <p:tgtEl>
                                          <p:spTgt spid="118"/>
                                        </p:tgtEl>
                                      </p:cBhvr>
                                    </p:animEffect>
                                  </p:childTnLst>
                                </p:cTn>
                              </p:par>
                            </p:childTnLst>
                          </p:cTn>
                        </p:par>
                        <p:par>
                          <p:cTn id="70" fill="hold" nodeType="afterGroup">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19"/>
                                        </p:tgtEl>
                                        <p:attrNameLst>
                                          <p:attrName>style.visibility</p:attrName>
                                        </p:attrNameLst>
                                      </p:cBhvr>
                                      <p:to>
                                        <p:strVal val="visible"/>
                                      </p:to>
                                    </p:set>
                                    <p:animEffect transition="in" filter="wipe(down)">
                                      <p:cBhvr>
                                        <p:cTn id="73" dur="500"/>
                                        <p:tgtEl>
                                          <p:spTgt spid="119"/>
                                        </p:tgtEl>
                                      </p:cBhvr>
                                    </p:animEffect>
                                  </p:childTnLst>
                                </p:cTn>
                              </p:par>
                            </p:childTnLst>
                          </p:cTn>
                        </p:par>
                        <p:par>
                          <p:cTn id="74" fill="hold" nodeType="afterGroup">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wipe(down)">
                                      <p:cBhvr>
                                        <p:cTn id="77" dur="500"/>
                                        <p:tgtEl>
                                          <p:spTgt spid="120"/>
                                        </p:tgtEl>
                                      </p:cBhvr>
                                    </p:animEffect>
                                  </p:childTnLst>
                                </p:cTn>
                              </p:par>
                            </p:childTnLst>
                          </p:cTn>
                        </p:par>
                        <p:par>
                          <p:cTn id="78" fill="hold" nodeType="afterGroup">
                            <p:stCondLst>
                              <p:cond delay="7000"/>
                            </p:stCondLst>
                            <p:childTnLst>
                              <p:par>
                                <p:cTn id="79" presetID="22" presetClass="entr" presetSubtype="4"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down)">
                                      <p:cBhvr>
                                        <p:cTn id="81" dur="500"/>
                                        <p:tgtEl>
                                          <p:spTgt spid="121"/>
                                        </p:tgtEl>
                                      </p:cBhvr>
                                    </p:animEffect>
                                  </p:childTnLst>
                                </p:cTn>
                              </p:par>
                            </p:childTnLst>
                          </p:cTn>
                        </p:par>
                        <p:par>
                          <p:cTn id="82" fill="hold" nodeType="afterGroup">
                            <p:stCondLst>
                              <p:cond delay="7500"/>
                            </p:stCondLst>
                            <p:childTnLst>
                              <p:par>
                                <p:cTn id="83" presetID="22" presetClass="entr" presetSubtype="4" fill="hold" grpId="0" nodeType="afterEffect">
                                  <p:stCondLst>
                                    <p:cond delay="0"/>
                                  </p:stCondLst>
                                  <p:childTnLst>
                                    <p:set>
                                      <p:cBhvr>
                                        <p:cTn id="84" dur="1" fill="hold">
                                          <p:stCondLst>
                                            <p:cond delay="0"/>
                                          </p:stCondLst>
                                        </p:cTn>
                                        <p:tgtEl>
                                          <p:spTgt spid="122"/>
                                        </p:tgtEl>
                                        <p:attrNameLst>
                                          <p:attrName>style.visibility</p:attrName>
                                        </p:attrNameLst>
                                      </p:cBhvr>
                                      <p:to>
                                        <p:strVal val="visible"/>
                                      </p:to>
                                    </p:set>
                                    <p:animEffect transition="in" filter="wipe(down)">
                                      <p:cBhvr>
                                        <p:cTn id="85" dur="500"/>
                                        <p:tgtEl>
                                          <p:spTgt spid="12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24"/>
                                        </p:tgtEl>
                                        <p:attrNameLst>
                                          <p:attrName>style.visibility</p:attrName>
                                        </p:attrNameLst>
                                      </p:cBhvr>
                                      <p:to>
                                        <p:strVal val="visible"/>
                                      </p:to>
                                    </p:set>
                                    <p:animEffect transition="in" filter="blinds(horizontal)">
                                      <p:cBhvr>
                                        <p:cTn id="90" dur="500"/>
                                        <p:tgtEl>
                                          <p:spTgt spid="124"/>
                                        </p:tgtEl>
                                      </p:cBhvr>
                                    </p:animEffect>
                                  </p:childTnLst>
                                </p:cTn>
                              </p:par>
                              <p:par>
                                <p:cTn id="91" presetID="10" presetClass="exit" presetSubtype="0" fill="hold" nodeType="withEffect">
                                  <p:stCondLst>
                                    <p:cond delay="0"/>
                                  </p:stCondLst>
                                  <p:childTnLst>
                                    <p:animEffect transition="out" filter="fade">
                                      <p:cBhvr>
                                        <p:cTn id="92" dur="2000"/>
                                        <p:tgtEl>
                                          <p:spTgt spid="4"/>
                                        </p:tgtEl>
                                      </p:cBhvr>
                                    </p:animEffect>
                                    <p:set>
                                      <p:cBhvr>
                                        <p:cTn id="93" dur="1" fill="hold">
                                          <p:stCondLst>
                                            <p:cond delay="1999"/>
                                          </p:stCondLst>
                                        </p:cTn>
                                        <p:tgtEl>
                                          <p:spTgt spid="4"/>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blinds(horizontal)">
                                      <p:cBhvr>
                                        <p:cTn id="98" dur="500"/>
                                        <p:tgtEl>
                                          <p:spTgt spid="12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126"/>
                                        </p:tgtEl>
                                        <p:attrNameLst>
                                          <p:attrName>style.visibility</p:attrName>
                                        </p:attrNameLst>
                                      </p:cBhvr>
                                      <p:to>
                                        <p:strVal val="visible"/>
                                      </p:to>
                                    </p:set>
                                    <p:animEffect transition="in" filter="blinds(horizontal)">
                                      <p:cBhvr>
                                        <p:cTn id="103" dur="500"/>
                                        <p:tgtEl>
                                          <p:spTgt spid="12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blinds(horizontal)">
                                      <p:cBhvr>
                                        <p:cTn id="108" dur="500"/>
                                        <p:tgtEl>
                                          <p:spTgt spid="12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nodeType="clickEffect">
                                  <p:stCondLst>
                                    <p:cond delay="0"/>
                                  </p:stCondLst>
                                  <p:childTnLst>
                                    <p:set>
                                      <p:cBhvr>
                                        <p:cTn id="112" dur="1" fill="hold">
                                          <p:stCondLst>
                                            <p:cond delay="0"/>
                                          </p:stCondLst>
                                        </p:cTn>
                                        <p:tgtEl>
                                          <p:spTgt spid="129"/>
                                        </p:tgtEl>
                                        <p:attrNameLst>
                                          <p:attrName>style.visibility</p:attrName>
                                        </p:attrNameLst>
                                      </p:cBhvr>
                                      <p:to>
                                        <p:strVal val="visible"/>
                                      </p:to>
                                    </p:set>
                                    <p:animEffect transition="in" filter="blinds(horizontal)">
                                      <p:cBhvr>
                                        <p:cTn id="113" dur="500"/>
                                        <p:tgtEl>
                                          <p:spTgt spid="12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ntr" presetSubtype="10" fill="hold" nodeType="clickEffect">
                                  <p:stCondLst>
                                    <p:cond delay="0"/>
                                  </p:stCondLst>
                                  <p:childTnLst>
                                    <p:set>
                                      <p:cBhvr>
                                        <p:cTn id="117" dur="1" fill="hold">
                                          <p:stCondLst>
                                            <p:cond delay="0"/>
                                          </p:stCondLst>
                                        </p:cTn>
                                        <p:tgtEl>
                                          <p:spTgt spid="130"/>
                                        </p:tgtEl>
                                        <p:attrNameLst>
                                          <p:attrName>style.visibility</p:attrName>
                                        </p:attrNameLst>
                                      </p:cBhvr>
                                      <p:to>
                                        <p:strVal val="visible"/>
                                      </p:to>
                                    </p:set>
                                    <p:animEffect transition="in" filter="blinds(horizontal)">
                                      <p:cBhvr>
                                        <p:cTn id="118" dur="500"/>
                                        <p:tgtEl>
                                          <p:spTgt spid="130"/>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blinds(horizontal)">
                                      <p:cBhvr>
                                        <p:cTn id="123" dur="500"/>
                                        <p:tgtEl>
                                          <p:spTgt spid="131"/>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133"/>
                                        </p:tgtEl>
                                        <p:attrNameLst>
                                          <p:attrName>style.visibility</p:attrName>
                                        </p:attrNameLst>
                                      </p:cBhvr>
                                      <p:to>
                                        <p:strVal val="visible"/>
                                      </p:to>
                                    </p:set>
                                    <p:animEffect transition="in" filter="blinds(horizontal)">
                                      <p:cBhvr>
                                        <p:cTn id="128"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4" grpId="0"/>
      <p:bldP spid="128" grpId="0"/>
      <p:bldP spid="131" grpId="0"/>
      <p:bldP spid="132" grpId="0"/>
      <p:bldP spid="1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CAA3-A039-4735-AB28-D3AC152219D4}"/>
              </a:ext>
            </a:extLst>
          </p:cNvPr>
          <p:cNvSpPr>
            <a:spLocks noGrp="1"/>
          </p:cNvSpPr>
          <p:nvPr>
            <p:ph type="title"/>
          </p:nvPr>
        </p:nvSpPr>
        <p:spPr>
          <a:xfrm>
            <a:off x="447040" y="274638"/>
            <a:ext cx="10119360" cy="649922"/>
          </a:xfrm>
        </p:spPr>
        <p:txBody>
          <a:bodyPr/>
          <a:lstStyle/>
          <a:p>
            <a:r>
              <a:rPr lang="en-US" dirty="0"/>
              <a:t>How do we use the distribution of sample means?</a:t>
            </a:r>
          </a:p>
        </p:txBody>
      </p:sp>
      <p:sp>
        <p:nvSpPr>
          <p:cNvPr id="3" name="Content Placeholder 2">
            <a:extLst>
              <a:ext uri="{FF2B5EF4-FFF2-40B4-BE49-F238E27FC236}">
                <a16:creationId xmlns:a16="http://schemas.microsoft.com/office/drawing/2014/main" id="{0A4787E2-475E-404E-88AC-E53A4A453B82}"/>
              </a:ext>
            </a:extLst>
          </p:cNvPr>
          <p:cNvSpPr>
            <a:spLocks noGrp="1"/>
          </p:cNvSpPr>
          <p:nvPr>
            <p:ph sz="quarter" idx="1"/>
          </p:nvPr>
        </p:nvSpPr>
        <p:spPr>
          <a:xfrm>
            <a:off x="294637" y="986244"/>
            <a:ext cx="11043920" cy="2209800"/>
          </a:xfrm>
        </p:spPr>
        <p:txBody>
          <a:bodyPr/>
          <a:lstStyle/>
          <a:p>
            <a:r>
              <a:rPr lang="en-US" dirty="0"/>
              <a:t>1. The distribution of sample means can be used to predict the probability that you will get certain sample averages</a:t>
            </a:r>
          </a:p>
          <a:p>
            <a:r>
              <a:rPr lang="en-US" dirty="0" err="1"/>
              <a:t>Ie</a:t>
            </a:r>
            <a:r>
              <a:rPr lang="en-US" dirty="0"/>
              <a:t>: What is the probability that I will get a sample average of 6ft or more if we take a sample of size 50 from the population of males in North America</a:t>
            </a:r>
          </a:p>
        </p:txBody>
      </p:sp>
      <p:sp>
        <p:nvSpPr>
          <p:cNvPr id="4" name="Content Placeholder 2">
            <a:extLst>
              <a:ext uri="{FF2B5EF4-FFF2-40B4-BE49-F238E27FC236}">
                <a16:creationId xmlns:a16="http://schemas.microsoft.com/office/drawing/2014/main" id="{FBEC2F4C-73C5-419C-A94F-009CAA20A9BE}"/>
              </a:ext>
            </a:extLst>
          </p:cNvPr>
          <p:cNvSpPr txBox="1">
            <a:spLocks/>
          </p:cNvSpPr>
          <p:nvPr/>
        </p:nvSpPr>
        <p:spPr bwMode="auto">
          <a:xfrm>
            <a:off x="304800" y="2941320"/>
            <a:ext cx="11043920"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Some sample averages are MORE likely to be obtained than others…..</a:t>
            </a:r>
          </a:p>
        </p:txBody>
      </p:sp>
      <p:pic>
        <p:nvPicPr>
          <p:cNvPr id="7" name="Picture 6">
            <a:extLst>
              <a:ext uri="{FF2B5EF4-FFF2-40B4-BE49-F238E27FC236}">
                <a16:creationId xmlns:a16="http://schemas.microsoft.com/office/drawing/2014/main" id="{0011DDCD-0572-4DB1-9427-7270C878E06D}"/>
              </a:ext>
            </a:extLst>
          </p:cNvPr>
          <p:cNvPicPr>
            <a:picLocks noChangeAspect="1"/>
          </p:cNvPicPr>
          <p:nvPr/>
        </p:nvPicPr>
        <p:blipFill>
          <a:blip r:embed="rId4"/>
          <a:stretch>
            <a:fillRect/>
          </a:stretch>
        </p:blipFill>
        <p:spPr>
          <a:xfrm>
            <a:off x="2566930" y="3711827"/>
            <a:ext cx="6555035" cy="2465239"/>
          </a:xfrm>
          <a:prstGeom prst="rect">
            <a:avLst/>
          </a:prstGeom>
        </p:spPr>
      </p:pic>
      <p:sp>
        <p:nvSpPr>
          <p:cNvPr id="8" name="Content Placeholder 2">
            <a:extLst>
              <a:ext uri="{FF2B5EF4-FFF2-40B4-BE49-F238E27FC236}">
                <a16:creationId xmlns:a16="http://schemas.microsoft.com/office/drawing/2014/main" id="{8219E621-7DA2-4E6D-A069-EC754B7AF3F7}"/>
              </a:ext>
            </a:extLst>
          </p:cNvPr>
          <p:cNvSpPr txBox="1">
            <a:spLocks/>
          </p:cNvSpPr>
          <p:nvPr/>
        </p:nvSpPr>
        <p:spPr bwMode="auto">
          <a:xfrm>
            <a:off x="258896" y="3853884"/>
            <a:ext cx="3563956"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Population distribution</a:t>
            </a:r>
          </a:p>
        </p:txBody>
      </p:sp>
      <p:grpSp>
        <p:nvGrpSpPr>
          <p:cNvPr id="128" name="Group 127">
            <a:extLst>
              <a:ext uri="{FF2B5EF4-FFF2-40B4-BE49-F238E27FC236}">
                <a16:creationId xmlns:a16="http://schemas.microsoft.com/office/drawing/2014/main" id="{8748228B-7281-403F-9F67-2722CA87EB46}"/>
              </a:ext>
            </a:extLst>
          </p:cNvPr>
          <p:cNvGrpSpPr/>
          <p:nvPr/>
        </p:nvGrpSpPr>
        <p:grpSpPr>
          <a:xfrm>
            <a:off x="4805621" y="3844887"/>
            <a:ext cx="1705348" cy="2357609"/>
            <a:chOff x="8154749" y="2328924"/>
            <a:chExt cx="1929111" cy="2631382"/>
          </a:xfrm>
        </p:grpSpPr>
        <p:graphicFrame>
          <p:nvGraphicFramePr>
            <p:cNvPr id="9" name="Object 8">
              <a:extLst>
                <a:ext uri="{FF2B5EF4-FFF2-40B4-BE49-F238E27FC236}">
                  <a16:creationId xmlns:a16="http://schemas.microsoft.com/office/drawing/2014/main" id="{683B9BDF-F324-479D-9121-F4730297C233}"/>
                </a:ext>
              </a:extLst>
            </p:cNvPr>
            <p:cNvGraphicFramePr>
              <a:graphicFrameLocks noChangeAspect="1"/>
            </p:cNvGraphicFramePr>
            <p:nvPr>
              <p:extLst>
                <p:ext uri="{D42A27DB-BD31-4B8C-83A1-F6EECF244321}">
                  <p14:modId xmlns:p14="http://schemas.microsoft.com/office/powerpoint/2010/main" val="2800344219"/>
                </p:ext>
              </p:extLst>
            </p:nvPr>
          </p:nvGraphicFramePr>
          <p:xfrm>
            <a:off x="8534565" y="4628519"/>
            <a:ext cx="1139825" cy="331787"/>
          </p:xfrm>
          <a:graphic>
            <a:graphicData uri="http://schemas.openxmlformats.org/presentationml/2006/ole">
              <mc:AlternateContent xmlns:mc="http://schemas.openxmlformats.org/markup-compatibility/2006">
                <mc:Choice xmlns:v="urn:schemas-microsoft-com:vml" Requires="v">
                  <p:oleObj name="Equation" r:id="rId5" imgW="698400" imgH="203040" progId="Equation.DSMT4">
                    <p:embed/>
                  </p:oleObj>
                </mc:Choice>
                <mc:Fallback>
                  <p:oleObj name="Equation" r:id="rId5" imgW="698400" imgH="203040" progId="Equation.DSMT4">
                    <p:embed/>
                    <p:pic>
                      <p:nvPicPr>
                        <p:cNvPr id="9" name="Object 8">
                          <a:extLst>
                            <a:ext uri="{FF2B5EF4-FFF2-40B4-BE49-F238E27FC236}">
                              <a16:creationId xmlns:a16="http://schemas.microsoft.com/office/drawing/2014/main" id="{683B9BDF-F324-479D-9121-F4730297C233}"/>
                            </a:ext>
                          </a:extLst>
                        </p:cNvPr>
                        <p:cNvPicPr/>
                        <p:nvPr/>
                      </p:nvPicPr>
                      <p:blipFill>
                        <a:blip r:embed="rId6"/>
                        <a:stretch>
                          <a:fillRect/>
                        </a:stretch>
                      </p:blipFill>
                      <p:spPr>
                        <a:xfrm>
                          <a:off x="8534565" y="4628519"/>
                          <a:ext cx="1139825" cy="3317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AF556333-1C07-47BB-8C16-7CCDF00414C4}"/>
                </a:ext>
              </a:extLst>
            </p:cNvPr>
            <p:cNvSpPr/>
            <p:nvPr/>
          </p:nvSpPr>
          <p:spPr>
            <a:xfrm>
              <a:off x="8719518" y="359217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EEB5A8-D3B1-418D-AD78-3613F15994E5}"/>
                </a:ext>
              </a:extLst>
            </p:cNvPr>
            <p:cNvSpPr/>
            <p:nvPr/>
          </p:nvSpPr>
          <p:spPr>
            <a:xfrm>
              <a:off x="8896728" y="3591117"/>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D91DC2-F357-46BA-9597-4A2F3CE4A29A}"/>
                </a:ext>
              </a:extLst>
            </p:cNvPr>
            <p:cNvSpPr/>
            <p:nvPr/>
          </p:nvSpPr>
          <p:spPr>
            <a:xfrm>
              <a:off x="9155548" y="358944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8AF8E7-28F8-4081-9B97-A7B95F8FCDEF}"/>
                </a:ext>
              </a:extLst>
            </p:cNvPr>
            <p:cNvSpPr/>
            <p:nvPr/>
          </p:nvSpPr>
          <p:spPr>
            <a:xfrm>
              <a:off x="9048263" y="358944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0D3D04-0BDC-4785-A8FD-079890A35F99}"/>
                </a:ext>
              </a:extLst>
            </p:cNvPr>
            <p:cNvSpPr/>
            <p:nvPr/>
          </p:nvSpPr>
          <p:spPr>
            <a:xfrm>
              <a:off x="8748073" y="333992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D7774E-FED3-4E32-AB7F-0E100AB98912}"/>
                </a:ext>
              </a:extLst>
            </p:cNvPr>
            <p:cNvSpPr/>
            <p:nvPr/>
          </p:nvSpPr>
          <p:spPr>
            <a:xfrm>
              <a:off x="8900587" y="3335285"/>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0AE31D-674D-4AEA-84F5-0C2BBE435DC4}"/>
                </a:ext>
              </a:extLst>
            </p:cNvPr>
            <p:cNvSpPr/>
            <p:nvPr/>
          </p:nvSpPr>
          <p:spPr>
            <a:xfrm>
              <a:off x="9043337" y="3335285"/>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254455-16A2-44E0-8881-47CCD3C3A758}"/>
                </a:ext>
              </a:extLst>
            </p:cNvPr>
            <p:cNvSpPr/>
            <p:nvPr/>
          </p:nvSpPr>
          <p:spPr>
            <a:xfrm>
              <a:off x="9305687" y="3591117"/>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E7E861-8549-4C71-B0CB-6C83ACE8FFA6}"/>
                </a:ext>
              </a:extLst>
            </p:cNvPr>
            <p:cNvSpPr/>
            <p:nvPr/>
          </p:nvSpPr>
          <p:spPr>
            <a:xfrm>
              <a:off x="9193802" y="332897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4A30D7-41B7-417A-BA37-9792F3C50C0E}"/>
                </a:ext>
              </a:extLst>
            </p:cNvPr>
            <p:cNvSpPr/>
            <p:nvPr/>
          </p:nvSpPr>
          <p:spPr>
            <a:xfrm>
              <a:off x="9159079" y="3079456"/>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6BA8E7-7277-4599-ADB0-9D07113B3C2F}"/>
                </a:ext>
              </a:extLst>
            </p:cNvPr>
            <p:cNvSpPr/>
            <p:nvPr/>
          </p:nvSpPr>
          <p:spPr>
            <a:xfrm>
              <a:off x="9124356" y="2829943"/>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3D262A-67B6-4891-A394-C545A22DC228}"/>
                </a:ext>
              </a:extLst>
            </p:cNvPr>
            <p:cNvSpPr/>
            <p:nvPr/>
          </p:nvSpPr>
          <p:spPr>
            <a:xfrm>
              <a:off x="9027903" y="3079457"/>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0F6A9C-DEF8-4BB0-BCB6-80FFEBB39391}"/>
                </a:ext>
              </a:extLst>
            </p:cNvPr>
            <p:cNvSpPr/>
            <p:nvPr/>
          </p:nvSpPr>
          <p:spPr>
            <a:xfrm>
              <a:off x="8892870" y="307629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1F591E-89FB-437C-B69B-E065D4290173}"/>
                </a:ext>
              </a:extLst>
            </p:cNvPr>
            <p:cNvSpPr/>
            <p:nvPr/>
          </p:nvSpPr>
          <p:spPr>
            <a:xfrm>
              <a:off x="8588080" y="359427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1598080-0874-4702-B96B-E1AB8A12BEFF}"/>
                </a:ext>
              </a:extLst>
            </p:cNvPr>
            <p:cNvSpPr/>
            <p:nvPr/>
          </p:nvSpPr>
          <p:spPr>
            <a:xfrm>
              <a:off x="8615087" y="3338446"/>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E61A1C8-ADFE-4832-BB0F-9E9CAFD595EB}"/>
                </a:ext>
              </a:extLst>
            </p:cNvPr>
            <p:cNvSpPr/>
            <p:nvPr/>
          </p:nvSpPr>
          <p:spPr>
            <a:xfrm>
              <a:off x="8860353" y="283246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D7933CF-DA2E-43CB-837E-04BCFAACE04E}"/>
                </a:ext>
              </a:extLst>
            </p:cNvPr>
            <p:cNvSpPr/>
            <p:nvPr/>
          </p:nvSpPr>
          <p:spPr>
            <a:xfrm>
              <a:off x="9343055" y="333591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1190292-9BEA-4D47-9465-7FD6765E251A}"/>
                </a:ext>
              </a:extLst>
            </p:cNvPr>
            <p:cNvSpPr/>
            <p:nvPr/>
          </p:nvSpPr>
          <p:spPr>
            <a:xfrm>
              <a:off x="8800276" y="3076297"/>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A26C538-7EB8-4808-804E-EF8AFE49CD58}"/>
                </a:ext>
              </a:extLst>
            </p:cNvPr>
            <p:cNvSpPr/>
            <p:nvPr/>
          </p:nvSpPr>
          <p:spPr>
            <a:xfrm>
              <a:off x="8993180" y="2826781"/>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3E8339-8D4E-4CCF-84B1-CEE63E107CD0}"/>
                </a:ext>
              </a:extLst>
            </p:cNvPr>
            <p:cNvSpPr/>
            <p:nvPr/>
          </p:nvSpPr>
          <p:spPr>
            <a:xfrm>
              <a:off x="9444577" y="3591117"/>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8909A2-BC11-466B-A9FB-7E7EB82319D4}"/>
                </a:ext>
              </a:extLst>
            </p:cNvPr>
            <p:cNvSpPr/>
            <p:nvPr/>
          </p:nvSpPr>
          <p:spPr>
            <a:xfrm>
              <a:off x="9594271" y="359950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2B4ACCD-1F74-4788-A689-FDE579C18233}"/>
                </a:ext>
              </a:extLst>
            </p:cNvPr>
            <p:cNvSpPr/>
            <p:nvPr/>
          </p:nvSpPr>
          <p:spPr>
            <a:xfrm>
              <a:off x="9502118" y="333745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F1AA044-FB30-4116-8514-72C248CFC1FA}"/>
                </a:ext>
              </a:extLst>
            </p:cNvPr>
            <p:cNvSpPr/>
            <p:nvPr/>
          </p:nvSpPr>
          <p:spPr>
            <a:xfrm>
              <a:off x="9298410" y="3083334"/>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B91DDE-1FF1-4C9F-843C-E4A2BED7B574}"/>
                </a:ext>
              </a:extLst>
            </p:cNvPr>
            <p:cNvSpPr/>
            <p:nvPr/>
          </p:nvSpPr>
          <p:spPr>
            <a:xfrm>
              <a:off x="9060751" y="257907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B4C8B18-6E1F-4A55-89B5-484BD2C05208}"/>
                </a:ext>
              </a:extLst>
            </p:cNvPr>
            <p:cNvSpPr/>
            <p:nvPr/>
          </p:nvSpPr>
          <p:spPr>
            <a:xfrm>
              <a:off x="8924946" y="257907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5636C86-11C7-4F03-9547-1C37A2292841}"/>
                </a:ext>
              </a:extLst>
            </p:cNvPr>
            <p:cNvSpPr/>
            <p:nvPr/>
          </p:nvSpPr>
          <p:spPr>
            <a:xfrm>
              <a:off x="9007398" y="2328924"/>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5979E-BA91-4708-83B2-3BD57C6B1465}"/>
                </a:ext>
              </a:extLst>
            </p:cNvPr>
            <p:cNvSpPr/>
            <p:nvPr/>
          </p:nvSpPr>
          <p:spPr>
            <a:xfrm>
              <a:off x="9264457" y="283318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23A7296-7D6F-447D-B9C9-D1F9B3657C8F}"/>
                </a:ext>
              </a:extLst>
            </p:cNvPr>
            <p:cNvSpPr/>
            <p:nvPr/>
          </p:nvSpPr>
          <p:spPr>
            <a:xfrm>
              <a:off x="8508361" y="413016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44F440B-25B7-4BBC-8CC7-BD5096D211E5}"/>
                </a:ext>
              </a:extLst>
            </p:cNvPr>
            <p:cNvSpPr/>
            <p:nvPr/>
          </p:nvSpPr>
          <p:spPr>
            <a:xfrm>
              <a:off x="8685571" y="4129107"/>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DE009E2-50AD-4037-B6A2-A935C2BC3697}"/>
                </a:ext>
              </a:extLst>
            </p:cNvPr>
            <p:cNvSpPr/>
            <p:nvPr/>
          </p:nvSpPr>
          <p:spPr>
            <a:xfrm>
              <a:off x="8944391" y="412743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30EAF9D-FFF2-471C-8D1D-1559B3DA3C10}"/>
                </a:ext>
              </a:extLst>
            </p:cNvPr>
            <p:cNvSpPr/>
            <p:nvPr/>
          </p:nvSpPr>
          <p:spPr>
            <a:xfrm>
              <a:off x="8837106" y="412743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865B0B-84CE-44FC-BF8C-5087DB050F81}"/>
                </a:ext>
              </a:extLst>
            </p:cNvPr>
            <p:cNvSpPr/>
            <p:nvPr/>
          </p:nvSpPr>
          <p:spPr>
            <a:xfrm>
              <a:off x="8536916" y="387791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DC24053-1F3A-4206-BB7C-8508DB5D7C61}"/>
                </a:ext>
              </a:extLst>
            </p:cNvPr>
            <p:cNvSpPr/>
            <p:nvPr/>
          </p:nvSpPr>
          <p:spPr>
            <a:xfrm>
              <a:off x="8689430" y="3873275"/>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C201ABA-71A1-44A9-9B22-0682B45AE3B0}"/>
                </a:ext>
              </a:extLst>
            </p:cNvPr>
            <p:cNvSpPr/>
            <p:nvPr/>
          </p:nvSpPr>
          <p:spPr>
            <a:xfrm>
              <a:off x="8832180" y="3873275"/>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C0A2C3-B190-4A4C-95E8-E3133D6C86E6}"/>
                </a:ext>
              </a:extLst>
            </p:cNvPr>
            <p:cNvSpPr/>
            <p:nvPr/>
          </p:nvSpPr>
          <p:spPr>
            <a:xfrm>
              <a:off x="9094530" y="4129107"/>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4DB6F47-4241-4C30-A739-90B2684E9E2A}"/>
                </a:ext>
              </a:extLst>
            </p:cNvPr>
            <p:cNvSpPr/>
            <p:nvPr/>
          </p:nvSpPr>
          <p:spPr>
            <a:xfrm>
              <a:off x="8982645" y="386696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71B777-4010-4791-B94B-2B161D9EDA60}"/>
                </a:ext>
              </a:extLst>
            </p:cNvPr>
            <p:cNvSpPr/>
            <p:nvPr/>
          </p:nvSpPr>
          <p:spPr>
            <a:xfrm>
              <a:off x="8376923" y="413226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77F87B2-21A2-4D9B-82D1-FB8244826185}"/>
                </a:ext>
              </a:extLst>
            </p:cNvPr>
            <p:cNvSpPr/>
            <p:nvPr/>
          </p:nvSpPr>
          <p:spPr>
            <a:xfrm>
              <a:off x="8403930" y="3876436"/>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43A1522-EF1D-4CB0-98B1-27206810D0DF}"/>
                </a:ext>
              </a:extLst>
            </p:cNvPr>
            <p:cNvSpPr/>
            <p:nvPr/>
          </p:nvSpPr>
          <p:spPr>
            <a:xfrm>
              <a:off x="9131898" y="387390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2C26872-0B39-4B39-A65C-2C960F960E65}"/>
                </a:ext>
              </a:extLst>
            </p:cNvPr>
            <p:cNvSpPr/>
            <p:nvPr/>
          </p:nvSpPr>
          <p:spPr>
            <a:xfrm>
              <a:off x="9233420" y="4129107"/>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71F41A9-3EB4-459A-8CEE-B4B7CBCE1BB0}"/>
                </a:ext>
              </a:extLst>
            </p:cNvPr>
            <p:cNvSpPr/>
            <p:nvPr/>
          </p:nvSpPr>
          <p:spPr>
            <a:xfrm>
              <a:off x="9383114" y="413749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9FFDE96-8BF6-4134-ACF3-F1B9ABD55E50}"/>
                </a:ext>
              </a:extLst>
            </p:cNvPr>
            <p:cNvSpPr/>
            <p:nvPr/>
          </p:nvSpPr>
          <p:spPr>
            <a:xfrm>
              <a:off x="9290961" y="387544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F3EC20-615F-488C-A422-F4C1CDDDF9CE}"/>
                </a:ext>
              </a:extLst>
            </p:cNvPr>
            <p:cNvSpPr/>
            <p:nvPr/>
          </p:nvSpPr>
          <p:spPr>
            <a:xfrm>
              <a:off x="9542110" y="412833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57D0631-59FC-4E2E-9982-7C68B40B9DE8}"/>
                </a:ext>
              </a:extLst>
            </p:cNvPr>
            <p:cNvSpPr/>
            <p:nvPr/>
          </p:nvSpPr>
          <p:spPr>
            <a:xfrm>
              <a:off x="9719320" y="4127271"/>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CA80314-5BC1-4956-BFE8-430D7C4D53B1}"/>
                </a:ext>
              </a:extLst>
            </p:cNvPr>
            <p:cNvSpPr/>
            <p:nvPr/>
          </p:nvSpPr>
          <p:spPr>
            <a:xfrm>
              <a:off x="9570665" y="387608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FC77945-0C53-4745-A30E-466307494B5B}"/>
                </a:ext>
              </a:extLst>
            </p:cNvPr>
            <p:cNvSpPr/>
            <p:nvPr/>
          </p:nvSpPr>
          <p:spPr>
            <a:xfrm>
              <a:off x="9723179" y="387143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B42A277-F672-4691-B8C5-746F80599DFC}"/>
                </a:ext>
              </a:extLst>
            </p:cNvPr>
            <p:cNvSpPr/>
            <p:nvPr/>
          </p:nvSpPr>
          <p:spPr>
            <a:xfrm>
              <a:off x="9410672" y="4130432"/>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96A5389-8221-413F-915F-981E1C421EC3}"/>
                </a:ext>
              </a:extLst>
            </p:cNvPr>
            <p:cNvSpPr/>
            <p:nvPr/>
          </p:nvSpPr>
          <p:spPr>
            <a:xfrm>
              <a:off x="9437679" y="387460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ADE5580-985E-48A5-8FA9-9A9E08FCEAA7}"/>
                </a:ext>
              </a:extLst>
            </p:cNvPr>
            <p:cNvSpPr/>
            <p:nvPr/>
          </p:nvSpPr>
          <p:spPr>
            <a:xfrm>
              <a:off x="8286187" y="466815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F877050-6C61-4757-9157-2CB61FA02D01}"/>
                </a:ext>
              </a:extLst>
            </p:cNvPr>
            <p:cNvSpPr/>
            <p:nvPr/>
          </p:nvSpPr>
          <p:spPr>
            <a:xfrm>
              <a:off x="8463397" y="4667097"/>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34EC307-BDE2-4528-8663-43F4EB87A116}"/>
                </a:ext>
              </a:extLst>
            </p:cNvPr>
            <p:cNvSpPr/>
            <p:nvPr/>
          </p:nvSpPr>
          <p:spPr>
            <a:xfrm>
              <a:off x="8722217" y="466542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0BD4482-572D-4134-9CD7-2450425E5D8A}"/>
                </a:ext>
              </a:extLst>
            </p:cNvPr>
            <p:cNvSpPr/>
            <p:nvPr/>
          </p:nvSpPr>
          <p:spPr>
            <a:xfrm>
              <a:off x="8614932" y="466542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CB5FF69-200B-4693-AA1C-B065CADBBF48}"/>
                </a:ext>
              </a:extLst>
            </p:cNvPr>
            <p:cNvSpPr/>
            <p:nvPr/>
          </p:nvSpPr>
          <p:spPr>
            <a:xfrm>
              <a:off x="8314742" y="441590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DB2A3E6-E7EC-46ED-BBF4-4EDA2B4CE063}"/>
                </a:ext>
              </a:extLst>
            </p:cNvPr>
            <p:cNvSpPr/>
            <p:nvPr/>
          </p:nvSpPr>
          <p:spPr>
            <a:xfrm>
              <a:off x="8467256" y="4411265"/>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76EF425-182A-4D40-8381-B920CF98F402}"/>
                </a:ext>
              </a:extLst>
            </p:cNvPr>
            <p:cNvSpPr/>
            <p:nvPr/>
          </p:nvSpPr>
          <p:spPr>
            <a:xfrm>
              <a:off x="8610006" y="4411265"/>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DAB5A06-9F33-4307-B08E-B47C14B314EA}"/>
                </a:ext>
              </a:extLst>
            </p:cNvPr>
            <p:cNvSpPr/>
            <p:nvPr/>
          </p:nvSpPr>
          <p:spPr>
            <a:xfrm>
              <a:off x="8872356" y="4667097"/>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4E6BA05-EDEF-43D9-82A1-2A59F8027624}"/>
                </a:ext>
              </a:extLst>
            </p:cNvPr>
            <p:cNvSpPr/>
            <p:nvPr/>
          </p:nvSpPr>
          <p:spPr>
            <a:xfrm>
              <a:off x="8760471" y="440495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1B24701-7629-4C3A-97A0-BBCAFD50D573}"/>
                </a:ext>
              </a:extLst>
            </p:cNvPr>
            <p:cNvSpPr/>
            <p:nvPr/>
          </p:nvSpPr>
          <p:spPr>
            <a:xfrm>
              <a:off x="8154749" y="467025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1EE2949-01E7-4138-BA8E-954BED7D9F13}"/>
                </a:ext>
              </a:extLst>
            </p:cNvPr>
            <p:cNvSpPr/>
            <p:nvPr/>
          </p:nvSpPr>
          <p:spPr>
            <a:xfrm>
              <a:off x="8181756" y="4414426"/>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03E014B-90ED-47A4-8974-8C0F2966D8FF}"/>
                </a:ext>
              </a:extLst>
            </p:cNvPr>
            <p:cNvSpPr/>
            <p:nvPr/>
          </p:nvSpPr>
          <p:spPr>
            <a:xfrm>
              <a:off x="8909724" y="441189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2203091-0BE0-49BB-A570-F84589BEDD54}"/>
                </a:ext>
              </a:extLst>
            </p:cNvPr>
            <p:cNvSpPr/>
            <p:nvPr/>
          </p:nvSpPr>
          <p:spPr>
            <a:xfrm>
              <a:off x="9011246" y="4667097"/>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D7C572F-F40F-4CE9-91D0-6D7F0110E6BA}"/>
                </a:ext>
              </a:extLst>
            </p:cNvPr>
            <p:cNvSpPr/>
            <p:nvPr/>
          </p:nvSpPr>
          <p:spPr>
            <a:xfrm>
              <a:off x="9160940" y="467548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FA8E3ED-207A-406B-99E5-754AFA435A77}"/>
                </a:ext>
              </a:extLst>
            </p:cNvPr>
            <p:cNvSpPr/>
            <p:nvPr/>
          </p:nvSpPr>
          <p:spPr>
            <a:xfrm>
              <a:off x="9068787" y="441343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D44618A-C150-42AF-9F1D-365086566019}"/>
                </a:ext>
              </a:extLst>
            </p:cNvPr>
            <p:cNvSpPr/>
            <p:nvPr/>
          </p:nvSpPr>
          <p:spPr>
            <a:xfrm>
              <a:off x="9319936" y="466632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DCA5DE08-C3BC-4451-BD9E-EA3D010C12BC}"/>
                </a:ext>
              </a:extLst>
            </p:cNvPr>
            <p:cNvSpPr/>
            <p:nvPr/>
          </p:nvSpPr>
          <p:spPr>
            <a:xfrm>
              <a:off x="9497146" y="4665261"/>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D81A585-CD39-4462-B7D5-2D6A4154C7D5}"/>
                </a:ext>
              </a:extLst>
            </p:cNvPr>
            <p:cNvSpPr/>
            <p:nvPr/>
          </p:nvSpPr>
          <p:spPr>
            <a:xfrm>
              <a:off x="9348491" y="4414073"/>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49FD8C9-61DF-48B1-B4EE-5B876BEF2D64}"/>
                </a:ext>
              </a:extLst>
            </p:cNvPr>
            <p:cNvSpPr/>
            <p:nvPr/>
          </p:nvSpPr>
          <p:spPr>
            <a:xfrm>
              <a:off x="9501005" y="440942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D0EBB2D4-3257-493A-B86B-DEB5874B8D6C}"/>
                </a:ext>
              </a:extLst>
            </p:cNvPr>
            <p:cNvSpPr/>
            <p:nvPr/>
          </p:nvSpPr>
          <p:spPr>
            <a:xfrm>
              <a:off x="9188498" y="4668422"/>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EB9E834-5DEC-4F6A-BE7E-A041EEDEFDD9}"/>
                </a:ext>
              </a:extLst>
            </p:cNvPr>
            <p:cNvSpPr/>
            <p:nvPr/>
          </p:nvSpPr>
          <p:spPr>
            <a:xfrm>
              <a:off x="9215505" y="4412590"/>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36DBD95-58C9-4434-9F18-515215EA8C51}"/>
                </a:ext>
              </a:extLst>
            </p:cNvPr>
            <p:cNvSpPr/>
            <p:nvPr/>
          </p:nvSpPr>
          <p:spPr>
            <a:xfrm>
              <a:off x="9793661" y="467733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D5F1991-FF77-492F-832D-6528A3E03B64}"/>
                </a:ext>
              </a:extLst>
            </p:cNvPr>
            <p:cNvSpPr/>
            <p:nvPr/>
          </p:nvSpPr>
          <p:spPr>
            <a:xfrm>
              <a:off x="9970871" y="4676277"/>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A013A59-3754-449A-A53F-477A998DD5B8}"/>
                </a:ext>
              </a:extLst>
            </p:cNvPr>
            <p:cNvSpPr/>
            <p:nvPr/>
          </p:nvSpPr>
          <p:spPr>
            <a:xfrm>
              <a:off x="9822216" y="4425089"/>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5EEED8B-0076-4F3A-AECF-FB9AC94B7489}"/>
                </a:ext>
              </a:extLst>
            </p:cNvPr>
            <p:cNvSpPr/>
            <p:nvPr/>
          </p:nvSpPr>
          <p:spPr>
            <a:xfrm>
              <a:off x="9974730" y="4420445"/>
              <a:ext cx="109130"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BC44DB4-3872-43B9-B5C0-510821444744}"/>
                </a:ext>
              </a:extLst>
            </p:cNvPr>
            <p:cNvSpPr/>
            <p:nvPr/>
          </p:nvSpPr>
          <p:spPr>
            <a:xfrm>
              <a:off x="9662223" y="4679438"/>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7F1B9F6-DC7D-4014-8920-06E47EEEBB36}"/>
                </a:ext>
              </a:extLst>
            </p:cNvPr>
            <p:cNvSpPr/>
            <p:nvPr/>
          </p:nvSpPr>
          <p:spPr>
            <a:xfrm>
              <a:off x="9689230" y="4423606"/>
              <a:ext cx="100572" cy="22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0" name="Object 109">
            <a:extLst>
              <a:ext uri="{FF2B5EF4-FFF2-40B4-BE49-F238E27FC236}">
                <a16:creationId xmlns:a16="http://schemas.microsoft.com/office/drawing/2014/main" id="{D289B256-F217-473D-830D-59D8F3B6C6E3}"/>
              </a:ext>
            </a:extLst>
          </p:cNvPr>
          <p:cNvGraphicFramePr>
            <a:graphicFrameLocks noChangeAspect="1"/>
          </p:cNvGraphicFramePr>
          <p:nvPr>
            <p:extLst>
              <p:ext uri="{D42A27DB-BD31-4B8C-83A1-F6EECF244321}">
                <p14:modId xmlns:p14="http://schemas.microsoft.com/office/powerpoint/2010/main" val="200331342"/>
              </p:ext>
            </p:extLst>
          </p:nvPr>
        </p:nvGraphicFramePr>
        <p:xfrm>
          <a:off x="5216653" y="6235146"/>
          <a:ext cx="1139825" cy="331787"/>
        </p:xfrm>
        <a:graphic>
          <a:graphicData uri="http://schemas.openxmlformats.org/presentationml/2006/ole">
            <mc:AlternateContent xmlns:mc="http://schemas.openxmlformats.org/markup-compatibility/2006">
              <mc:Choice xmlns:v="urn:schemas-microsoft-com:vml" Requires="v">
                <p:oleObj name="Equation" r:id="rId7" imgW="698400" imgH="203040" progId="Equation.DSMT4">
                  <p:embed/>
                </p:oleObj>
              </mc:Choice>
              <mc:Fallback>
                <p:oleObj name="Equation" r:id="rId7" imgW="698400" imgH="203040" progId="Equation.DSMT4">
                  <p:embed/>
                  <p:pic>
                    <p:nvPicPr>
                      <p:cNvPr id="110" name="Object 109">
                        <a:extLst>
                          <a:ext uri="{FF2B5EF4-FFF2-40B4-BE49-F238E27FC236}">
                            <a16:creationId xmlns:a16="http://schemas.microsoft.com/office/drawing/2014/main" id="{D289B256-F217-473D-830D-59D8F3B6C6E3}"/>
                          </a:ext>
                        </a:extLst>
                      </p:cNvPr>
                      <p:cNvPicPr/>
                      <p:nvPr/>
                    </p:nvPicPr>
                    <p:blipFill>
                      <a:blip r:embed="rId6"/>
                      <a:stretch>
                        <a:fillRect/>
                      </a:stretch>
                    </p:blipFill>
                    <p:spPr>
                      <a:xfrm>
                        <a:off x="5216653" y="6235146"/>
                        <a:ext cx="1139825" cy="331787"/>
                      </a:xfrm>
                      <a:prstGeom prst="rect">
                        <a:avLst/>
                      </a:prstGeom>
                    </p:spPr>
                  </p:pic>
                </p:oleObj>
              </mc:Fallback>
            </mc:AlternateContent>
          </a:graphicData>
        </a:graphic>
      </p:graphicFrame>
      <p:sp>
        <p:nvSpPr>
          <p:cNvPr id="129" name="Content Placeholder 2">
            <a:extLst>
              <a:ext uri="{FF2B5EF4-FFF2-40B4-BE49-F238E27FC236}">
                <a16:creationId xmlns:a16="http://schemas.microsoft.com/office/drawing/2014/main" id="{293DC68B-BDBD-4F92-BE91-A6C853132688}"/>
              </a:ext>
            </a:extLst>
          </p:cNvPr>
          <p:cNvSpPr txBox="1">
            <a:spLocks/>
          </p:cNvSpPr>
          <p:nvPr/>
        </p:nvSpPr>
        <p:spPr bwMode="auto">
          <a:xfrm>
            <a:off x="102823" y="4380859"/>
            <a:ext cx="4546296"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Distribution of Sample Means</a:t>
            </a:r>
          </a:p>
        </p:txBody>
      </p:sp>
      <p:sp>
        <p:nvSpPr>
          <p:cNvPr id="130" name="Freeform 89">
            <a:extLst>
              <a:ext uri="{FF2B5EF4-FFF2-40B4-BE49-F238E27FC236}">
                <a16:creationId xmlns:a16="http://schemas.microsoft.com/office/drawing/2014/main" id="{6D445509-5FA8-496E-BCCB-0745CA3DCEC4}"/>
              </a:ext>
            </a:extLst>
          </p:cNvPr>
          <p:cNvSpPr>
            <a:spLocks/>
          </p:cNvSpPr>
          <p:nvPr/>
        </p:nvSpPr>
        <p:spPr bwMode="auto">
          <a:xfrm>
            <a:off x="4583016" y="3866919"/>
            <a:ext cx="2060155" cy="2258937"/>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noFill/>
          <a:ln w="571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31" name="Object 130">
            <a:extLst>
              <a:ext uri="{FF2B5EF4-FFF2-40B4-BE49-F238E27FC236}">
                <a16:creationId xmlns:a16="http://schemas.microsoft.com/office/drawing/2014/main" id="{B17735AD-28DE-41A6-9F56-C5232EE0664B}"/>
              </a:ext>
            </a:extLst>
          </p:cNvPr>
          <p:cNvGraphicFramePr>
            <a:graphicFrameLocks noChangeAspect="1"/>
          </p:cNvGraphicFramePr>
          <p:nvPr>
            <p:extLst>
              <p:ext uri="{D42A27DB-BD31-4B8C-83A1-F6EECF244321}">
                <p14:modId xmlns:p14="http://schemas.microsoft.com/office/powerpoint/2010/main" val="3792031178"/>
              </p:ext>
            </p:extLst>
          </p:nvPr>
        </p:nvGraphicFramePr>
        <p:xfrm>
          <a:off x="4721513" y="6192685"/>
          <a:ext cx="539750" cy="393700"/>
        </p:xfrm>
        <a:graphic>
          <a:graphicData uri="http://schemas.openxmlformats.org/presentationml/2006/ole">
            <mc:AlternateContent xmlns:mc="http://schemas.openxmlformats.org/markup-compatibility/2006">
              <mc:Choice xmlns:v="urn:schemas-microsoft-com:vml" Requires="v">
                <p:oleObj name="Equation" r:id="rId8" imgW="330120" imgH="241200" progId="Equation.DSMT4">
                  <p:embed/>
                </p:oleObj>
              </mc:Choice>
              <mc:Fallback>
                <p:oleObj name="Equation" r:id="rId8" imgW="330120" imgH="241200" progId="Equation.DSMT4">
                  <p:embed/>
                  <p:pic>
                    <p:nvPicPr>
                      <p:cNvPr id="131" name="Object 130">
                        <a:extLst>
                          <a:ext uri="{FF2B5EF4-FFF2-40B4-BE49-F238E27FC236}">
                            <a16:creationId xmlns:a16="http://schemas.microsoft.com/office/drawing/2014/main" id="{B17735AD-28DE-41A6-9F56-C5232EE0664B}"/>
                          </a:ext>
                        </a:extLst>
                      </p:cNvPr>
                      <p:cNvPicPr/>
                      <p:nvPr/>
                    </p:nvPicPr>
                    <p:blipFill>
                      <a:blip r:embed="rId9"/>
                      <a:stretch>
                        <a:fillRect/>
                      </a:stretch>
                    </p:blipFill>
                    <p:spPr>
                      <a:xfrm>
                        <a:off x="4721513" y="6192685"/>
                        <a:ext cx="539750" cy="393700"/>
                      </a:xfrm>
                      <a:prstGeom prst="rect">
                        <a:avLst/>
                      </a:prstGeom>
                    </p:spPr>
                  </p:pic>
                </p:oleObj>
              </mc:Fallback>
            </mc:AlternateContent>
          </a:graphicData>
        </a:graphic>
      </p:graphicFrame>
      <p:cxnSp>
        <p:nvCxnSpPr>
          <p:cNvPr id="133" name="Straight Connector 132">
            <a:extLst>
              <a:ext uri="{FF2B5EF4-FFF2-40B4-BE49-F238E27FC236}">
                <a16:creationId xmlns:a16="http://schemas.microsoft.com/office/drawing/2014/main" id="{9C687F37-CC39-4D0E-BDE5-CCA3D8C34FB4}"/>
              </a:ext>
            </a:extLst>
          </p:cNvPr>
          <p:cNvCxnSpPr/>
          <p:nvPr/>
        </p:nvCxnSpPr>
        <p:spPr>
          <a:xfrm flipV="1">
            <a:off x="5607586" y="3525397"/>
            <a:ext cx="0" cy="27432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35" name="Object 134">
            <a:extLst>
              <a:ext uri="{FF2B5EF4-FFF2-40B4-BE49-F238E27FC236}">
                <a16:creationId xmlns:a16="http://schemas.microsoft.com/office/drawing/2014/main" id="{4FE87C1D-2D1B-4ECD-82ED-1E4C9FBD97C7}"/>
              </a:ext>
            </a:extLst>
          </p:cNvPr>
          <p:cNvGraphicFramePr>
            <a:graphicFrameLocks noChangeAspect="1"/>
          </p:cNvGraphicFramePr>
          <p:nvPr>
            <p:extLst>
              <p:ext uri="{D42A27DB-BD31-4B8C-83A1-F6EECF244321}">
                <p14:modId xmlns:p14="http://schemas.microsoft.com/office/powerpoint/2010/main" val="1311255080"/>
              </p:ext>
            </p:extLst>
          </p:nvPr>
        </p:nvGraphicFramePr>
        <p:xfrm>
          <a:off x="5209715" y="6451122"/>
          <a:ext cx="704850" cy="290512"/>
        </p:xfrm>
        <a:graphic>
          <a:graphicData uri="http://schemas.openxmlformats.org/presentationml/2006/ole">
            <mc:AlternateContent xmlns:mc="http://schemas.openxmlformats.org/markup-compatibility/2006">
              <mc:Choice xmlns:v="urn:schemas-microsoft-com:vml" Requires="v">
                <p:oleObj name="Equation" r:id="rId10" imgW="431640" imgH="177480" progId="Equation.DSMT4">
                  <p:embed/>
                </p:oleObj>
              </mc:Choice>
              <mc:Fallback>
                <p:oleObj name="Equation" r:id="rId10" imgW="431640" imgH="177480" progId="Equation.DSMT4">
                  <p:embed/>
                  <p:pic>
                    <p:nvPicPr>
                      <p:cNvPr id="135" name="Object 134">
                        <a:extLst>
                          <a:ext uri="{FF2B5EF4-FFF2-40B4-BE49-F238E27FC236}">
                            <a16:creationId xmlns:a16="http://schemas.microsoft.com/office/drawing/2014/main" id="{4FE87C1D-2D1B-4ECD-82ED-1E4C9FBD97C7}"/>
                          </a:ext>
                        </a:extLst>
                      </p:cNvPr>
                      <p:cNvPicPr/>
                      <p:nvPr/>
                    </p:nvPicPr>
                    <p:blipFill>
                      <a:blip r:embed="rId11"/>
                      <a:stretch>
                        <a:fillRect/>
                      </a:stretch>
                    </p:blipFill>
                    <p:spPr>
                      <a:xfrm>
                        <a:off x="5209715" y="6451122"/>
                        <a:ext cx="704850" cy="290512"/>
                      </a:xfrm>
                      <a:prstGeom prst="rect">
                        <a:avLst/>
                      </a:prstGeom>
                    </p:spPr>
                  </p:pic>
                </p:oleObj>
              </mc:Fallback>
            </mc:AlternateContent>
          </a:graphicData>
        </a:graphic>
      </p:graphicFrame>
      <p:cxnSp>
        <p:nvCxnSpPr>
          <p:cNvPr id="136" name="Straight Connector 135">
            <a:extLst>
              <a:ext uri="{FF2B5EF4-FFF2-40B4-BE49-F238E27FC236}">
                <a16:creationId xmlns:a16="http://schemas.microsoft.com/office/drawing/2014/main" id="{64AD889B-E6CF-4806-AB38-137552C8E212}"/>
              </a:ext>
            </a:extLst>
          </p:cNvPr>
          <p:cNvCxnSpPr>
            <a:cxnSpLocks/>
          </p:cNvCxnSpPr>
          <p:nvPr/>
        </p:nvCxnSpPr>
        <p:spPr>
          <a:xfrm>
            <a:off x="2598146" y="6178626"/>
            <a:ext cx="6953479"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9" name="Content Placeholder 2">
            <a:extLst>
              <a:ext uri="{FF2B5EF4-FFF2-40B4-BE49-F238E27FC236}">
                <a16:creationId xmlns:a16="http://schemas.microsoft.com/office/drawing/2014/main" id="{59DE3F45-6E83-4D5C-A67A-911A7D85CAC8}"/>
              </a:ext>
            </a:extLst>
          </p:cNvPr>
          <p:cNvSpPr txBox="1">
            <a:spLocks/>
          </p:cNvSpPr>
          <p:nvPr/>
        </p:nvSpPr>
        <p:spPr bwMode="auto">
          <a:xfrm>
            <a:off x="6799242" y="3618859"/>
            <a:ext cx="5231177" cy="14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If you take a random sample, you are more likely to get an average near the center than from afar….. </a:t>
            </a:r>
          </a:p>
        </p:txBody>
      </p:sp>
      <p:sp>
        <p:nvSpPr>
          <p:cNvPr id="5" name="Rectangle 4">
            <a:extLst>
              <a:ext uri="{FF2B5EF4-FFF2-40B4-BE49-F238E27FC236}">
                <a16:creationId xmlns:a16="http://schemas.microsoft.com/office/drawing/2014/main" id="{9B368D4B-ECCC-468A-A02A-252BB20F129B}"/>
              </a:ext>
            </a:extLst>
          </p:cNvPr>
          <p:cNvSpPr/>
          <p:nvPr/>
        </p:nvSpPr>
        <p:spPr>
          <a:xfrm>
            <a:off x="6864901" y="6488668"/>
            <a:ext cx="5327099" cy="369332"/>
          </a:xfrm>
          <a:prstGeom prst="rect">
            <a:avLst/>
          </a:prstGeom>
        </p:spPr>
        <p:txBody>
          <a:bodyPr wrap="none">
            <a:spAutoFit/>
          </a:bodyPr>
          <a:lstStyle/>
          <a:p>
            <a:r>
              <a:rPr lang="en-US" dirty="0"/>
              <a:t>https://onlinestatbook.com/stat_sim/sampling_dist/</a:t>
            </a:r>
          </a:p>
        </p:txBody>
      </p:sp>
    </p:spTree>
    <p:custDataLst>
      <p:tags r:id="rId1"/>
    </p:custDataLst>
    <p:extLst>
      <p:ext uri="{BB962C8B-B14F-4D97-AF65-F5344CB8AC3E}">
        <p14:creationId xmlns:p14="http://schemas.microsoft.com/office/powerpoint/2010/main" val="16091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500"/>
                                        <p:tgtEl>
                                          <p:spTgt spid="1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wipe(left)">
                                      <p:cBhvr>
                                        <p:cTn id="26" dur="2000"/>
                                        <p:tgtEl>
                                          <p:spTgt spid="130"/>
                                        </p:tgtEl>
                                      </p:cBhvr>
                                    </p:animEffect>
                                  </p:childTnLst>
                                </p:cTn>
                              </p:par>
                              <p:par>
                                <p:cTn id="27" presetID="10" presetClass="entr" presetSubtype="0" fill="hold" nodeType="withEffect">
                                  <p:stCondLst>
                                    <p:cond delay="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500"/>
                                        <p:tgtEl>
                                          <p:spTgt spid="1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wipe(down)">
                                      <p:cBhvr>
                                        <p:cTn id="34" dur="500"/>
                                        <p:tgtEl>
                                          <p:spTgt spid="133"/>
                                        </p:tgtEl>
                                      </p:cBhvr>
                                    </p:animEffect>
                                  </p:childTnLst>
                                </p:cTn>
                              </p:par>
                              <p:par>
                                <p:cTn id="35" presetID="10" presetClass="entr" presetSubtype="0"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par>
                                <p:cTn id="38" presetID="22" presetClass="entr" presetSubtype="8" fill="hold"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wipe(left)">
                                      <p:cBhvr>
                                        <p:cTn id="40" dur="500"/>
                                        <p:tgtEl>
                                          <p:spTgt spid="1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9" grpId="0"/>
      <p:bldP spid="1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521A-E20D-9856-1F90-6C3A16F4A1A3}"/>
              </a:ext>
            </a:extLst>
          </p:cNvPr>
          <p:cNvSpPr>
            <a:spLocks noGrp="1"/>
          </p:cNvSpPr>
          <p:nvPr>
            <p:ph type="title"/>
          </p:nvPr>
        </p:nvSpPr>
        <p:spPr>
          <a:xfrm>
            <a:off x="609600" y="274638"/>
            <a:ext cx="9956800" cy="535259"/>
          </a:xfrm>
        </p:spPr>
        <p:txBody>
          <a:bodyPr>
            <a:normAutofit fontScale="90000"/>
          </a:bodyPr>
          <a:lstStyle/>
          <a:p>
            <a:r>
              <a:rPr lang="en-US" dirty="0"/>
              <a:t>What’s Important: </a:t>
            </a:r>
          </a:p>
        </p:txBody>
      </p:sp>
      <p:sp>
        <p:nvSpPr>
          <p:cNvPr id="3" name="Content Placeholder 2">
            <a:extLst>
              <a:ext uri="{FF2B5EF4-FFF2-40B4-BE49-F238E27FC236}">
                <a16:creationId xmlns:a16="http://schemas.microsoft.com/office/drawing/2014/main" id="{6B4F3851-4EFD-92A5-0AD3-C087B37D5B15}"/>
              </a:ext>
            </a:extLst>
          </p:cNvPr>
          <p:cNvSpPr>
            <a:spLocks noGrp="1"/>
          </p:cNvSpPr>
          <p:nvPr>
            <p:ph sz="quarter" idx="1"/>
          </p:nvPr>
        </p:nvSpPr>
        <p:spPr>
          <a:xfrm>
            <a:off x="304800" y="903515"/>
            <a:ext cx="11399520" cy="4873752"/>
          </a:xfrm>
        </p:spPr>
        <p:txBody>
          <a:bodyPr/>
          <a:lstStyle/>
          <a:p>
            <a:r>
              <a:rPr lang="en-US" dirty="0"/>
              <a:t>This lesson is the introduction to “inference” – using your samples to make estimations about the population</a:t>
            </a:r>
          </a:p>
          <a:p>
            <a:pPr lvl="1"/>
            <a:r>
              <a:rPr lang="en-US" dirty="0" err="1"/>
              <a:t>Ie</a:t>
            </a:r>
            <a:r>
              <a:rPr lang="en-US" dirty="0"/>
              <a:t>: suppose we don’t know the population mean, so we take samples to ‘estimate’ the population mean</a:t>
            </a:r>
          </a:p>
          <a:p>
            <a:r>
              <a:rPr lang="en-US" dirty="0"/>
              <a:t>Introduction to the concept of “distribution of sample means” or “sampling distribution” </a:t>
            </a:r>
          </a:p>
          <a:p>
            <a:pPr lvl="1"/>
            <a:r>
              <a:rPr lang="en-US" dirty="0"/>
              <a:t>We take a bunch of samples of fixed sample size “n”, use the sample means to create a density curve</a:t>
            </a:r>
          </a:p>
          <a:p>
            <a:pPr lvl="1"/>
            <a:r>
              <a:rPr lang="en-US" dirty="0"/>
              <a:t>This density curve is a distribution of all possible averages from sample size “n”</a:t>
            </a:r>
          </a:p>
          <a:p>
            <a:pPr lvl="1"/>
            <a:r>
              <a:rPr lang="en-US" dirty="0"/>
              <a:t>Central Limit Theorem: the distribution of the sample mean is normally distributed</a:t>
            </a:r>
            <a:br>
              <a:rPr lang="en-US" dirty="0"/>
            </a:br>
            <a:r>
              <a:rPr lang="en-US" dirty="0"/>
              <a:t>[Note: Certain conditions MUST apply!!]</a:t>
            </a:r>
          </a:p>
          <a:p>
            <a:r>
              <a:rPr lang="en-US" dirty="0"/>
              <a:t>Parameter: terms that are used to describe the Population</a:t>
            </a:r>
            <a:br>
              <a:rPr lang="en-US" dirty="0"/>
            </a:br>
            <a:endParaRPr lang="en-US" dirty="0"/>
          </a:p>
          <a:p>
            <a:r>
              <a:rPr lang="en-US" dirty="0"/>
              <a:t>Statistics: Terms that are used to describe a “Sample”</a:t>
            </a:r>
          </a:p>
        </p:txBody>
      </p:sp>
    </p:spTree>
    <p:custDataLst>
      <p:tags r:id="rId1"/>
    </p:custDataLst>
    <p:extLst>
      <p:ext uri="{BB962C8B-B14F-4D97-AF65-F5344CB8AC3E}">
        <p14:creationId xmlns:p14="http://schemas.microsoft.com/office/powerpoint/2010/main" val="157713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FB4FF3-CDD4-BC44-4C27-D57BBBF73642}"/>
                  </a:ext>
                </a:extLst>
              </p:cNvPr>
              <p:cNvSpPr>
                <a:spLocks noGrp="1"/>
              </p:cNvSpPr>
              <p:nvPr>
                <p:ph sz="quarter" idx="1"/>
              </p:nvPr>
            </p:nvSpPr>
            <p:spPr>
              <a:xfrm>
                <a:off x="202016" y="829340"/>
                <a:ext cx="11834038" cy="5893677"/>
              </a:xfrm>
            </p:spPr>
            <p:txBody>
              <a:bodyPr/>
              <a:lstStyle/>
              <a:p>
                <a:r>
                  <a:rPr lang="en-US" dirty="0"/>
                  <a:t>2. The distribution of sample means can be used to create a “confidence interval” [Ch10]</a:t>
                </a:r>
                <a:endParaRPr lang="en-US" sz="2300" dirty="0"/>
              </a:p>
              <a:p>
                <a:pPr lvl="1"/>
                <a:r>
                  <a:rPr lang="en-US" sz="2300" dirty="0"/>
                  <a:t>Suppose we don’t know the population mean, so we would create a “range of values” from “a” to “b” to capture the true population mean with a certain level of ‘confidence’</a:t>
                </a:r>
              </a:p>
              <a:p>
                <a:r>
                  <a:rPr lang="en-US" sz="2600" dirty="0"/>
                  <a:t>3. The distribution of sample means can also be used to “test” a population mean [Ch11]</a:t>
                </a:r>
              </a:p>
              <a:p>
                <a:pPr lvl="1"/>
                <a:r>
                  <a:rPr lang="en-US" sz="2300" dirty="0"/>
                  <a:t>We are given a population mean </a:t>
                </a:r>
                <a14:m>
                  <m:oMath xmlns:m="http://schemas.openxmlformats.org/officeDocument/2006/math">
                    <m:sSub>
                      <m:sSubPr>
                        <m:ctrlPr>
                          <a:rPr lang="en-US" sz="2300" i="1" smtClean="0">
                            <a:latin typeface="Cambria Math" panose="02040503050406030204" pitchFamily="18" charset="0"/>
                          </a:rPr>
                        </m:ctrlPr>
                      </m:sSubPr>
                      <m:e>
                        <m:r>
                          <a:rPr lang="en-US" sz="2300" i="1" smtClean="0">
                            <a:latin typeface="Cambria Math" panose="02040503050406030204" pitchFamily="18" charset="0"/>
                            <a:ea typeface="Cambria Math" panose="02040503050406030204" pitchFamily="18" charset="0"/>
                          </a:rPr>
                          <m:t>𝜇</m:t>
                        </m:r>
                      </m:e>
                      <m:sub>
                        <m:r>
                          <a:rPr lang="en-US" sz="2300" b="0" i="1" smtClean="0">
                            <a:latin typeface="Cambria Math" panose="02040503050406030204" pitchFamily="18" charset="0"/>
                          </a:rPr>
                          <m:t>0</m:t>
                        </m:r>
                      </m:sub>
                    </m:sSub>
                  </m:oMath>
                </a14:m>
                <a:r>
                  <a:rPr lang="en-US" sz="2300" dirty="0"/>
                  <a:t> but suspect that it would be false</a:t>
                </a:r>
              </a:p>
              <a:p>
                <a:pPr lvl="1"/>
                <a:r>
                  <a:rPr lang="en-US" sz="2300" dirty="0"/>
                  <a:t>So we collect sample of size ‘n” and get a sample mean </a:t>
                </a:r>
                <a14:m>
                  <m:oMath xmlns:m="http://schemas.openxmlformats.org/officeDocument/2006/math">
                    <m:acc>
                      <m:accPr>
                        <m:chr m:val="̅"/>
                        <m:ctrlPr>
                          <a:rPr lang="en-US" sz="2300" i="1" smtClean="0">
                            <a:latin typeface="Cambria Math" panose="02040503050406030204" pitchFamily="18" charset="0"/>
                          </a:rPr>
                        </m:ctrlPr>
                      </m:accPr>
                      <m:e>
                        <m:r>
                          <a:rPr lang="en-US" sz="2300" b="0" i="1" smtClean="0">
                            <a:latin typeface="Cambria Math" panose="02040503050406030204" pitchFamily="18" charset="0"/>
                          </a:rPr>
                          <m:t>𝑥</m:t>
                        </m:r>
                      </m:e>
                    </m:acc>
                  </m:oMath>
                </a14:m>
                <a:endParaRPr lang="en-US" sz="2300" dirty="0"/>
              </a:p>
              <a:p>
                <a:pPr lvl="1"/>
                <a:r>
                  <a:rPr lang="en-US" sz="2300" dirty="0"/>
                  <a:t>Given our population mean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i="1">
                            <a:latin typeface="Cambria Math" panose="02040503050406030204" pitchFamily="18" charset="0"/>
                          </a:rPr>
                          <m:t>0</m:t>
                        </m:r>
                      </m:sub>
                    </m:sSub>
                  </m:oMath>
                </a14:m>
                <a:r>
                  <a:rPr lang="en-US" sz="2300" dirty="0"/>
                  <a:t>, how likely is it that we got our sample mean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𝑥</m:t>
                        </m:r>
                      </m:e>
                    </m:acc>
                  </m:oMath>
                </a14:m>
                <a:r>
                  <a:rPr lang="en-US" sz="2300" dirty="0"/>
                  <a:t> ? </a:t>
                </a:r>
              </a:p>
              <a:p>
                <a:pPr lvl="1"/>
                <a:r>
                  <a:rPr lang="en-US" sz="2300" dirty="0"/>
                  <a:t>With sampling variation, any result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𝑥</m:t>
                        </m:r>
                      </m:e>
                    </m:acc>
                  </m:oMath>
                </a14:m>
                <a:r>
                  <a:rPr lang="en-US" sz="2300" dirty="0"/>
                  <a:t>] can happen</a:t>
                </a:r>
              </a:p>
              <a:p>
                <a:pPr lvl="1"/>
                <a:r>
                  <a:rPr lang="en-US" sz="2300" dirty="0"/>
                  <a:t>But if our results isn’t suppose to occur, but it did, this gives us evidence that our assumptions of the population mean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𝜇</m:t>
                        </m:r>
                      </m:e>
                      <m:sub>
                        <m:r>
                          <a:rPr lang="en-US" sz="2300" i="1">
                            <a:latin typeface="Cambria Math" panose="02040503050406030204" pitchFamily="18" charset="0"/>
                          </a:rPr>
                          <m:t>0</m:t>
                        </m:r>
                      </m:sub>
                    </m:sSub>
                    <m:r>
                      <a:rPr lang="en-US" sz="2300" i="1">
                        <a:latin typeface="Cambria Math" panose="02040503050406030204" pitchFamily="18" charset="0"/>
                      </a:rPr>
                      <m:t> </m:t>
                    </m:r>
                  </m:oMath>
                </a14:m>
                <a:r>
                  <a:rPr lang="en-US" sz="2300" dirty="0"/>
                  <a:t>may not be true</a:t>
                </a:r>
              </a:p>
              <a:p>
                <a:pPr lvl="1"/>
                <a:r>
                  <a:rPr lang="en-US" sz="2300" dirty="0"/>
                  <a:t>So we would perform Type I or Type 2 Tests</a:t>
                </a:r>
              </a:p>
              <a:p>
                <a:pPr lvl="1"/>
                <a:endParaRPr lang="en-US" sz="2300" dirty="0"/>
              </a:p>
            </p:txBody>
          </p:sp>
        </mc:Choice>
        <mc:Fallback xmlns="">
          <p:sp>
            <p:nvSpPr>
              <p:cNvPr id="3" name="Content Placeholder 2">
                <a:extLst>
                  <a:ext uri="{FF2B5EF4-FFF2-40B4-BE49-F238E27FC236}">
                    <a16:creationId xmlns:a16="http://schemas.microsoft.com/office/drawing/2014/main" id="{F1FB4FF3-CDD4-BC44-4C27-D57BBBF73642}"/>
                  </a:ext>
                </a:extLst>
              </p:cNvPr>
              <p:cNvSpPr>
                <a:spLocks noGrp="1" noRot="1" noChangeAspect="1" noMove="1" noResize="1" noEditPoints="1" noAdjustHandles="1" noChangeArrowheads="1" noChangeShapeType="1" noTextEdit="1"/>
              </p:cNvSpPr>
              <p:nvPr>
                <p:ph sz="quarter" idx="1"/>
              </p:nvPr>
            </p:nvSpPr>
            <p:spPr>
              <a:xfrm>
                <a:off x="202016" y="829340"/>
                <a:ext cx="11834038" cy="5893677"/>
              </a:xfrm>
              <a:blipFill>
                <a:blip r:embed="rId4"/>
                <a:stretch>
                  <a:fillRect l="-309" t="-827" r="-1649"/>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63AA2E98-A612-D52D-42F9-91E0FB867B1B}"/>
              </a:ext>
            </a:extLst>
          </p:cNvPr>
          <p:cNvSpPr>
            <a:spLocks noGrp="1"/>
          </p:cNvSpPr>
          <p:nvPr>
            <p:ph type="title"/>
          </p:nvPr>
        </p:nvSpPr>
        <p:spPr>
          <a:xfrm>
            <a:off x="404037" y="274638"/>
            <a:ext cx="10162363" cy="554702"/>
          </a:xfrm>
        </p:spPr>
        <p:txBody>
          <a:bodyPr/>
          <a:lstStyle/>
          <a:p>
            <a:r>
              <a:rPr lang="en-US" dirty="0"/>
              <a:t>How do we use the distribution of sample means?</a:t>
            </a:r>
          </a:p>
        </p:txBody>
      </p:sp>
    </p:spTree>
    <p:custDataLst>
      <p:tags r:id="rId1"/>
    </p:custDataLst>
    <p:extLst>
      <p:ext uri="{BB962C8B-B14F-4D97-AF65-F5344CB8AC3E}">
        <p14:creationId xmlns:p14="http://schemas.microsoft.com/office/powerpoint/2010/main" val="210694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ED28F-AF5B-B67F-87B5-B95D65A3A524}"/>
              </a:ext>
            </a:extLst>
          </p:cNvPr>
          <p:cNvSpPr>
            <a:spLocks noGrp="1"/>
          </p:cNvSpPr>
          <p:nvPr>
            <p:ph sz="quarter" idx="1"/>
          </p:nvPr>
        </p:nvSpPr>
        <p:spPr>
          <a:xfrm>
            <a:off x="279989" y="260497"/>
            <a:ext cx="11320131" cy="1281224"/>
          </a:xfrm>
        </p:spPr>
        <p:txBody>
          <a:bodyPr/>
          <a:lstStyle/>
          <a:p>
            <a:pPr marL="0" indent="0">
              <a:buNone/>
            </a:pPr>
            <a:r>
              <a:rPr lang="en-US" dirty="0"/>
              <a:t>Ex: Suppose the average annual income of UBC graduates at the 5 year mark is normally distributed with a mean of $120,000 and standard deviation of $15,000.</a:t>
            </a:r>
          </a:p>
        </p:txBody>
      </p:sp>
      <p:sp>
        <p:nvSpPr>
          <p:cNvPr id="4" name="Content Placeholder 2">
            <a:extLst>
              <a:ext uri="{FF2B5EF4-FFF2-40B4-BE49-F238E27FC236}">
                <a16:creationId xmlns:a16="http://schemas.microsoft.com/office/drawing/2014/main" id="{70301C23-F4D1-291D-8307-26A8C8EC297E}"/>
              </a:ext>
            </a:extLst>
          </p:cNvPr>
          <p:cNvSpPr txBox="1">
            <a:spLocks/>
          </p:cNvSpPr>
          <p:nvPr/>
        </p:nvSpPr>
        <p:spPr bwMode="auto">
          <a:xfrm>
            <a:off x="251632" y="1688800"/>
            <a:ext cx="11320131" cy="12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a) If you randomly selected a UBC graduate that worked for 5 years, what is the probability that they will earn more than $130,000</a:t>
            </a:r>
          </a:p>
        </p:txBody>
      </p:sp>
      <p:sp>
        <p:nvSpPr>
          <p:cNvPr id="5" name="Content Placeholder 2">
            <a:extLst>
              <a:ext uri="{FF2B5EF4-FFF2-40B4-BE49-F238E27FC236}">
                <a16:creationId xmlns:a16="http://schemas.microsoft.com/office/drawing/2014/main" id="{98FB38FB-41E3-7E1D-C949-F97C6A13A838}"/>
              </a:ext>
            </a:extLst>
          </p:cNvPr>
          <p:cNvSpPr txBox="1">
            <a:spLocks/>
          </p:cNvSpPr>
          <p:nvPr/>
        </p:nvSpPr>
        <p:spPr bwMode="auto">
          <a:xfrm>
            <a:off x="212645" y="3755063"/>
            <a:ext cx="11320131" cy="12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b) Suppose you randomly selected 36 UBC graduates that worked for 5 years, what is the probability that the average income of the sample is </a:t>
            </a:r>
            <a:r>
              <a:rPr lang="en-US"/>
              <a:t>more than $130,000</a:t>
            </a:r>
            <a:endParaRPr lang="en-US" dirty="0"/>
          </a:p>
        </p:txBody>
      </p:sp>
    </p:spTree>
    <p:custDataLst>
      <p:tags r:id="rId1"/>
    </p:custDataLst>
    <p:extLst>
      <p:ext uri="{BB962C8B-B14F-4D97-AF65-F5344CB8AC3E}">
        <p14:creationId xmlns:p14="http://schemas.microsoft.com/office/powerpoint/2010/main" val="4285442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B24D-077C-452E-BA2E-DBEB3952B223}"/>
              </a:ext>
            </a:extLst>
          </p:cNvPr>
          <p:cNvSpPr>
            <a:spLocks noGrp="1"/>
          </p:cNvSpPr>
          <p:nvPr>
            <p:ph type="title"/>
          </p:nvPr>
        </p:nvSpPr>
        <p:spPr>
          <a:xfrm>
            <a:off x="95250" y="133350"/>
            <a:ext cx="11847034" cy="795051"/>
          </a:xfrm>
        </p:spPr>
        <p:txBody>
          <a:bodyPr>
            <a:normAutofit fontScale="90000"/>
          </a:bodyPr>
          <a:lstStyle/>
          <a:p>
            <a:r>
              <a:rPr lang="en-US" dirty="0"/>
              <a:t>Conditions for Sampling Distribution to be Normally Distributed: </a:t>
            </a:r>
          </a:p>
        </p:txBody>
      </p:sp>
      <p:sp>
        <p:nvSpPr>
          <p:cNvPr id="3" name="Content Placeholder 2">
            <a:extLst>
              <a:ext uri="{FF2B5EF4-FFF2-40B4-BE49-F238E27FC236}">
                <a16:creationId xmlns:a16="http://schemas.microsoft.com/office/drawing/2014/main" id="{A5EB626A-319D-4E7B-8DA9-B7FF10111834}"/>
              </a:ext>
            </a:extLst>
          </p:cNvPr>
          <p:cNvSpPr>
            <a:spLocks noGrp="1"/>
          </p:cNvSpPr>
          <p:nvPr>
            <p:ph sz="quarter" idx="1"/>
          </p:nvPr>
        </p:nvSpPr>
        <p:spPr>
          <a:xfrm>
            <a:off x="138514" y="1005289"/>
            <a:ext cx="12053486" cy="4873752"/>
          </a:xfrm>
        </p:spPr>
        <p:txBody>
          <a:bodyPr/>
          <a:lstStyle/>
          <a:p>
            <a:r>
              <a:rPr lang="en-US" dirty="0"/>
              <a:t>TO use the distribution of sample means for probability purposes, the following conditions must be met: </a:t>
            </a:r>
          </a:p>
          <a:p>
            <a:r>
              <a:rPr lang="en-US" dirty="0"/>
              <a:t>1. Population is normally distributed or sample size is 30 or more</a:t>
            </a:r>
          </a:p>
          <a:p>
            <a:pPr lvl="1"/>
            <a:r>
              <a:rPr lang="en-US" dirty="0"/>
              <a:t>This is to ensure that the distribution of sample means will be normal </a:t>
            </a:r>
            <a:br>
              <a:rPr lang="en-US" dirty="0"/>
            </a:br>
            <a:endParaRPr lang="en-US" dirty="0"/>
          </a:p>
          <a:p>
            <a:r>
              <a:rPr lang="en-US" dirty="0"/>
              <a:t>2. The population size is 10 times or more than the sample size</a:t>
            </a:r>
          </a:p>
          <a:p>
            <a:pPr lvl="1"/>
            <a:r>
              <a:rPr lang="en-US" dirty="0"/>
              <a:t>This is ensure that we can use the formula for variation and std deviation</a:t>
            </a:r>
          </a:p>
          <a:p>
            <a:pPr lvl="1"/>
            <a:r>
              <a:rPr lang="en-US" dirty="0"/>
              <a:t>If the sample is too big (more than 1/10 of population) then variation will be too small</a:t>
            </a:r>
            <a:br>
              <a:rPr lang="en-US" dirty="0"/>
            </a:br>
            <a:endParaRPr lang="en-US" dirty="0"/>
          </a:p>
          <a:p>
            <a:r>
              <a:rPr lang="en-US" dirty="0"/>
              <a:t>3. The sample MUST be a simple random sample</a:t>
            </a:r>
          </a:p>
          <a:p>
            <a:pPr lvl="1"/>
            <a:r>
              <a:rPr lang="en-US" dirty="0"/>
              <a:t>This is to ensure that no part of the population is over/under represented</a:t>
            </a:r>
          </a:p>
          <a:p>
            <a:pPr lvl="1"/>
            <a:r>
              <a:rPr lang="en-US" dirty="0"/>
              <a:t>Otherwise population mean will not be equal to the mean of sampling distribution</a:t>
            </a:r>
          </a:p>
          <a:p>
            <a:pPr lvl="1"/>
            <a:r>
              <a:rPr lang="en-US" dirty="0"/>
              <a:t>Distribution could end up being skewed or the mean could be bigger or smaller</a:t>
            </a:r>
          </a:p>
        </p:txBody>
      </p:sp>
      <p:sp>
        <p:nvSpPr>
          <p:cNvPr id="4" name="Rectangle 3">
            <a:extLst>
              <a:ext uri="{FF2B5EF4-FFF2-40B4-BE49-F238E27FC236}">
                <a16:creationId xmlns:a16="http://schemas.microsoft.com/office/drawing/2014/main" id="{FF49710A-F2BE-4B17-A729-DC0DA897DF0A}"/>
              </a:ext>
            </a:extLst>
          </p:cNvPr>
          <p:cNvSpPr/>
          <p:nvPr/>
        </p:nvSpPr>
        <p:spPr>
          <a:xfrm>
            <a:off x="232050" y="6404094"/>
            <a:ext cx="5327099" cy="369332"/>
          </a:xfrm>
          <a:prstGeom prst="rect">
            <a:avLst/>
          </a:prstGeom>
        </p:spPr>
        <p:txBody>
          <a:bodyPr wrap="none">
            <a:spAutoFit/>
          </a:bodyPr>
          <a:lstStyle/>
          <a:p>
            <a:r>
              <a:rPr lang="en-US" dirty="0"/>
              <a:t>https://onlinestatbook.com/stat_sim/sampling_dist/</a:t>
            </a:r>
          </a:p>
        </p:txBody>
      </p:sp>
      <p:graphicFrame>
        <p:nvGraphicFramePr>
          <p:cNvPr id="5" name="Object 9">
            <a:extLst>
              <a:ext uri="{FF2B5EF4-FFF2-40B4-BE49-F238E27FC236}">
                <a16:creationId xmlns:a16="http://schemas.microsoft.com/office/drawing/2014/main" id="{9C96EF20-4298-4670-B9A3-1F78CFB95237}"/>
              </a:ext>
            </a:extLst>
          </p:cNvPr>
          <p:cNvGraphicFramePr>
            <a:graphicFrameLocks noChangeAspect="1"/>
          </p:cNvGraphicFramePr>
          <p:nvPr>
            <p:extLst>
              <p:ext uri="{D42A27DB-BD31-4B8C-83A1-F6EECF244321}">
                <p14:modId xmlns:p14="http://schemas.microsoft.com/office/powerpoint/2010/main" val="92909194"/>
              </p:ext>
            </p:extLst>
          </p:nvPr>
        </p:nvGraphicFramePr>
        <p:xfrm>
          <a:off x="10339388" y="2944813"/>
          <a:ext cx="1149350" cy="822325"/>
        </p:xfrm>
        <a:graphic>
          <a:graphicData uri="http://schemas.openxmlformats.org/presentationml/2006/ole">
            <mc:AlternateContent xmlns:mc="http://schemas.openxmlformats.org/markup-compatibility/2006">
              <mc:Choice xmlns:v="urn:schemas-microsoft-com:vml" Requires="v">
                <p:oleObj name="Equation" r:id="rId4" imgW="583920" imgH="419040" progId="Equation.DSMT4">
                  <p:embed/>
                </p:oleObj>
              </mc:Choice>
              <mc:Fallback>
                <p:oleObj name="Equation" r:id="rId4" imgW="583920" imgH="419040" progId="Equation.DSMT4">
                  <p:embed/>
                  <p:pic>
                    <p:nvPicPr>
                      <p:cNvPr id="5" name="Object 9">
                        <a:extLst>
                          <a:ext uri="{FF2B5EF4-FFF2-40B4-BE49-F238E27FC236}">
                            <a16:creationId xmlns:a16="http://schemas.microsoft.com/office/drawing/2014/main" id="{9C96EF20-4298-4670-B9A3-1F78CFB95237}"/>
                          </a:ext>
                        </a:extLst>
                      </p:cNvPr>
                      <p:cNvPicPr>
                        <a:picLocks noChangeAspect="1" noChangeArrowheads="1"/>
                      </p:cNvPicPr>
                      <p:nvPr/>
                    </p:nvPicPr>
                    <p:blipFill>
                      <a:blip r:embed="rId5"/>
                      <a:srcRect/>
                      <a:stretch>
                        <a:fillRect/>
                      </a:stretch>
                    </p:blipFill>
                    <p:spPr bwMode="auto">
                      <a:xfrm>
                        <a:off x="10339388" y="2944813"/>
                        <a:ext cx="1149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extLst>
      <p:ext uri="{BB962C8B-B14F-4D97-AF65-F5344CB8AC3E}">
        <p14:creationId xmlns:p14="http://schemas.microsoft.com/office/powerpoint/2010/main" val="23611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4660CB-BB49-4E0E-99C4-E4D83E2DE6E2}"/>
              </a:ext>
            </a:extLst>
          </p:cNvPr>
          <p:cNvSpPr txBox="1">
            <a:spLocks/>
          </p:cNvSpPr>
          <p:nvPr/>
        </p:nvSpPr>
        <p:spPr>
          <a:xfrm>
            <a:off x="133182" y="-30479"/>
            <a:ext cx="11682898" cy="991517"/>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eaLnBrk="1" fontAlgn="auto" hangingPunct="1">
              <a:spcAft>
                <a:spcPts val="0"/>
              </a:spcAft>
              <a:defRPr/>
            </a:pPr>
            <a:r>
              <a:rPr lang="en-CA" sz="2400"/>
              <a:t>Ex: In 2010, 9264 students wrote the Euclid contest with a mean of 48.16 and standard Deviation of 17.212.  The scores have a normal distribution  </a:t>
            </a:r>
            <a:endParaRPr lang="en-CA" sz="2400" dirty="0"/>
          </a:p>
        </p:txBody>
      </p:sp>
      <p:sp>
        <p:nvSpPr>
          <p:cNvPr id="5" name="Content Placeholder 2">
            <a:extLst>
              <a:ext uri="{FF2B5EF4-FFF2-40B4-BE49-F238E27FC236}">
                <a16:creationId xmlns:a16="http://schemas.microsoft.com/office/drawing/2014/main" id="{CCCED881-EBB7-444B-8BB7-39E5518940DE}"/>
              </a:ext>
            </a:extLst>
          </p:cNvPr>
          <p:cNvSpPr txBox="1">
            <a:spLocks/>
          </p:cNvSpPr>
          <p:nvPr/>
        </p:nvSpPr>
        <p:spPr bwMode="auto">
          <a:xfrm>
            <a:off x="202466" y="1165217"/>
            <a:ext cx="11292289" cy="352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indent="-274320" eaLnBrk="1" fontAlgn="auto" hangingPunct="1">
              <a:spcAft>
                <a:spcPts val="0"/>
              </a:spcAft>
              <a:buFont typeface="Wingdings" panose="05000000000000000000" pitchFamily="2" charset="2"/>
              <a:buNone/>
              <a:defRPr/>
            </a:pPr>
            <a:r>
              <a:rPr lang="en-CA" sz="2200" dirty="0"/>
              <a:t>A). What is the probability that a single student randomly chosen from all those taking the test scores 80 or higher?</a:t>
            </a:r>
            <a:br>
              <a:rPr lang="en-CA" sz="2200" dirty="0"/>
            </a:br>
            <a:endParaRPr lang="en-CA" sz="2200" dirty="0"/>
          </a:p>
          <a:p>
            <a:pPr marL="274320" indent="-274320" eaLnBrk="1" fontAlgn="auto" hangingPunct="1">
              <a:spcAft>
                <a:spcPts val="0"/>
              </a:spcAft>
              <a:buFont typeface="Wingdings" panose="05000000000000000000" pitchFamily="2" charset="2"/>
              <a:buNone/>
              <a:defRPr/>
            </a:pPr>
            <a:r>
              <a:rPr lang="en-CA" sz="2200" dirty="0"/>
              <a:t>B) Now suppose we take all the possible SRS of 10 students who took the test. What is the mean and std deviation in the distribution of sample mean scores? Do your results depend on the fact that individual scores have a normal distribution? </a:t>
            </a:r>
            <a:br>
              <a:rPr lang="en-CA" sz="2200" dirty="0"/>
            </a:br>
            <a:endParaRPr lang="en-CA" sz="2200" dirty="0"/>
          </a:p>
          <a:p>
            <a:pPr marL="274320" indent="-274320" eaLnBrk="1" fontAlgn="auto" hangingPunct="1">
              <a:spcAft>
                <a:spcPts val="0"/>
              </a:spcAft>
              <a:buNone/>
              <a:defRPr/>
            </a:pPr>
            <a:r>
              <a:rPr lang="en-CA" altLang="en-US" sz="2200" dirty="0"/>
              <a:t>C) What is the probability that the mean score of a SRS  of 10 students is 80.5 or higher?  Make sure the conditions for inference are  met.  </a:t>
            </a:r>
          </a:p>
          <a:p>
            <a:pPr marL="274320" indent="-274320" eaLnBrk="1" fontAlgn="auto" hangingPunct="1">
              <a:spcAft>
                <a:spcPts val="0"/>
              </a:spcAft>
              <a:buFont typeface="Wingdings" panose="05000000000000000000" pitchFamily="2" charset="2"/>
              <a:buNone/>
              <a:defRPr/>
            </a:pPr>
            <a:endParaRPr lang="en-CA" sz="2200" dirty="0"/>
          </a:p>
        </p:txBody>
      </p:sp>
    </p:spTree>
    <p:custDataLst>
      <p:tags r:id="rId1"/>
    </p:custDataLst>
    <p:extLst>
      <p:ext uri="{BB962C8B-B14F-4D97-AF65-F5344CB8AC3E}">
        <p14:creationId xmlns:p14="http://schemas.microsoft.com/office/powerpoint/2010/main" val="768872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F272-9446-42D3-BA23-C4E6094D6D30}"/>
              </a:ext>
            </a:extLst>
          </p:cNvPr>
          <p:cNvSpPr>
            <a:spLocks noGrp="1"/>
          </p:cNvSpPr>
          <p:nvPr>
            <p:ph type="title"/>
          </p:nvPr>
        </p:nvSpPr>
        <p:spPr>
          <a:xfrm>
            <a:off x="133182" y="-30479"/>
            <a:ext cx="11682898" cy="991517"/>
          </a:xfrm>
        </p:spPr>
        <p:txBody>
          <a:bodyPr>
            <a:noAutofit/>
          </a:bodyPr>
          <a:lstStyle/>
          <a:p>
            <a:pPr eaLnBrk="1" fontAlgn="auto" hangingPunct="1">
              <a:spcAft>
                <a:spcPts val="0"/>
              </a:spcAft>
              <a:defRPr/>
            </a:pPr>
            <a:r>
              <a:rPr lang="en-CA" sz="2400" dirty="0"/>
              <a:t>Ex: In 2010, 9264 students wrote the Euclid contest with a mean of 48.16 and standard Deviation of 17.212.  The scores have a normal distribution  </a:t>
            </a:r>
          </a:p>
        </p:txBody>
      </p:sp>
      <p:sp>
        <p:nvSpPr>
          <p:cNvPr id="3" name="Content Placeholder 2">
            <a:extLst>
              <a:ext uri="{FF2B5EF4-FFF2-40B4-BE49-F238E27FC236}">
                <a16:creationId xmlns:a16="http://schemas.microsoft.com/office/drawing/2014/main" id="{32E4B0CC-9845-4F83-A826-5FD99D23C5B8}"/>
              </a:ext>
            </a:extLst>
          </p:cNvPr>
          <p:cNvSpPr>
            <a:spLocks noGrp="1"/>
          </p:cNvSpPr>
          <p:nvPr>
            <p:ph sz="quarter" idx="1"/>
          </p:nvPr>
        </p:nvSpPr>
        <p:spPr>
          <a:xfrm>
            <a:off x="111026" y="1144897"/>
            <a:ext cx="11292289" cy="4752307"/>
          </a:xfrm>
        </p:spPr>
        <p:txBody>
          <a:bodyPr>
            <a:normAutofit/>
          </a:bodyPr>
          <a:lstStyle/>
          <a:p>
            <a:pPr marL="274320" indent="-274320" eaLnBrk="1" fontAlgn="auto" hangingPunct="1">
              <a:spcAft>
                <a:spcPts val="0"/>
              </a:spcAft>
              <a:buNone/>
              <a:defRPr/>
            </a:pPr>
            <a:r>
              <a:rPr lang="en-CA" sz="2200" dirty="0"/>
              <a:t>A). What is the probability that a single student randomly chosen from all those taking the test scores 80 or higher?</a:t>
            </a:r>
            <a:br>
              <a:rPr lang="en-CA" sz="2200" dirty="0"/>
            </a:br>
            <a:endParaRPr lang="en-CA" sz="2200" dirty="0"/>
          </a:p>
          <a:p>
            <a:pPr marL="274320" indent="-274320" eaLnBrk="1" fontAlgn="auto" hangingPunct="1">
              <a:spcAft>
                <a:spcPts val="0"/>
              </a:spcAft>
              <a:buNone/>
              <a:defRPr/>
            </a:pPr>
            <a:endParaRPr lang="en-CA" sz="2200" dirty="0"/>
          </a:p>
          <a:p>
            <a:pPr marL="274320" indent="-274320" eaLnBrk="1" fontAlgn="auto" hangingPunct="1">
              <a:spcAft>
                <a:spcPts val="0"/>
              </a:spcAft>
              <a:buNone/>
              <a:defRPr/>
            </a:pPr>
            <a:br>
              <a:rPr lang="en-CA" sz="2200" dirty="0"/>
            </a:br>
            <a:endParaRPr lang="en-CA" sz="2200" dirty="0"/>
          </a:p>
          <a:p>
            <a:pPr marL="274320" indent="-274320" eaLnBrk="1" fontAlgn="auto" hangingPunct="1">
              <a:spcAft>
                <a:spcPts val="0"/>
              </a:spcAft>
              <a:buNone/>
              <a:defRPr/>
            </a:pPr>
            <a:r>
              <a:rPr lang="en-CA" sz="2200" dirty="0"/>
              <a:t>B) Now suppose we take all the possible SRS of 10 students who took the test. What is the mean and std deviation in the distribution of sample mean scores? Do your results depend on the fact that individual scores have a normal distribution? </a:t>
            </a:r>
            <a:br>
              <a:rPr lang="en-CA" sz="2200" dirty="0"/>
            </a:br>
            <a:endParaRPr lang="en-CA" sz="2200" dirty="0"/>
          </a:p>
          <a:p>
            <a:pPr marL="274320" indent="-274320" eaLnBrk="1" fontAlgn="auto" hangingPunct="1">
              <a:spcAft>
                <a:spcPts val="0"/>
              </a:spcAft>
              <a:buNone/>
              <a:defRPr/>
            </a:pPr>
            <a:endParaRPr lang="en-CA" sz="2200" dirty="0"/>
          </a:p>
          <a:p>
            <a:pPr marL="274320" indent="-274320" eaLnBrk="1" fontAlgn="auto" hangingPunct="1">
              <a:spcAft>
                <a:spcPts val="0"/>
              </a:spcAft>
              <a:buNone/>
              <a:defRPr/>
            </a:pPr>
            <a:endParaRPr lang="en-CA" sz="2200" dirty="0"/>
          </a:p>
        </p:txBody>
      </p:sp>
      <p:graphicFrame>
        <p:nvGraphicFramePr>
          <p:cNvPr id="3074" name="Object 2">
            <a:extLst>
              <a:ext uri="{FF2B5EF4-FFF2-40B4-BE49-F238E27FC236}">
                <a16:creationId xmlns:a16="http://schemas.microsoft.com/office/drawing/2014/main" id="{179ECD55-1829-4D0B-AB60-23979CEEEAFB}"/>
              </a:ext>
            </a:extLst>
          </p:cNvPr>
          <p:cNvGraphicFramePr>
            <a:graphicFrameLocks noChangeAspect="1"/>
          </p:cNvGraphicFramePr>
          <p:nvPr>
            <p:extLst>
              <p:ext uri="{D42A27DB-BD31-4B8C-83A1-F6EECF244321}">
                <p14:modId xmlns:p14="http://schemas.microsoft.com/office/powerpoint/2010/main" val="3998191048"/>
              </p:ext>
            </p:extLst>
          </p:nvPr>
        </p:nvGraphicFramePr>
        <p:xfrm>
          <a:off x="610767" y="1990036"/>
          <a:ext cx="1238250" cy="388938"/>
        </p:xfrm>
        <a:graphic>
          <a:graphicData uri="http://schemas.openxmlformats.org/presentationml/2006/ole">
            <mc:AlternateContent xmlns:mc="http://schemas.openxmlformats.org/markup-compatibility/2006">
              <mc:Choice xmlns:v="urn:schemas-microsoft-com:vml" Requires="v">
                <p:oleObj name="Equation" r:id="rId4" imgW="647419" imgH="203112" progId="Equation.DSMT4">
                  <p:embed/>
                </p:oleObj>
              </mc:Choice>
              <mc:Fallback>
                <p:oleObj name="Equation" r:id="rId4" imgW="647419" imgH="203112" progId="Equation.DSMT4">
                  <p:embed/>
                  <p:pic>
                    <p:nvPicPr>
                      <p:cNvPr id="3074" name="Object 2">
                        <a:extLst>
                          <a:ext uri="{FF2B5EF4-FFF2-40B4-BE49-F238E27FC236}">
                            <a16:creationId xmlns:a16="http://schemas.microsoft.com/office/drawing/2014/main" id="{179ECD55-1829-4D0B-AB60-23979CEEEA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67" y="1990036"/>
                        <a:ext cx="12382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5" name="Object 3">
            <a:extLst>
              <a:ext uri="{FF2B5EF4-FFF2-40B4-BE49-F238E27FC236}">
                <a16:creationId xmlns:a16="http://schemas.microsoft.com/office/drawing/2014/main" id="{0C962D00-A48A-4545-B90E-2E00F40454B7}"/>
              </a:ext>
            </a:extLst>
          </p:cNvPr>
          <p:cNvGraphicFramePr>
            <a:graphicFrameLocks noChangeAspect="1"/>
          </p:cNvGraphicFramePr>
          <p:nvPr>
            <p:extLst>
              <p:ext uri="{D42A27DB-BD31-4B8C-83A1-F6EECF244321}">
                <p14:modId xmlns:p14="http://schemas.microsoft.com/office/powerpoint/2010/main" val="3134745926"/>
              </p:ext>
            </p:extLst>
          </p:nvPr>
        </p:nvGraphicFramePr>
        <p:xfrm>
          <a:off x="610768" y="2504386"/>
          <a:ext cx="1398587" cy="350838"/>
        </p:xfrm>
        <a:graphic>
          <a:graphicData uri="http://schemas.openxmlformats.org/presentationml/2006/ole">
            <mc:AlternateContent xmlns:mc="http://schemas.openxmlformats.org/markup-compatibility/2006">
              <mc:Choice xmlns:v="urn:schemas-microsoft-com:vml" Requires="v">
                <p:oleObj name="Equation" r:id="rId6" imgW="710891" imgH="177723" progId="Equation.DSMT4">
                  <p:embed/>
                </p:oleObj>
              </mc:Choice>
              <mc:Fallback>
                <p:oleObj name="Equation" r:id="rId6" imgW="710891" imgH="177723" progId="Equation.DSMT4">
                  <p:embed/>
                  <p:pic>
                    <p:nvPicPr>
                      <p:cNvPr id="3075" name="Object 3">
                        <a:extLst>
                          <a:ext uri="{FF2B5EF4-FFF2-40B4-BE49-F238E27FC236}">
                            <a16:creationId xmlns:a16="http://schemas.microsoft.com/office/drawing/2014/main" id="{0C962D00-A48A-4545-B90E-2E00F40454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68" y="2504386"/>
                        <a:ext cx="13985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4">
            <a:extLst>
              <a:ext uri="{FF2B5EF4-FFF2-40B4-BE49-F238E27FC236}">
                <a16:creationId xmlns:a16="http://schemas.microsoft.com/office/drawing/2014/main" id="{4B4DA575-ABFC-40B9-A8E5-A69D70620B94}"/>
              </a:ext>
            </a:extLst>
          </p:cNvPr>
          <p:cNvGraphicFramePr>
            <a:graphicFrameLocks noChangeAspect="1"/>
          </p:cNvGraphicFramePr>
          <p:nvPr>
            <p:extLst>
              <p:ext uri="{D42A27DB-BD31-4B8C-83A1-F6EECF244321}">
                <p14:modId xmlns:p14="http://schemas.microsoft.com/office/powerpoint/2010/main" val="227177246"/>
              </p:ext>
            </p:extLst>
          </p:nvPr>
        </p:nvGraphicFramePr>
        <p:xfrm>
          <a:off x="2333531" y="1936196"/>
          <a:ext cx="1481137" cy="485775"/>
        </p:xfrm>
        <a:graphic>
          <a:graphicData uri="http://schemas.openxmlformats.org/presentationml/2006/ole">
            <mc:AlternateContent xmlns:mc="http://schemas.openxmlformats.org/markup-compatibility/2006">
              <mc:Choice xmlns:v="urn:schemas-microsoft-com:vml" Requires="v">
                <p:oleObj name="Equation" r:id="rId8" imgW="774364" imgH="253890" progId="Equation.DSMT4">
                  <p:embed/>
                </p:oleObj>
              </mc:Choice>
              <mc:Fallback>
                <p:oleObj name="Equation" r:id="rId8" imgW="774364" imgH="253890" progId="Equation.DSMT4">
                  <p:embed/>
                  <p:pic>
                    <p:nvPicPr>
                      <p:cNvPr id="7" name="Object 4">
                        <a:extLst>
                          <a:ext uri="{FF2B5EF4-FFF2-40B4-BE49-F238E27FC236}">
                            <a16:creationId xmlns:a16="http://schemas.microsoft.com/office/drawing/2014/main" id="{4B4DA575-ABFC-40B9-A8E5-A69D70620B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3531" y="1936196"/>
                        <a:ext cx="14811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5">
            <a:extLst>
              <a:ext uri="{FF2B5EF4-FFF2-40B4-BE49-F238E27FC236}">
                <a16:creationId xmlns:a16="http://schemas.microsoft.com/office/drawing/2014/main" id="{34FE5AA2-E3B7-476C-851F-3E545E5CCC8C}"/>
              </a:ext>
            </a:extLst>
          </p:cNvPr>
          <p:cNvGraphicFramePr>
            <a:graphicFrameLocks noChangeAspect="1"/>
          </p:cNvGraphicFramePr>
          <p:nvPr>
            <p:extLst>
              <p:ext uri="{D42A27DB-BD31-4B8C-83A1-F6EECF244321}">
                <p14:modId xmlns:p14="http://schemas.microsoft.com/office/powerpoint/2010/main" val="1079970679"/>
              </p:ext>
            </p:extLst>
          </p:nvPr>
        </p:nvGraphicFramePr>
        <p:xfrm>
          <a:off x="3928967" y="1936196"/>
          <a:ext cx="4273550" cy="485775"/>
        </p:xfrm>
        <a:graphic>
          <a:graphicData uri="http://schemas.openxmlformats.org/presentationml/2006/ole">
            <mc:AlternateContent xmlns:mc="http://schemas.openxmlformats.org/markup-compatibility/2006">
              <mc:Choice xmlns:v="urn:schemas-microsoft-com:vml" Requires="v">
                <p:oleObj name="Equation" r:id="rId10" imgW="2235200" imgH="254000" progId="Equation.DSMT4">
                  <p:embed/>
                </p:oleObj>
              </mc:Choice>
              <mc:Fallback>
                <p:oleObj name="Equation" r:id="rId10" imgW="2235200" imgH="254000" progId="Equation.DSMT4">
                  <p:embed/>
                  <p:pic>
                    <p:nvPicPr>
                      <p:cNvPr id="8" name="Object 5">
                        <a:extLst>
                          <a:ext uri="{FF2B5EF4-FFF2-40B4-BE49-F238E27FC236}">
                            <a16:creationId xmlns:a16="http://schemas.microsoft.com/office/drawing/2014/main" id="{34FE5AA2-E3B7-476C-851F-3E545E5CCC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8967" y="1936196"/>
                        <a:ext cx="42735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6">
            <a:extLst>
              <a:ext uri="{FF2B5EF4-FFF2-40B4-BE49-F238E27FC236}">
                <a16:creationId xmlns:a16="http://schemas.microsoft.com/office/drawing/2014/main" id="{3B4C473D-F657-4829-BDA2-A3E844F5BF7F}"/>
              </a:ext>
            </a:extLst>
          </p:cNvPr>
          <p:cNvGraphicFramePr>
            <a:graphicFrameLocks noChangeAspect="1"/>
          </p:cNvGraphicFramePr>
          <p:nvPr>
            <p:extLst>
              <p:ext uri="{D42A27DB-BD31-4B8C-83A1-F6EECF244321}">
                <p14:modId xmlns:p14="http://schemas.microsoft.com/office/powerpoint/2010/main" val="3303700962"/>
              </p:ext>
            </p:extLst>
          </p:nvPr>
        </p:nvGraphicFramePr>
        <p:xfrm>
          <a:off x="3557492" y="2373333"/>
          <a:ext cx="1117600" cy="339725"/>
        </p:xfrm>
        <a:graphic>
          <a:graphicData uri="http://schemas.openxmlformats.org/presentationml/2006/ole">
            <mc:AlternateContent xmlns:mc="http://schemas.openxmlformats.org/markup-compatibility/2006">
              <mc:Choice xmlns:v="urn:schemas-microsoft-com:vml" Requires="v">
                <p:oleObj name="Equation" r:id="rId12" imgW="583693" imgH="177646" progId="Equation.DSMT4">
                  <p:embed/>
                </p:oleObj>
              </mc:Choice>
              <mc:Fallback>
                <p:oleObj name="Equation" r:id="rId12" imgW="583693" imgH="177646" progId="Equation.DSMT4">
                  <p:embed/>
                  <p:pic>
                    <p:nvPicPr>
                      <p:cNvPr id="9" name="Object 6">
                        <a:extLst>
                          <a:ext uri="{FF2B5EF4-FFF2-40B4-BE49-F238E27FC236}">
                            <a16:creationId xmlns:a16="http://schemas.microsoft.com/office/drawing/2014/main" id="{3B4C473D-F657-4829-BDA2-A3E844F5BF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57492" y="2373333"/>
                        <a:ext cx="111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28529AE2-EC43-49F4-9159-231BA23F9CFA}"/>
              </a:ext>
            </a:extLst>
          </p:cNvPr>
          <p:cNvSpPr txBox="1">
            <a:spLocks noChangeArrowheads="1"/>
          </p:cNvSpPr>
          <p:nvPr/>
        </p:nvSpPr>
        <p:spPr bwMode="auto">
          <a:xfrm>
            <a:off x="2300441" y="2673274"/>
            <a:ext cx="936642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The probability of choosing a single student at random whose test score exceeds 21 is about 3.22%</a:t>
            </a:r>
          </a:p>
        </p:txBody>
      </p:sp>
      <p:graphicFrame>
        <p:nvGraphicFramePr>
          <p:cNvPr id="3080" name="Object 8">
            <a:extLst>
              <a:ext uri="{FF2B5EF4-FFF2-40B4-BE49-F238E27FC236}">
                <a16:creationId xmlns:a16="http://schemas.microsoft.com/office/drawing/2014/main" id="{099B946E-632D-4432-93F6-A77BBC5C6212}"/>
              </a:ext>
            </a:extLst>
          </p:cNvPr>
          <p:cNvGraphicFramePr>
            <a:graphicFrameLocks noChangeAspect="1"/>
          </p:cNvGraphicFramePr>
          <p:nvPr>
            <p:extLst>
              <p:ext uri="{D42A27DB-BD31-4B8C-83A1-F6EECF244321}">
                <p14:modId xmlns:p14="http://schemas.microsoft.com/office/powerpoint/2010/main" val="2885887394"/>
              </p:ext>
            </p:extLst>
          </p:nvPr>
        </p:nvGraphicFramePr>
        <p:xfrm>
          <a:off x="663365" y="4525389"/>
          <a:ext cx="1820862" cy="436562"/>
        </p:xfrm>
        <a:graphic>
          <a:graphicData uri="http://schemas.openxmlformats.org/presentationml/2006/ole">
            <mc:AlternateContent xmlns:mc="http://schemas.openxmlformats.org/markup-compatibility/2006">
              <mc:Choice xmlns:v="urn:schemas-microsoft-com:vml" Requires="v">
                <p:oleObj name="Equation" r:id="rId14" imgW="952087" imgH="228501" progId="Equation.DSMT4">
                  <p:embed/>
                </p:oleObj>
              </mc:Choice>
              <mc:Fallback>
                <p:oleObj name="Equation" r:id="rId14" imgW="952087" imgH="228501" progId="Equation.DSMT4">
                  <p:embed/>
                  <p:pic>
                    <p:nvPicPr>
                      <p:cNvPr id="3080" name="Object 8">
                        <a:extLst>
                          <a:ext uri="{FF2B5EF4-FFF2-40B4-BE49-F238E27FC236}">
                            <a16:creationId xmlns:a16="http://schemas.microsoft.com/office/drawing/2014/main" id="{099B946E-632D-4432-93F6-A77BBC5C621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3365" y="4525389"/>
                        <a:ext cx="18208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9">
            <a:extLst>
              <a:ext uri="{FF2B5EF4-FFF2-40B4-BE49-F238E27FC236}">
                <a16:creationId xmlns:a16="http://schemas.microsoft.com/office/drawing/2014/main" id="{45DA5B58-2E38-4E2E-9F0E-297B486954D8}"/>
              </a:ext>
            </a:extLst>
          </p:cNvPr>
          <p:cNvGraphicFramePr>
            <a:graphicFrameLocks noChangeAspect="1"/>
          </p:cNvGraphicFramePr>
          <p:nvPr>
            <p:extLst>
              <p:ext uri="{D42A27DB-BD31-4B8C-83A1-F6EECF244321}">
                <p14:modId xmlns:p14="http://schemas.microsoft.com/office/powerpoint/2010/main" val="2819195378"/>
              </p:ext>
            </p:extLst>
          </p:nvPr>
        </p:nvGraphicFramePr>
        <p:xfrm>
          <a:off x="302747" y="5383879"/>
          <a:ext cx="1247775" cy="822325"/>
        </p:xfrm>
        <a:graphic>
          <a:graphicData uri="http://schemas.openxmlformats.org/presentationml/2006/ole">
            <mc:AlternateContent xmlns:mc="http://schemas.openxmlformats.org/markup-compatibility/2006">
              <mc:Choice xmlns:v="urn:schemas-microsoft-com:vml" Requires="v">
                <p:oleObj name="Equation" r:id="rId16" imgW="634725" imgH="418918" progId="Equation.DSMT4">
                  <p:embed/>
                </p:oleObj>
              </mc:Choice>
              <mc:Fallback>
                <p:oleObj name="Equation" r:id="rId16" imgW="634725" imgH="418918" progId="Equation.DSMT4">
                  <p:embed/>
                  <p:pic>
                    <p:nvPicPr>
                      <p:cNvPr id="14" name="Object 9">
                        <a:extLst>
                          <a:ext uri="{FF2B5EF4-FFF2-40B4-BE49-F238E27FC236}">
                            <a16:creationId xmlns:a16="http://schemas.microsoft.com/office/drawing/2014/main" id="{45DA5B58-2E38-4E2E-9F0E-297B486954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2747" y="5383879"/>
                        <a:ext cx="1247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0">
            <a:extLst>
              <a:ext uri="{FF2B5EF4-FFF2-40B4-BE49-F238E27FC236}">
                <a16:creationId xmlns:a16="http://schemas.microsoft.com/office/drawing/2014/main" id="{C027AFB2-34BA-4D37-9CEC-4A05632AC07F}"/>
              </a:ext>
            </a:extLst>
          </p:cNvPr>
          <p:cNvGraphicFramePr>
            <a:graphicFrameLocks noChangeAspect="1"/>
          </p:cNvGraphicFramePr>
          <p:nvPr>
            <p:extLst>
              <p:ext uri="{D42A27DB-BD31-4B8C-83A1-F6EECF244321}">
                <p14:modId xmlns:p14="http://schemas.microsoft.com/office/powerpoint/2010/main" val="760251663"/>
              </p:ext>
            </p:extLst>
          </p:nvPr>
        </p:nvGraphicFramePr>
        <p:xfrm>
          <a:off x="1588718" y="5414041"/>
          <a:ext cx="1171575" cy="822325"/>
        </p:xfrm>
        <a:graphic>
          <a:graphicData uri="http://schemas.openxmlformats.org/presentationml/2006/ole">
            <mc:AlternateContent xmlns:mc="http://schemas.openxmlformats.org/markup-compatibility/2006">
              <mc:Choice xmlns:v="urn:schemas-microsoft-com:vml" Requires="v">
                <p:oleObj name="Equation" r:id="rId18" imgW="596900" imgH="419100" progId="Equation.DSMT4">
                  <p:embed/>
                </p:oleObj>
              </mc:Choice>
              <mc:Fallback>
                <p:oleObj name="Equation" r:id="rId18" imgW="596900" imgH="419100" progId="Equation.DSMT4">
                  <p:embed/>
                  <p:pic>
                    <p:nvPicPr>
                      <p:cNvPr id="15" name="Object 10">
                        <a:extLst>
                          <a:ext uri="{FF2B5EF4-FFF2-40B4-BE49-F238E27FC236}">
                            <a16:creationId xmlns:a16="http://schemas.microsoft.com/office/drawing/2014/main" id="{C027AFB2-34BA-4D37-9CEC-4A05632AC07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718" y="5414041"/>
                        <a:ext cx="1171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1">
            <a:extLst>
              <a:ext uri="{FF2B5EF4-FFF2-40B4-BE49-F238E27FC236}">
                <a16:creationId xmlns:a16="http://schemas.microsoft.com/office/drawing/2014/main" id="{156C7BE5-7A69-4106-8FF1-0A8E7A57F393}"/>
              </a:ext>
            </a:extLst>
          </p:cNvPr>
          <p:cNvGraphicFramePr>
            <a:graphicFrameLocks noChangeAspect="1"/>
          </p:cNvGraphicFramePr>
          <p:nvPr>
            <p:extLst>
              <p:ext uri="{D42A27DB-BD31-4B8C-83A1-F6EECF244321}">
                <p14:modId xmlns:p14="http://schemas.microsoft.com/office/powerpoint/2010/main" val="3332596678"/>
              </p:ext>
            </p:extLst>
          </p:nvPr>
        </p:nvGraphicFramePr>
        <p:xfrm>
          <a:off x="2660650" y="5536565"/>
          <a:ext cx="1403350" cy="492125"/>
        </p:xfrm>
        <a:graphic>
          <a:graphicData uri="http://schemas.openxmlformats.org/presentationml/2006/ole">
            <mc:AlternateContent xmlns:mc="http://schemas.openxmlformats.org/markup-compatibility/2006">
              <mc:Choice xmlns:v="urn:schemas-microsoft-com:vml" Requires="v">
                <p:oleObj name="Equation" r:id="rId20" imgW="507960" imgH="177480" progId="Equation.DSMT4">
                  <p:embed/>
                </p:oleObj>
              </mc:Choice>
              <mc:Fallback>
                <p:oleObj name="Equation" r:id="rId20" imgW="507960" imgH="177480" progId="Equation.DSMT4">
                  <p:embed/>
                  <p:pic>
                    <p:nvPicPr>
                      <p:cNvPr id="16" name="Object 11">
                        <a:extLst>
                          <a:ext uri="{FF2B5EF4-FFF2-40B4-BE49-F238E27FC236}">
                            <a16:creationId xmlns:a16="http://schemas.microsoft.com/office/drawing/2014/main" id="{156C7BE5-7A69-4106-8FF1-0A8E7A57F393}"/>
                          </a:ext>
                        </a:extLst>
                      </p:cNvPr>
                      <p:cNvPicPr>
                        <a:picLocks noChangeAspect="1" noChangeArrowheads="1"/>
                      </p:cNvPicPr>
                      <p:nvPr/>
                    </p:nvPicPr>
                    <p:blipFill>
                      <a:blip r:embed="rId21"/>
                      <a:srcRect/>
                      <a:stretch>
                        <a:fillRect/>
                      </a:stretch>
                    </p:blipFill>
                    <p:spPr bwMode="auto">
                      <a:xfrm>
                        <a:off x="2660650" y="5536565"/>
                        <a:ext cx="1403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D98F23D-6D36-4E8D-B65A-FA384541ED2D}"/>
                  </a:ext>
                </a:extLst>
              </p:cNvPr>
              <p:cNvSpPr txBox="1">
                <a:spLocks noChangeArrowheads="1"/>
              </p:cNvSpPr>
              <p:nvPr/>
            </p:nvSpPr>
            <p:spPr bwMode="auto">
              <a:xfrm>
                <a:off x="3327535" y="4502054"/>
                <a:ext cx="7647158" cy="7909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According to the Central Limit </a:t>
                </a:r>
                <a:r>
                  <a:rPr lang="en-CA" altLang="en-US" sz="2000" dirty="0" err="1">
                    <a:solidFill>
                      <a:srgbClr val="FF0000"/>
                    </a:solidFill>
                  </a:rPr>
                  <a:t>Thm</a:t>
                </a:r>
                <a:r>
                  <a:rPr lang="en-CA" altLang="en-US" sz="2000" dirty="0">
                    <a:solidFill>
                      <a:srgbClr val="FF0000"/>
                    </a:solidFill>
                  </a:rPr>
                  <a:t>, </a:t>
                </a:r>
                <a14:m>
                  <m:oMath xmlns:m="http://schemas.openxmlformats.org/officeDocument/2006/math">
                    <m:sSub>
                      <m:sSubPr>
                        <m:ctrlPr>
                          <a:rPr lang="en-CA" altLang="en-US" sz="2600" i="1" smtClean="0">
                            <a:solidFill>
                              <a:srgbClr val="FF0000"/>
                            </a:solidFill>
                            <a:latin typeface="Cambria Math" panose="02040503050406030204" pitchFamily="18" charset="0"/>
                          </a:rPr>
                        </m:ctrlPr>
                      </m:sSubPr>
                      <m:e>
                        <m:r>
                          <a:rPr lang="en-CA" altLang="en-US" sz="2600" i="1" smtClean="0">
                            <a:solidFill>
                              <a:srgbClr val="FF0000"/>
                            </a:solidFill>
                            <a:latin typeface="Cambria Math" panose="02040503050406030204" pitchFamily="18" charset="0"/>
                            <a:ea typeface="Cambria Math" panose="02040503050406030204" pitchFamily="18" charset="0"/>
                          </a:rPr>
                          <m:t>𝜇</m:t>
                        </m:r>
                      </m:e>
                      <m:sub>
                        <m:acc>
                          <m:accPr>
                            <m:chr m:val="̅"/>
                            <m:ctrlPr>
                              <a:rPr lang="en-CA" altLang="en-US" sz="2600" i="1" smtClean="0">
                                <a:solidFill>
                                  <a:srgbClr val="FF0000"/>
                                </a:solidFill>
                                <a:latin typeface="Cambria Math" panose="02040503050406030204" pitchFamily="18" charset="0"/>
                              </a:rPr>
                            </m:ctrlPr>
                          </m:accPr>
                          <m:e>
                            <m:r>
                              <a:rPr lang="en-US" altLang="en-US" sz="2600" b="0" i="1" smtClean="0">
                                <a:solidFill>
                                  <a:srgbClr val="FF0000"/>
                                </a:solidFill>
                                <a:latin typeface="Cambria Math" panose="02040503050406030204" pitchFamily="18" charset="0"/>
                              </a:rPr>
                              <m:t>𝑥</m:t>
                            </m:r>
                          </m:e>
                        </m:acc>
                      </m:sub>
                    </m:sSub>
                  </m:oMath>
                </a14:m>
                <a:r>
                  <a:rPr lang="en-CA" altLang="en-US" sz="2000" dirty="0">
                    <a:solidFill>
                      <a:srgbClr val="FF0000"/>
                    </a:solidFill>
                  </a:rPr>
                  <a:t>  is equal to</a:t>
                </a:r>
                <a14:m>
                  <m:oMath xmlns:m="http://schemas.openxmlformats.org/officeDocument/2006/math">
                    <m:r>
                      <a:rPr lang="en-US" altLang="en-US" sz="2600" b="0" i="0" smtClean="0">
                        <a:solidFill>
                          <a:srgbClr val="FF0000"/>
                        </a:solidFill>
                        <a:latin typeface="Cambria Math" panose="02040503050406030204" pitchFamily="18" charset="0"/>
                        <a:ea typeface="Cambria Math" panose="02040503050406030204" pitchFamily="18" charset="0"/>
                      </a:rPr>
                      <m:t> </m:t>
                    </m:r>
                    <m:r>
                      <a:rPr lang="en-CA" altLang="en-US" sz="2600" i="1">
                        <a:solidFill>
                          <a:srgbClr val="FF0000"/>
                        </a:solidFill>
                        <a:latin typeface="Cambria Math" panose="02040503050406030204" pitchFamily="18" charset="0"/>
                        <a:ea typeface="Cambria Math" panose="02040503050406030204" pitchFamily="18" charset="0"/>
                      </a:rPr>
                      <m:t>𝜇</m:t>
                    </m:r>
                    <m:r>
                      <a:rPr lang="en-US" altLang="en-US" sz="2600" b="0" i="1" smtClean="0">
                        <a:solidFill>
                          <a:srgbClr val="FF0000"/>
                        </a:solidFill>
                        <a:latin typeface="Cambria Math" panose="02040503050406030204" pitchFamily="18" charset="0"/>
                        <a:ea typeface="Cambria Math" panose="02040503050406030204" pitchFamily="18" charset="0"/>
                      </a:rPr>
                      <m:t> .  </m:t>
                    </m:r>
                  </m:oMath>
                </a14:m>
                <a:r>
                  <a:rPr lang="en-CA" altLang="en-US" sz="2000" dirty="0">
                    <a:solidFill>
                      <a:srgbClr val="FF0000"/>
                    </a:solidFill>
                  </a:rPr>
                  <a:t>This is </a:t>
                </a:r>
                <a:br>
                  <a:rPr lang="en-CA" altLang="en-US" sz="2000" dirty="0">
                    <a:solidFill>
                      <a:srgbClr val="FF0000"/>
                    </a:solidFill>
                  </a:rPr>
                </a:br>
                <a:r>
                  <a:rPr lang="en-CA" altLang="en-US" sz="2000" dirty="0">
                    <a:solidFill>
                      <a:srgbClr val="FF0000"/>
                    </a:solidFill>
                  </a:rPr>
                  <a:t>independent of population distribution</a:t>
                </a:r>
              </a:p>
            </p:txBody>
          </p:sp>
        </mc:Choice>
        <mc:Fallback xmlns="">
          <p:sp>
            <p:nvSpPr>
              <p:cNvPr id="17" name="TextBox 16">
                <a:extLst>
                  <a:ext uri="{FF2B5EF4-FFF2-40B4-BE49-F238E27FC236}">
                    <a16:creationId xmlns:a16="http://schemas.microsoft.com/office/drawing/2014/main" id="{AD98F23D-6D36-4E8D-B65A-FA384541ED2D}"/>
                  </a:ext>
                </a:extLst>
              </p:cNvPr>
              <p:cNvSpPr txBox="1">
                <a:spLocks noRot="1" noChangeAspect="1" noMove="1" noResize="1" noEditPoints="1" noAdjustHandles="1" noChangeArrowheads="1" noChangeShapeType="1" noTextEdit="1"/>
              </p:cNvSpPr>
              <p:nvPr/>
            </p:nvSpPr>
            <p:spPr bwMode="auto">
              <a:xfrm>
                <a:off x="3327535" y="4502054"/>
                <a:ext cx="7647158" cy="790986"/>
              </a:xfrm>
              <a:prstGeom prst="rect">
                <a:avLst/>
              </a:prstGeom>
              <a:blipFill>
                <a:blip r:embed="rId22"/>
                <a:stretch>
                  <a:fillRect l="-877" b="-139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TextBox 17">
            <a:extLst>
              <a:ext uri="{FF2B5EF4-FFF2-40B4-BE49-F238E27FC236}">
                <a16:creationId xmlns:a16="http://schemas.microsoft.com/office/drawing/2014/main" id="{B613C6DD-3F48-48CA-8A10-FBB586BA9EDB}"/>
              </a:ext>
            </a:extLst>
          </p:cNvPr>
          <p:cNvSpPr txBox="1">
            <a:spLocks noChangeArrowheads="1"/>
          </p:cNvSpPr>
          <p:nvPr/>
        </p:nvSpPr>
        <p:spPr bwMode="auto">
          <a:xfrm>
            <a:off x="4343535" y="5579014"/>
            <a:ext cx="6280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Standard Error of the distribution of sample means</a:t>
            </a:r>
          </a:p>
        </p:txBody>
      </p:sp>
      <p:sp>
        <p:nvSpPr>
          <p:cNvPr id="20" name="TextBox 19">
            <a:extLst>
              <a:ext uri="{FF2B5EF4-FFF2-40B4-BE49-F238E27FC236}">
                <a16:creationId xmlns:a16="http://schemas.microsoft.com/office/drawing/2014/main" id="{B53DD234-43B7-4A7E-A849-AA53D7D25705}"/>
              </a:ext>
            </a:extLst>
          </p:cNvPr>
          <p:cNvSpPr txBox="1">
            <a:spLocks noChangeArrowheads="1"/>
          </p:cNvSpPr>
          <p:nvPr/>
        </p:nvSpPr>
        <p:spPr bwMode="auto">
          <a:xfrm>
            <a:off x="4343535" y="5965094"/>
            <a:ext cx="62488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dirty="0">
                <a:solidFill>
                  <a:srgbClr val="FF0000"/>
                </a:solidFill>
              </a:rPr>
              <a:t>We can use this formula only if the population size </a:t>
            </a:r>
            <a:br>
              <a:rPr lang="en-CA" altLang="en-US" sz="2000" dirty="0">
                <a:solidFill>
                  <a:srgbClr val="FF0000"/>
                </a:solidFill>
              </a:rPr>
            </a:br>
            <a:r>
              <a:rPr lang="en-CA" altLang="en-US" sz="2000" dirty="0">
                <a:solidFill>
                  <a:srgbClr val="FF0000"/>
                </a:solidFill>
              </a:rPr>
              <a:t>is 10 times the sample size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blinds(horizontal)">
                                      <p:cBhvr>
                                        <p:cTn id="37" dur="500"/>
                                        <p:tgtEl>
                                          <p:spTgt spid="30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B8F090A1-48E0-4881-86EC-01C04CF66F82}"/>
              </a:ext>
            </a:extLst>
          </p:cNvPr>
          <p:cNvSpPr>
            <a:spLocks noGrp="1"/>
          </p:cNvSpPr>
          <p:nvPr>
            <p:ph sz="quarter" idx="1"/>
          </p:nvPr>
        </p:nvSpPr>
        <p:spPr>
          <a:xfrm>
            <a:off x="396607" y="188913"/>
            <a:ext cx="10796530" cy="965200"/>
          </a:xfrm>
        </p:spPr>
        <p:txBody>
          <a:bodyPr/>
          <a:lstStyle/>
          <a:p>
            <a:pPr eaLnBrk="1" hangingPunct="1">
              <a:buFont typeface="Wingdings" panose="05000000000000000000" pitchFamily="2" charset="2"/>
              <a:buNone/>
            </a:pPr>
            <a:r>
              <a:rPr lang="en-CA" altLang="en-US" dirty="0"/>
              <a:t>C) What is the probability that the mean score of a SRS of 10 students is 80.5 or higher?</a:t>
            </a:r>
          </a:p>
          <a:p>
            <a:pPr eaLnBrk="1" hangingPunct="1"/>
            <a:endParaRPr lang="en-CA" altLang="en-US" dirty="0"/>
          </a:p>
        </p:txBody>
      </p:sp>
      <p:sp>
        <p:nvSpPr>
          <p:cNvPr id="11" name="Rectangle 10">
            <a:extLst>
              <a:ext uri="{FF2B5EF4-FFF2-40B4-BE49-F238E27FC236}">
                <a16:creationId xmlns:a16="http://schemas.microsoft.com/office/drawing/2014/main" id="{8C649ADB-C1CA-4486-8B06-C2D739583F7A}"/>
              </a:ext>
            </a:extLst>
          </p:cNvPr>
          <p:cNvSpPr>
            <a:spLocks noChangeArrowheads="1"/>
          </p:cNvSpPr>
          <p:nvPr/>
        </p:nvSpPr>
        <p:spPr bwMode="auto">
          <a:xfrm>
            <a:off x="404049" y="1102759"/>
            <a:ext cx="104145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rPr>
              <a:t>Before we calculate this probability, let’s first check if the conditions for using probability on sampling distributions are met:</a:t>
            </a:r>
          </a:p>
        </p:txBody>
      </p:sp>
      <p:sp>
        <p:nvSpPr>
          <p:cNvPr id="12" name="Rectangle 11">
            <a:extLst>
              <a:ext uri="{FF2B5EF4-FFF2-40B4-BE49-F238E27FC236}">
                <a16:creationId xmlns:a16="http://schemas.microsoft.com/office/drawing/2014/main" id="{1284DF3C-EEE7-488E-BA3C-E18229C900D7}"/>
              </a:ext>
            </a:extLst>
          </p:cNvPr>
          <p:cNvSpPr>
            <a:spLocks noChangeArrowheads="1"/>
          </p:cNvSpPr>
          <p:nvPr/>
        </p:nvSpPr>
        <p:spPr bwMode="auto">
          <a:xfrm>
            <a:off x="391196" y="1982272"/>
            <a:ext cx="104145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rPr>
              <a:t>1. Random sample:  The sample is indicated as a SRS</a:t>
            </a:r>
          </a:p>
        </p:txBody>
      </p:sp>
      <p:sp>
        <p:nvSpPr>
          <p:cNvPr id="13" name="Rectangle 12">
            <a:extLst>
              <a:ext uri="{FF2B5EF4-FFF2-40B4-BE49-F238E27FC236}">
                <a16:creationId xmlns:a16="http://schemas.microsoft.com/office/drawing/2014/main" id="{3E247795-9119-410C-9BF6-944AD0435892}"/>
              </a:ext>
            </a:extLst>
          </p:cNvPr>
          <p:cNvSpPr>
            <a:spLocks noChangeArrowheads="1"/>
          </p:cNvSpPr>
          <p:nvPr/>
        </p:nvSpPr>
        <p:spPr bwMode="auto">
          <a:xfrm>
            <a:off x="389360" y="2476195"/>
            <a:ext cx="104145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rPr>
              <a:t>2. Sample Size: The sample size is NOT 30 or more, but the population is normally distributed.  </a:t>
            </a:r>
          </a:p>
        </p:txBody>
      </p:sp>
      <p:sp>
        <p:nvSpPr>
          <p:cNvPr id="14" name="Rectangle 13">
            <a:extLst>
              <a:ext uri="{FF2B5EF4-FFF2-40B4-BE49-F238E27FC236}">
                <a16:creationId xmlns:a16="http://schemas.microsoft.com/office/drawing/2014/main" id="{8A60B1F6-04D6-4CEB-B9F1-3DD7C1ADDD7C}"/>
              </a:ext>
            </a:extLst>
          </p:cNvPr>
          <p:cNvSpPr>
            <a:spLocks noChangeArrowheads="1"/>
          </p:cNvSpPr>
          <p:nvPr/>
        </p:nvSpPr>
        <p:spPr bwMode="auto">
          <a:xfrm>
            <a:off x="387524" y="3223508"/>
            <a:ext cx="104145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rPr>
              <a:t>3. Population size is 10 times or more greater than sample size</a:t>
            </a:r>
          </a:p>
        </p:txBody>
      </p:sp>
      <p:graphicFrame>
        <p:nvGraphicFramePr>
          <p:cNvPr id="15" name="Object 2">
            <a:extLst>
              <a:ext uri="{FF2B5EF4-FFF2-40B4-BE49-F238E27FC236}">
                <a16:creationId xmlns:a16="http://schemas.microsoft.com/office/drawing/2014/main" id="{6E0A87C7-33F8-44DF-8A67-DF02FE8A661B}"/>
              </a:ext>
            </a:extLst>
          </p:cNvPr>
          <p:cNvGraphicFramePr>
            <a:graphicFrameLocks noChangeAspect="1"/>
          </p:cNvGraphicFramePr>
          <p:nvPr>
            <p:extLst>
              <p:ext uri="{D42A27DB-BD31-4B8C-83A1-F6EECF244321}">
                <p14:modId xmlns:p14="http://schemas.microsoft.com/office/powerpoint/2010/main" val="3002644572"/>
              </p:ext>
            </p:extLst>
          </p:nvPr>
        </p:nvGraphicFramePr>
        <p:xfrm>
          <a:off x="1022485" y="3807973"/>
          <a:ext cx="1335087" cy="436563"/>
        </p:xfrm>
        <a:graphic>
          <a:graphicData uri="http://schemas.openxmlformats.org/presentationml/2006/ole">
            <mc:AlternateContent xmlns:mc="http://schemas.openxmlformats.org/markup-compatibility/2006">
              <mc:Choice xmlns:v="urn:schemas-microsoft-com:vml" Requires="v">
                <p:oleObj name="Equation" r:id="rId4" imgW="698500" imgH="228600" progId="Equation.DSMT4">
                  <p:embed/>
                </p:oleObj>
              </mc:Choice>
              <mc:Fallback>
                <p:oleObj name="Equation" r:id="rId4" imgW="698500" imgH="228600" progId="Equation.DSMT4">
                  <p:embed/>
                  <p:pic>
                    <p:nvPicPr>
                      <p:cNvPr id="15" name="Object 2">
                        <a:extLst>
                          <a:ext uri="{FF2B5EF4-FFF2-40B4-BE49-F238E27FC236}">
                            <a16:creationId xmlns:a16="http://schemas.microsoft.com/office/drawing/2014/main" id="{6E0A87C7-33F8-44DF-8A67-DF02FE8A66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485" y="3807973"/>
                        <a:ext cx="13350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3">
            <a:extLst>
              <a:ext uri="{FF2B5EF4-FFF2-40B4-BE49-F238E27FC236}">
                <a16:creationId xmlns:a16="http://schemas.microsoft.com/office/drawing/2014/main" id="{429E6DB9-BBA7-4291-BCCA-2A840BB1BA67}"/>
              </a:ext>
            </a:extLst>
          </p:cNvPr>
          <p:cNvGraphicFramePr>
            <a:graphicFrameLocks noChangeAspect="1"/>
          </p:cNvGraphicFramePr>
          <p:nvPr>
            <p:extLst>
              <p:ext uri="{D42A27DB-BD31-4B8C-83A1-F6EECF244321}">
                <p14:modId xmlns:p14="http://schemas.microsoft.com/office/powerpoint/2010/main" val="4046595227"/>
              </p:ext>
            </p:extLst>
          </p:nvPr>
        </p:nvGraphicFramePr>
        <p:xfrm>
          <a:off x="1022484" y="4438210"/>
          <a:ext cx="1346200" cy="449262"/>
        </p:xfrm>
        <a:graphic>
          <a:graphicData uri="http://schemas.openxmlformats.org/presentationml/2006/ole">
            <mc:AlternateContent xmlns:mc="http://schemas.openxmlformats.org/markup-compatibility/2006">
              <mc:Choice xmlns:v="urn:schemas-microsoft-com:vml" Requires="v">
                <p:oleObj name="Equation" r:id="rId6" imgW="685800" imgH="228600" progId="Equation.DSMT4">
                  <p:embed/>
                </p:oleObj>
              </mc:Choice>
              <mc:Fallback>
                <p:oleObj name="Equation" r:id="rId6" imgW="685800" imgH="228600" progId="Equation.DSMT4">
                  <p:embed/>
                  <p:pic>
                    <p:nvPicPr>
                      <p:cNvPr id="16" name="Object 3">
                        <a:extLst>
                          <a:ext uri="{FF2B5EF4-FFF2-40B4-BE49-F238E27FC236}">
                            <a16:creationId xmlns:a16="http://schemas.microsoft.com/office/drawing/2014/main" id="{429E6DB9-BBA7-4291-BCCA-2A840BB1BA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484" y="4438210"/>
                        <a:ext cx="1346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5">
            <a:extLst>
              <a:ext uri="{FF2B5EF4-FFF2-40B4-BE49-F238E27FC236}">
                <a16:creationId xmlns:a16="http://schemas.microsoft.com/office/drawing/2014/main" id="{C7365728-D259-419B-84FA-97CF27283C9D}"/>
              </a:ext>
            </a:extLst>
          </p:cNvPr>
          <p:cNvGraphicFramePr>
            <a:graphicFrameLocks noChangeAspect="1"/>
          </p:cNvGraphicFramePr>
          <p:nvPr>
            <p:extLst>
              <p:ext uri="{D42A27DB-BD31-4B8C-83A1-F6EECF244321}">
                <p14:modId xmlns:p14="http://schemas.microsoft.com/office/powerpoint/2010/main" val="556388896"/>
              </p:ext>
            </p:extLst>
          </p:nvPr>
        </p:nvGraphicFramePr>
        <p:xfrm>
          <a:off x="2929072" y="3760348"/>
          <a:ext cx="1700213" cy="582613"/>
        </p:xfrm>
        <a:graphic>
          <a:graphicData uri="http://schemas.openxmlformats.org/presentationml/2006/ole">
            <mc:AlternateContent xmlns:mc="http://schemas.openxmlformats.org/markup-compatibility/2006">
              <mc:Choice xmlns:v="urn:schemas-microsoft-com:vml" Requires="v">
                <p:oleObj name="Equation" r:id="rId8" imgW="888614" imgH="304668" progId="Equation.DSMT4">
                  <p:embed/>
                </p:oleObj>
              </mc:Choice>
              <mc:Fallback>
                <p:oleObj name="Equation" r:id="rId8" imgW="888614" imgH="304668" progId="Equation.DSMT4">
                  <p:embed/>
                  <p:pic>
                    <p:nvPicPr>
                      <p:cNvPr id="17" name="Object 5">
                        <a:extLst>
                          <a:ext uri="{FF2B5EF4-FFF2-40B4-BE49-F238E27FC236}">
                            <a16:creationId xmlns:a16="http://schemas.microsoft.com/office/drawing/2014/main" id="{C7365728-D259-419B-84FA-97CF27283C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072" y="3760348"/>
                        <a:ext cx="17002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6">
            <a:extLst>
              <a:ext uri="{FF2B5EF4-FFF2-40B4-BE49-F238E27FC236}">
                <a16:creationId xmlns:a16="http://schemas.microsoft.com/office/drawing/2014/main" id="{44C28358-BB7D-4597-87B3-8F8BE349B1A8}"/>
              </a:ext>
            </a:extLst>
          </p:cNvPr>
          <p:cNvGraphicFramePr>
            <a:graphicFrameLocks noChangeAspect="1"/>
          </p:cNvGraphicFramePr>
          <p:nvPr>
            <p:extLst>
              <p:ext uri="{D42A27DB-BD31-4B8C-83A1-F6EECF244321}">
                <p14:modId xmlns:p14="http://schemas.microsoft.com/office/powerpoint/2010/main" val="451914937"/>
              </p:ext>
            </p:extLst>
          </p:nvPr>
        </p:nvGraphicFramePr>
        <p:xfrm>
          <a:off x="4740410" y="3825436"/>
          <a:ext cx="4346575" cy="485775"/>
        </p:xfrm>
        <a:graphic>
          <a:graphicData uri="http://schemas.openxmlformats.org/presentationml/2006/ole">
            <mc:AlternateContent xmlns:mc="http://schemas.openxmlformats.org/markup-compatibility/2006">
              <mc:Choice xmlns:v="urn:schemas-microsoft-com:vml" Requires="v">
                <p:oleObj name="Equation" r:id="rId10" imgW="2273300" imgH="254000" progId="Equation.DSMT4">
                  <p:embed/>
                </p:oleObj>
              </mc:Choice>
              <mc:Fallback>
                <p:oleObj name="Equation" r:id="rId10" imgW="2273300" imgH="254000" progId="Equation.DSMT4">
                  <p:embed/>
                  <p:pic>
                    <p:nvPicPr>
                      <p:cNvPr id="18" name="Object 6">
                        <a:extLst>
                          <a:ext uri="{FF2B5EF4-FFF2-40B4-BE49-F238E27FC236}">
                            <a16:creationId xmlns:a16="http://schemas.microsoft.com/office/drawing/2014/main" id="{44C28358-BB7D-4597-87B3-8F8BE349B1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0410" y="3825436"/>
                        <a:ext cx="43465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7">
            <a:extLst>
              <a:ext uri="{FF2B5EF4-FFF2-40B4-BE49-F238E27FC236}">
                <a16:creationId xmlns:a16="http://schemas.microsoft.com/office/drawing/2014/main" id="{E43ACFFF-EF00-401A-8D20-2239BFE47206}"/>
              </a:ext>
            </a:extLst>
          </p:cNvPr>
          <p:cNvGraphicFramePr>
            <a:graphicFrameLocks noChangeAspect="1"/>
          </p:cNvGraphicFramePr>
          <p:nvPr>
            <p:extLst>
              <p:ext uri="{D42A27DB-BD31-4B8C-83A1-F6EECF244321}">
                <p14:modId xmlns:p14="http://schemas.microsoft.com/office/powerpoint/2010/main" val="1578180119"/>
              </p:ext>
            </p:extLst>
          </p:nvPr>
        </p:nvGraphicFramePr>
        <p:xfrm>
          <a:off x="4407034" y="4427097"/>
          <a:ext cx="1917700" cy="388938"/>
        </p:xfrm>
        <a:graphic>
          <a:graphicData uri="http://schemas.openxmlformats.org/presentationml/2006/ole">
            <mc:AlternateContent xmlns:mc="http://schemas.openxmlformats.org/markup-compatibility/2006">
              <mc:Choice xmlns:v="urn:schemas-microsoft-com:vml" Requires="v">
                <p:oleObj name="Equation" r:id="rId12" imgW="1002865" imgH="203112" progId="Equation.DSMT4">
                  <p:embed/>
                </p:oleObj>
              </mc:Choice>
              <mc:Fallback>
                <p:oleObj name="Equation" r:id="rId12" imgW="1002865" imgH="203112" progId="Equation.DSMT4">
                  <p:embed/>
                  <p:pic>
                    <p:nvPicPr>
                      <p:cNvPr id="19" name="Object 7">
                        <a:extLst>
                          <a:ext uri="{FF2B5EF4-FFF2-40B4-BE49-F238E27FC236}">
                            <a16:creationId xmlns:a16="http://schemas.microsoft.com/office/drawing/2014/main" id="{E43ACFFF-EF00-401A-8D20-2239BFE472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7034" y="4427097"/>
                        <a:ext cx="19177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a:extLst>
              <a:ext uri="{FF2B5EF4-FFF2-40B4-BE49-F238E27FC236}">
                <a16:creationId xmlns:a16="http://schemas.microsoft.com/office/drawing/2014/main" id="{2C270F04-D448-4B5A-BCD6-EA0CB3E334AA}"/>
              </a:ext>
            </a:extLst>
          </p:cNvPr>
          <p:cNvSpPr>
            <a:spLocks noChangeArrowheads="1"/>
          </p:cNvSpPr>
          <p:nvPr/>
        </p:nvSpPr>
        <p:spPr bwMode="auto">
          <a:xfrm>
            <a:off x="549103" y="5092701"/>
            <a:ext cx="86609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rPr>
              <a:t>There is a very small chance of 0.000000001416 that we would draw an SRS of 10 students whose average score exceeds 80.5</a:t>
            </a:r>
          </a:p>
        </p:txBody>
      </p:sp>
      <p:sp>
        <p:nvSpPr>
          <p:cNvPr id="21" name="Rectangle 20">
            <a:extLst>
              <a:ext uri="{FF2B5EF4-FFF2-40B4-BE49-F238E27FC236}">
                <a16:creationId xmlns:a16="http://schemas.microsoft.com/office/drawing/2014/main" id="{A565C54F-B999-4042-A20E-E6D4218E1973}"/>
              </a:ext>
            </a:extLst>
          </p:cNvPr>
          <p:cNvSpPr>
            <a:spLocks noChangeArrowheads="1"/>
          </p:cNvSpPr>
          <p:nvPr/>
        </p:nvSpPr>
        <p:spPr bwMode="auto">
          <a:xfrm>
            <a:off x="547266" y="5851029"/>
            <a:ext cx="8660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dirty="0">
                <a:solidFill>
                  <a:srgbClr val="FF0000"/>
                </a:solidFill>
              </a:rPr>
              <a:t>This sample average would very unlikely occur by chance!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2933-5F78-4374-958F-7C0FA9E5068F}"/>
              </a:ext>
            </a:extLst>
          </p:cNvPr>
          <p:cNvSpPr>
            <a:spLocks noGrp="1"/>
          </p:cNvSpPr>
          <p:nvPr>
            <p:ph type="title"/>
          </p:nvPr>
        </p:nvSpPr>
        <p:spPr>
          <a:xfrm>
            <a:off x="172720" y="254318"/>
            <a:ext cx="7467600" cy="463550"/>
          </a:xfrm>
        </p:spPr>
        <p:txBody>
          <a:bodyPr/>
          <a:lstStyle/>
          <a:p>
            <a:pPr>
              <a:defRPr/>
            </a:pPr>
            <a:r>
              <a:rPr lang="en-CA" sz="2200" dirty="0"/>
              <a:t>Which of the following statements is incorrect? </a:t>
            </a:r>
          </a:p>
        </p:txBody>
      </p:sp>
      <mc:AlternateContent xmlns:mc="http://schemas.openxmlformats.org/markup-compatibility/2006" xmlns:a14="http://schemas.microsoft.com/office/drawing/2010/main">
        <mc:Choice Requires="a14">
          <p:sp>
            <p:nvSpPr>
              <p:cNvPr id="48131" name="Content Placeholder 2">
                <a:extLst>
                  <a:ext uri="{FF2B5EF4-FFF2-40B4-BE49-F238E27FC236}">
                    <a16:creationId xmlns:a16="http://schemas.microsoft.com/office/drawing/2014/main" id="{D2BBEE96-A106-4B32-B4C9-F8135D50F886}"/>
                  </a:ext>
                </a:extLst>
              </p:cNvPr>
              <p:cNvSpPr>
                <a:spLocks noGrp="1"/>
              </p:cNvSpPr>
              <p:nvPr>
                <p:ph sz="quarter" idx="1"/>
              </p:nvPr>
            </p:nvSpPr>
            <p:spPr>
              <a:xfrm>
                <a:off x="284480" y="879475"/>
                <a:ext cx="11145519" cy="5703888"/>
              </a:xfrm>
            </p:spPr>
            <p:txBody>
              <a:bodyPr/>
              <a:lstStyle/>
              <a:p>
                <a:pPr marL="0" indent="0">
                  <a:buNone/>
                </a:pPr>
                <a:r>
                  <a:rPr lang="en-CA" altLang="en-US" sz="2100" dirty="0"/>
                  <a:t>a) The mean of the sampling distribution of </a:t>
                </a:r>
                <a14:m>
                  <m:oMath xmlns:m="http://schemas.openxmlformats.org/officeDocument/2006/math">
                    <m:acc>
                      <m:accPr>
                        <m:chr m:val="̅"/>
                        <m:ctrlPr>
                          <a:rPr lang="en-CA" altLang="en-US" sz="2100" i="1" smtClean="0">
                            <a:latin typeface="Cambria Math" panose="02040503050406030204" pitchFamily="18" charset="0"/>
                          </a:rPr>
                        </m:ctrlPr>
                      </m:accPr>
                      <m:e>
                        <m:r>
                          <a:rPr lang="en-US" altLang="en-US" sz="2100" b="0" i="1" smtClean="0">
                            <a:latin typeface="Cambria Math" panose="02040503050406030204" pitchFamily="18" charset="0"/>
                          </a:rPr>
                          <m:t>𝑥</m:t>
                        </m:r>
                      </m:e>
                    </m:acc>
                  </m:oMath>
                </a14:m>
                <a:r>
                  <a:rPr lang="en-CA" altLang="en-US" sz="2100" dirty="0"/>
                  <a:t> is equal to the population mean “</a:t>
                </a:r>
                <a:r>
                  <a:rPr lang="el-GR" altLang="en-US" sz="2100" i="1" dirty="0"/>
                  <a:t>μ</a:t>
                </a:r>
                <a:r>
                  <a:rPr lang="en-CA" altLang="en-US" sz="2100" i="1" dirty="0"/>
                  <a:t>”</a:t>
                </a:r>
                <a:r>
                  <a:rPr lang="en-CA" altLang="en-US" sz="2100" dirty="0"/>
                  <a:t> even if the sample size “n” is small</a:t>
                </a:r>
                <a:br>
                  <a:rPr lang="en-CA" altLang="en-US" sz="2100" dirty="0"/>
                </a:br>
                <a:endParaRPr lang="en-CA" altLang="en-US" sz="2100" dirty="0"/>
              </a:p>
              <a:p>
                <a:pPr marL="0" indent="0">
                  <a:buNone/>
                </a:pPr>
                <a:r>
                  <a:rPr lang="en-CA" altLang="en-US" sz="2100" dirty="0"/>
                  <a:t>b) The sampling distribution of </a:t>
                </a:r>
                <a14:m>
                  <m:oMath xmlns:m="http://schemas.openxmlformats.org/officeDocument/2006/math">
                    <m:acc>
                      <m:accPr>
                        <m:chr m:val="̅"/>
                        <m:ctrlPr>
                          <a:rPr lang="en-CA" altLang="en-US" sz="2100" i="1">
                            <a:latin typeface="Cambria Math" panose="02040503050406030204" pitchFamily="18" charset="0"/>
                          </a:rPr>
                        </m:ctrlPr>
                      </m:accPr>
                      <m:e>
                        <m:r>
                          <a:rPr lang="en-US" altLang="en-US" sz="2100" i="1">
                            <a:latin typeface="Cambria Math" panose="02040503050406030204" pitchFamily="18" charset="0"/>
                          </a:rPr>
                          <m:t>𝑥</m:t>
                        </m:r>
                      </m:e>
                    </m:acc>
                  </m:oMath>
                </a14:m>
                <a:r>
                  <a:rPr lang="en-CA" altLang="en-US" sz="2100" dirty="0"/>
                  <a:t> has standard deviation of  </a:t>
                </a:r>
                <a14:m>
                  <m:oMath xmlns:m="http://schemas.openxmlformats.org/officeDocument/2006/math">
                    <m:f>
                      <m:fPr>
                        <m:ctrlPr>
                          <a:rPr lang="en-CA" altLang="en-US" sz="2100" i="1" smtClean="0">
                            <a:latin typeface="Cambria Math" panose="02040503050406030204" pitchFamily="18" charset="0"/>
                          </a:rPr>
                        </m:ctrlPr>
                      </m:fPr>
                      <m:num>
                        <m:r>
                          <a:rPr lang="en-CA" altLang="en-US" sz="2100" i="1" smtClean="0">
                            <a:latin typeface="Cambria Math" panose="02040503050406030204" pitchFamily="18" charset="0"/>
                            <a:ea typeface="Cambria Math" panose="02040503050406030204" pitchFamily="18" charset="0"/>
                          </a:rPr>
                          <m:t>𝜎</m:t>
                        </m:r>
                      </m:num>
                      <m:den>
                        <m:rad>
                          <m:radPr>
                            <m:degHide m:val="on"/>
                            <m:ctrlPr>
                              <a:rPr lang="en-CA" altLang="en-US" sz="2100" i="1" smtClean="0">
                                <a:latin typeface="Cambria Math" panose="02040503050406030204" pitchFamily="18" charset="0"/>
                              </a:rPr>
                            </m:ctrlPr>
                          </m:radPr>
                          <m:deg/>
                          <m:e>
                            <m:r>
                              <a:rPr lang="en-US" altLang="en-US" sz="2100" b="0" i="1" smtClean="0">
                                <a:latin typeface="Cambria Math" panose="02040503050406030204" pitchFamily="18" charset="0"/>
                              </a:rPr>
                              <m:t>𝑛</m:t>
                            </m:r>
                          </m:e>
                        </m:rad>
                      </m:den>
                    </m:f>
                  </m:oMath>
                </a14:m>
                <a:r>
                  <a:rPr lang="en-CA" altLang="en-US" sz="2100" dirty="0"/>
                  <a:t> even if the population is not normally distributed and even if “n” is small</a:t>
                </a:r>
                <a:br>
                  <a:rPr lang="en-CA" altLang="en-US" sz="2100" dirty="0"/>
                </a:br>
                <a:br>
                  <a:rPr lang="en-CA" altLang="en-US" sz="2100" dirty="0"/>
                </a:br>
                <a:endParaRPr lang="en-CA" altLang="en-US" sz="2100" dirty="0"/>
              </a:p>
              <a:p>
                <a:pPr marL="0" indent="0">
                  <a:buNone/>
                </a:pPr>
                <a:r>
                  <a:rPr lang="en-CA" altLang="en-US" sz="2100" dirty="0"/>
                  <a:t>c) If the population has a normal distribution, then the sampling distribution of </a:t>
                </a:r>
                <a14:m>
                  <m:oMath xmlns:m="http://schemas.openxmlformats.org/officeDocument/2006/math">
                    <m:acc>
                      <m:accPr>
                        <m:chr m:val="̅"/>
                        <m:ctrlPr>
                          <a:rPr lang="en-CA" altLang="en-US" sz="2100" i="1">
                            <a:latin typeface="Cambria Math" panose="02040503050406030204" pitchFamily="18" charset="0"/>
                          </a:rPr>
                        </m:ctrlPr>
                      </m:accPr>
                      <m:e>
                        <m:r>
                          <a:rPr lang="en-US" altLang="en-US" sz="2100" i="1">
                            <a:latin typeface="Cambria Math" panose="02040503050406030204" pitchFamily="18" charset="0"/>
                          </a:rPr>
                          <m:t>𝑥</m:t>
                        </m:r>
                      </m:e>
                    </m:acc>
                  </m:oMath>
                </a14:m>
                <a:r>
                  <a:rPr lang="en-CA" altLang="en-US" sz="2100" dirty="0"/>
                  <a:t>  is normal, no matter what “n’ is, </a:t>
                </a:r>
                <a:br>
                  <a:rPr lang="en-CA" altLang="en-US" sz="2100" dirty="0"/>
                </a:br>
                <a:endParaRPr lang="en-CA" altLang="en-US" sz="2100" dirty="0"/>
              </a:p>
              <a:p>
                <a:pPr marL="0" indent="0">
                  <a:buNone/>
                </a:pPr>
                <a:r>
                  <a:rPr lang="en-CA" altLang="en-US" sz="2100" dirty="0"/>
                  <a:t>d) When “n” is large, the sampling distribution of </a:t>
                </a:r>
                <a14:m>
                  <m:oMath xmlns:m="http://schemas.openxmlformats.org/officeDocument/2006/math">
                    <m:acc>
                      <m:accPr>
                        <m:chr m:val="̅"/>
                        <m:ctrlPr>
                          <a:rPr lang="en-CA" altLang="en-US" sz="2100" i="1">
                            <a:latin typeface="Cambria Math" panose="02040503050406030204" pitchFamily="18" charset="0"/>
                          </a:rPr>
                        </m:ctrlPr>
                      </m:accPr>
                      <m:e>
                        <m:r>
                          <a:rPr lang="en-US" altLang="en-US" sz="2100" i="1">
                            <a:latin typeface="Cambria Math" panose="02040503050406030204" pitchFamily="18" charset="0"/>
                          </a:rPr>
                          <m:t>𝑥</m:t>
                        </m:r>
                      </m:e>
                    </m:acc>
                  </m:oMath>
                </a14:m>
                <a:r>
                  <a:rPr lang="en-CA" altLang="en-US" sz="2100" dirty="0"/>
                  <a:t> is normally distributed even if the population is not normally distributed</a:t>
                </a:r>
                <a:br>
                  <a:rPr lang="en-CA" altLang="en-US" sz="2100" dirty="0"/>
                </a:br>
                <a:endParaRPr lang="en-CA" altLang="en-US" sz="2100" dirty="0"/>
              </a:p>
              <a:p>
                <a:pPr marL="0" indent="0">
                  <a:buNone/>
                </a:pPr>
                <a:r>
                  <a:rPr lang="en-CA" altLang="en-US" sz="2100" dirty="0"/>
                  <a:t>e) Even if the observations are not independent, the central limit theorem will apply as long as “n” is large enough</a:t>
                </a:r>
              </a:p>
            </p:txBody>
          </p:sp>
        </mc:Choice>
        <mc:Fallback xmlns="">
          <p:sp>
            <p:nvSpPr>
              <p:cNvPr id="48131" name="Content Placeholder 2">
                <a:extLst>
                  <a:ext uri="{FF2B5EF4-FFF2-40B4-BE49-F238E27FC236}">
                    <a16:creationId xmlns:a16="http://schemas.microsoft.com/office/drawing/2014/main" id="{D2BBEE96-A106-4B32-B4C9-F8135D50F886}"/>
                  </a:ext>
                </a:extLst>
              </p:cNvPr>
              <p:cNvSpPr>
                <a:spLocks noGrp="1" noRot="1" noChangeAspect="1" noMove="1" noResize="1" noEditPoints="1" noAdjustHandles="1" noChangeArrowheads="1" noChangeShapeType="1" noTextEdit="1"/>
              </p:cNvSpPr>
              <p:nvPr>
                <p:ph sz="quarter" idx="1"/>
              </p:nvPr>
            </p:nvSpPr>
            <p:spPr>
              <a:xfrm>
                <a:off x="284480" y="879475"/>
                <a:ext cx="11145519" cy="5703888"/>
              </a:xfrm>
              <a:blipFill>
                <a:blip r:embed="rId4"/>
                <a:stretch>
                  <a:fillRect l="-656" t="-748" r="-71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C437D18-E7C8-4D05-A37C-0C9F9FC31577}"/>
              </a:ext>
            </a:extLst>
          </p:cNvPr>
          <p:cNvSpPr txBox="1">
            <a:spLocks noChangeArrowheads="1"/>
          </p:cNvSpPr>
          <p:nvPr/>
        </p:nvSpPr>
        <p:spPr bwMode="auto">
          <a:xfrm flipH="1">
            <a:off x="4324351" y="1425575"/>
            <a:ext cx="82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True!</a:t>
            </a:r>
          </a:p>
        </p:txBody>
      </p:sp>
      <p:sp>
        <p:nvSpPr>
          <p:cNvPr id="12" name="TextBox 11">
            <a:extLst>
              <a:ext uri="{FF2B5EF4-FFF2-40B4-BE49-F238E27FC236}">
                <a16:creationId xmlns:a16="http://schemas.microsoft.com/office/drawing/2014/main" id="{6E64245B-7114-481A-95E6-D02380C2A037}"/>
              </a:ext>
            </a:extLst>
          </p:cNvPr>
          <p:cNvSpPr txBox="1">
            <a:spLocks noChangeArrowheads="1"/>
          </p:cNvSpPr>
          <p:nvPr/>
        </p:nvSpPr>
        <p:spPr bwMode="auto">
          <a:xfrm>
            <a:off x="2592389" y="2901634"/>
            <a:ext cx="6904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True!  Parent distr. Of population does not be normally distr.!!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92F4C8-A543-4F2B-8419-039B67AB6BB6}"/>
                  </a:ext>
                </a:extLst>
              </p:cNvPr>
              <p:cNvSpPr txBox="1">
                <a:spLocks noChangeArrowheads="1"/>
              </p:cNvSpPr>
              <p:nvPr/>
            </p:nvSpPr>
            <p:spPr bwMode="auto">
              <a:xfrm>
                <a:off x="2321879" y="4097339"/>
                <a:ext cx="820388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Since population is normal, sampling distribution of </a:t>
                </a:r>
                <a14:m>
                  <m:oMath xmlns:m="http://schemas.openxmlformats.org/officeDocument/2006/math">
                    <m:acc>
                      <m:accPr>
                        <m:chr m:val="̅"/>
                        <m:ctrlPr>
                          <a:rPr lang="en-CA" altLang="en-US" i="1">
                            <a:latin typeface="Cambria Math" panose="02040503050406030204" pitchFamily="18" charset="0"/>
                          </a:rPr>
                        </m:ctrlPr>
                      </m:accPr>
                      <m:e>
                        <m:r>
                          <a:rPr lang="en-US" altLang="en-US" i="1">
                            <a:latin typeface="Cambria Math" panose="02040503050406030204" pitchFamily="18" charset="0"/>
                          </a:rPr>
                          <m:t>𝑥</m:t>
                        </m:r>
                      </m:e>
                    </m:acc>
                  </m:oMath>
                </a14:m>
                <a:r>
                  <a:rPr lang="en-CA" altLang="en-US" dirty="0">
                    <a:solidFill>
                      <a:srgbClr val="FF0000"/>
                    </a:solidFill>
                  </a:rPr>
                  <a:t>  will also be normal</a:t>
                </a:r>
              </a:p>
            </p:txBody>
          </p:sp>
        </mc:Choice>
        <mc:Fallback xmlns="">
          <p:sp>
            <p:nvSpPr>
              <p:cNvPr id="13" name="TextBox 12">
                <a:extLst>
                  <a:ext uri="{FF2B5EF4-FFF2-40B4-BE49-F238E27FC236}">
                    <a16:creationId xmlns:a16="http://schemas.microsoft.com/office/drawing/2014/main" id="{1C92F4C8-A543-4F2B-8419-039B67AB6BB6}"/>
                  </a:ext>
                </a:extLst>
              </p:cNvPr>
              <p:cNvSpPr txBox="1">
                <a:spLocks noRot="1" noChangeAspect="1" noMove="1" noResize="1" noEditPoints="1" noAdjustHandles="1" noChangeArrowheads="1" noChangeShapeType="1" noTextEdit="1"/>
              </p:cNvSpPr>
              <p:nvPr/>
            </p:nvSpPr>
            <p:spPr bwMode="auto">
              <a:xfrm>
                <a:off x="2321879" y="4097339"/>
                <a:ext cx="8203881" cy="369332"/>
              </a:xfrm>
              <a:prstGeom prst="rect">
                <a:avLst/>
              </a:prstGeom>
              <a:blipFill>
                <a:blip r:embed="rId5"/>
                <a:stretch>
                  <a:fillRect l="-669" t="-8197"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899D0875-0C7F-4A48-A022-3E1D4EA08D8C}"/>
              </a:ext>
            </a:extLst>
          </p:cNvPr>
          <p:cNvSpPr txBox="1">
            <a:spLocks noChangeArrowheads="1"/>
          </p:cNvSpPr>
          <p:nvPr/>
        </p:nvSpPr>
        <p:spPr bwMode="auto">
          <a:xfrm>
            <a:off x="3943984" y="5136515"/>
            <a:ext cx="5291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This is the central limit theorem!</a:t>
            </a:r>
          </a:p>
        </p:txBody>
      </p:sp>
      <p:sp>
        <p:nvSpPr>
          <p:cNvPr id="15" name="TextBox 14">
            <a:extLst>
              <a:ext uri="{FF2B5EF4-FFF2-40B4-BE49-F238E27FC236}">
                <a16:creationId xmlns:a16="http://schemas.microsoft.com/office/drawing/2014/main" id="{449EE975-4E6B-4C5A-9BE5-266BD8213F1D}"/>
              </a:ext>
            </a:extLst>
          </p:cNvPr>
          <p:cNvSpPr txBox="1">
            <a:spLocks noChangeArrowheads="1"/>
          </p:cNvSpPr>
          <p:nvPr/>
        </p:nvSpPr>
        <p:spPr bwMode="auto">
          <a:xfrm>
            <a:off x="1715134" y="6295073"/>
            <a:ext cx="94608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False, for the Central Limit </a:t>
            </a:r>
            <a:r>
              <a:rPr lang="en-CA" altLang="en-US" dirty="0" err="1">
                <a:solidFill>
                  <a:srgbClr val="FF0000"/>
                </a:solidFill>
              </a:rPr>
              <a:t>THm</a:t>
            </a:r>
            <a:r>
              <a:rPr lang="en-CA" altLang="en-US" dirty="0">
                <a:solidFill>
                  <a:srgbClr val="FF0000"/>
                </a:solidFill>
              </a:rPr>
              <a:t>. to apply, all the observations must be independent!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a:extLst>
              <a:ext uri="{FF2B5EF4-FFF2-40B4-BE49-F238E27FC236}">
                <a16:creationId xmlns:a16="http://schemas.microsoft.com/office/drawing/2014/main" id="{FA151CC7-4FF5-4CCF-9576-B901F379422D}"/>
              </a:ext>
            </a:extLst>
          </p:cNvPr>
          <p:cNvSpPr>
            <a:spLocks noGrp="1"/>
          </p:cNvSpPr>
          <p:nvPr>
            <p:ph sz="quarter" idx="1"/>
          </p:nvPr>
        </p:nvSpPr>
        <p:spPr>
          <a:xfrm>
            <a:off x="1700214" y="1600200"/>
            <a:ext cx="8772525" cy="552450"/>
          </a:xfrm>
        </p:spPr>
        <p:txBody>
          <a:bodyPr/>
          <a:lstStyle/>
          <a:p>
            <a:pPr marL="0" indent="0">
              <a:buNone/>
            </a:pPr>
            <a:r>
              <a:rPr lang="en-CA" altLang="en-US"/>
              <a:t>a) 13.88%	b) 21.285	c) 86.12%	d) 89.9%	e) 99.7%</a:t>
            </a:r>
          </a:p>
        </p:txBody>
      </p:sp>
      <p:pic>
        <p:nvPicPr>
          <p:cNvPr id="50180" name="Picture 3">
            <a:extLst>
              <a:ext uri="{FF2B5EF4-FFF2-40B4-BE49-F238E27FC236}">
                <a16:creationId xmlns:a16="http://schemas.microsoft.com/office/drawing/2014/main" id="{FE5C2CAF-0738-4CD0-B6B3-7CA606C01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5" y="140652"/>
            <a:ext cx="11975940" cy="1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D9F89CEA-B363-40E5-B6F4-B366BCDE3A46}"/>
              </a:ext>
            </a:extLst>
          </p:cNvPr>
          <p:cNvGraphicFramePr>
            <a:graphicFrameLocks noChangeAspect="1"/>
          </p:cNvGraphicFramePr>
          <p:nvPr/>
        </p:nvGraphicFramePr>
        <p:xfrm>
          <a:off x="2114550" y="2443163"/>
          <a:ext cx="973138" cy="431800"/>
        </p:xfrm>
        <a:graphic>
          <a:graphicData uri="http://schemas.openxmlformats.org/presentationml/2006/ole">
            <mc:AlternateContent xmlns:mc="http://schemas.openxmlformats.org/markup-compatibility/2006">
              <mc:Choice xmlns:v="urn:schemas-microsoft-com:vml" Requires="v">
                <p:oleObj name="Equation" r:id="rId5" imgW="457002" imgH="203112" progId="Equation.DSMT4">
                  <p:embed/>
                </p:oleObj>
              </mc:Choice>
              <mc:Fallback>
                <p:oleObj name="Equation" r:id="rId5" imgW="457002" imgH="203112" progId="Equation.DSMT4">
                  <p:embed/>
                  <p:pic>
                    <p:nvPicPr>
                      <p:cNvPr id="6" name="Object 5">
                        <a:extLst>
                          <a:ext uri="{FF2B5EF4-FFF2-40B4-BE49-F238E27FC236}">
                            <a16:creationId xmlns:a16="http://schemas.microsoft.com/office/drawing/2014/main" id="{D9F89CEA-B363-40E5-B6F4-B366BCDE3A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550" y="2443163"/>
                        <a:ext cx="973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4A0D6AA0-B7D7-4275-9BC9-4C234FA65687}"/>
              </a:ext>
            </a:extLst>
          </p:cNvPr>
          <p:cNvGraphicFramePr>
            <a:graphicFrameLocks noChangeAspect="1"/>
          </p:cNvGraphicFramePr>
          <p:nvPr/>
        </p:nvGraphicFramePr>
        <p:xfrm>
          <a:off x="1965326" y="3065464"/>
          <a:ext cx="703263" cy="485775"/>
        </p:xfrm>
        <a:graphic>
          <a:graphicData uri="http://schemas.openxmlformats.org/presentationml/2006/ole">
            <mc:AlternateContent xmlns:mc="http://schemas.openxmlformats.org/markup-compatibility/2006">
              <mc:Choice xmlns:v="urn:schemas-microsoft-com:vml" Requires="v">
                <p:oleObj name="Equation" r:id="rId7" imgW="330200" imgH="228600" progId="Equation.DSMT4">
                  <p:embed/>
                </p:oleObj>
              </mc:Choice>
              <mc:Fallback>
                <p:oleObj name="Equation" r:id="rId7" imgW="330200" imgH="228600" progId="Equation.DSMT4">
                  <p:embed/>
                  <p:pic>
                    <p:nvPicPr>
                      <p:cNvPr id="8" name="Object 7">
                        <a:extLst>
                          <a:ext uri="{FF2B5EF4-FFF2-40B4-BE49-F238E27FC236}">
                            <a16:creationId xmlns:a16="http://schemas.microsoft.com/office/drawing/2014/main" id="{4A0D6AA0-B7D7-4275-9BC9-4C234FA656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326" y="3065464"/>
                        <a:ext cx="7032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E251981D-AB92-4FD4-A889-0B61E0FDCC47}"/>
              </a:ext>
            </a:extLst>
          </p:cNvPr>
          <p:cNvGraphicFramePr>
            <a:graphicFrameLocks noChangeAspect="1"/>
          </p:cNvGraphicFramePr>
          <p:nvPr/>
        </p:nvGraphicFramePr>
        <p:xfrm>
          <a:off x="2651125" y="2874963"/>
          <a:ext cx="649288" cy="836612"/>
        </p:xfrm>
        <a:graphic>
          <a:graphicData uri="http://schemas.openxmlformats.org/presentationml/2006/ole">
            <mc:AlternateContent xmlns:mc="http://schemas.openxmlformats.org/markup-compatibility/2006">
              <mc:Choice xmlns:v="urn:schemas-microsoft-com:vml" Requires="v">
                <p:oleObj name="Equation" r:id="rId9" imgW="304536" imgH="393359" progId="Equation.DSMT4">
                  <p:embed/>
                </p:oleObj>
              </mc:Choice>
              <mc:Fallback>
                <p:oleObj name="Equation" r:id="rId9" imgW="304536" imgH="393359" progId="Equation.DSMT4">
                  <p:embed/>
                  <p:pic>
                    <p:nvPicPr>
                      <p:cNvPr id="9" name="Object 8">
                        <a:extLst>
                          <a:ext uri="{FF2B5EF4-FFF2-40B4-BE49-F238E27FC236}">
                            <a16:creationId xmlns:a16="http://schemas.microsoft.com/office/drawing/2014/main" id="{E251981D-AB92-4FD4-A889-0B61E0FDCC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1125" y="2874963"/>
                        <a:ext cx="6492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6022B6FE-3880-4F80-B8D3-C6F21AA959CE}"/>
              </a:ext>
            </a:extLst>
          </p:cNvPr>
          <p:cNvGraphicFramePr>
            <a:graphicFrameLocks noChangeAspect="1"/>
          </p:cNvGraphicFramePr>
          <p:nvPr/>
        </p:nvGraphicFramePr>
        <p:xfrm>
          <a:off x="2587625" y="3308351"/>
          <a:ext cx="649288" cy="485775"/>
        </p:xfrm>
        <a:graphic>
          <a:graphicData uri="http://schemas.openxmlformats.org/presentationml/2006/ole">
            <mc:AlternateContent xmlns:mc="http://schemas.openxmlformats.org/markup-compatibility/2006">
              <mc:Choice xmlns:v="urn:schemas-microsoft-com:vml" Requires="v">
                <p:oleObj name="Equation" r:id="rId11" imgW="304668" imgH="228501" progId="Equation.DSMT4">
                  <p:embed/>
                </p:oleObj>
              </mc:Choice>
              <mc:Fallback>
                <p:oleObj name="Equation" r:id="rId11" imgW="304668" imgH="228501" progId="Equation.DSMT4">
                  <p:embed/>
                  <p:pic>
                    <p:nvPicPr>
                      <p:cNvPr id="10" name="Object 9">
                        <a:extLst>
                          <a:ext uri="{FF2B5EF4-FFF2-40B4-BE49-F238E27FC236}">
                            <a16:creationId xmlns:a16="http://schemas.microsoft.com/office/drawing/2014/main" id="{6022B6FE-3880-4F80-B8D3-C6F21AA959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7625" y="3308351"/>
                        <a:ext cx="6492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92161170-4354-4BBA-926F-8E882F2F8792}"/>
              </a:ext>
            </a:extLst>
          </p:cNvPr>
          <p:cNvSpPr txBox="1">
            <a:spLocks noChangeArrowheads="1"/>
          </p:cNvSpPr>
          <p:nvPr/>
        </p:nvSpPr>
        <p:spPr bwMode="auto">
          <a:xfrm>
            <a:off x="3632200" y="2239964"/>
            <a:ext cx="637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According to the Central Limit Thm, if the sample is n</a:t>
            </a:r>
            <a:r>
              <a:rPr lang="en-CA" altLang="en-US" u="sng">
                <a:solidFill>
                  <a:srgbClr val="FF0000"/>
                </a:solidFill>
              </a:rPr>
              <a:t>&gt;</a:t>
            </a:r>
            <a:r>
              <a:rPr lang="en-CA" altLang="en-US">
                <a:solidFill>
                  <a:srgbClr val="FF0000"/>
                </a:solidFill>
              </a:rPr>
              <a:t>30, then the distribution of the sample means will be normally distributed!</a:t>
            </a:r>
          </a:p>
        </p:txBody>
      </p:sp>
      <p:graphicFrame>
        <p:nvGraphicFramePr>
          <p:cNvPr id="12" name="Object 11">
            <a:extLst>
              <a:ext uri="{FF2B5EF4-FFF2-40B4-BE49-F238E27FC236}">
                <a16:creationId xmlns:a16="http://schemas.microsoft.com/office/drawing/2014/main" id="{0B54654A-BA51-4B42-B60A-9ABB01542507}"/>
              </a:ext>
            </a:extLst>
          </p:cNvPr>
          <p:cNvGraphicFramePr>
            <a:graphicFrameLocks noChangeAspect="1"/>
          </p:cNvGraphicFramePr>
          <p:nvPr/>
        </p:nvGraphicFramePr>
        <p:xfrm>
          <a:off x="3709989" y="3173413"/>
          <a:ext cx="3760787" cy="539750"/>
        </p:xfrm>
        <a:graphic>
          <a:graphicData uri="http://schemas.openxmlformats.org/presentationml/2006/ole">
            <mc:AlternateContent xmlns:mc="http://schemas.openxmlformats.org/markup-compatibility/2006">
              <mc:Choice xmlns:v="urn:schemas-microsoft-com:vml" Requires="v">
                <p:oleObj name="Equation" r:id="rId13" imgW="1765300" imgH="254000" progId="Equation.DSMT4">
                  <p:embed/>
                </p:oleObj>
              </mc:Choice>
              <mc:Fallback>
                <p:oleObj name="Equation" r:id="rId13" imgW="1765300" imgH="254000" progId="Equation.DSMT4">
                  <p:embed/>
                  <p:pic>
                    <p:nvPicPr>
                      <p:cNvPr id="12" name="Object 11">
                        <a:extLst>
                          <a:ext uri="{FF2B5EF4-FFF2-40B4-BE49-F238E27FC236}">
                            <a16:creationId xmlns:a16="http://schemas.microsoft.com/office/drawing/2014/main" id="{0B54654A-BA51-4B42-B60A-9ABB015425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9989" y="3173413"/>
                        <a:ext cx="37607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4AF727A9-40BF-41D1-9309-FA690D1C92DF}"/>
              </a:ext>
            </a:extLst>
          </p:cNvPr>
          <p:cNvGraphicFramePr>
            <a:graphicFrameLocks noChangeAspect="1"/>
          </p:cNvGraphicFramePr>
          <p:nvPr/>
        </p:nvGraphicFramePr>
        <p:xfrm>
          <a:off x="5238751" y="3255963"/>
          <a:ext cx="487363" cy="431800"/>
        </p:xfrm>
        <a:graphic>
          <a:graphicData uri="http://schemas.openxmlformats.org/presentationml/2006/ole">
            <mc:AlternateContent xmlns:mc="http://schemas.openxmlformats.org/markup-compatibility/2006">
              <mc:Choice xmlns:v="urn:schemas-microsoft-com:vml" Requires="v">
                <p:oleObj name="Equation" r:id="rId15" imgW="228501" imgH="203112" progId="Equation.DSMT4">
                  <p:embed/>
                </p:oleObj>
              </mc:Choice>
              <mc:Fallback>
                <p:oleObj name="Equation" r:id="rId15" imgW="228501" imgH="203112" progId="Equation.DSMT4">
                  <p:embed/>
                  <p:pic>
                    <p:nvPicPr>
                      <p:cNvPr id="13" name="Object 12">
                        <a:extLst>
                          <a:ext uri="{FF2B5EF4-FFF2-40B4-BE49-F238E27FC236}">
                            <a16:creationId xmlns:a16="http://schemas.microsoft.com/office/drawing/2014/main" id="{4AF727A9-40BF-41D1-9309-FA690D1C92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8751" y="3255963"/>
                        <a:ext cx="487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EE4A674F-37DB-4F13-8B9A-7B39930FAE4D}"/>
              </a:ext>
            </a:extLst>
          </p:cNvPr>
          <p:cNvGraphicFramePr>
            <a:graphicFrameLocks noChangeAspect="1"/>
          </p:cNvGraphicFramePr>
          <p:nvPr/>
        </p:nvGraphicFramePr>
        <p:xfrm>
          <a:off x="5703888" y="3267075"/>
          <a:ext cx="487362" cy="431800"/>
        </p:xfrm>
        <a:graphic>
          <a:graphicData uri="http://schemas.openxmlformats.org/presentationml/2006/ole">
            <mc:AlternateContent xmlns:mc="http://schemas.openxmlformats.org/markup-compatibility/2006">
              <mc:Choice xmlns:v="urn:schemas-microsoft-com:vml" Requires="v">
                <p:oleObj name="Equation" r:id="rId17" imgW="228501" imgH="203112" progId="Equation.DSMT4">
                  <p:embed/>
                </p:oleObj>
              </mc:Choice>
              <mc:Fallback>
                <p:oleObj name="Equation" r:id="rId17" imgW="228501" imgH="203112" progId="Equation.DSMT4">
                  <p:embed/>
                  <p:pic>
                    <p:nvPicPr>
                      <p:cNvPr id="14" name="Object 13">
                        <a:extLst>
                          <a:ext uri="{FF2B5EF4-FFF2-40B4-BE49-F238E27FC236}">
                            <a16:creationId xmlns:a16="http://schemas.microsoft.com/office/drawing/2014/main" id="{EE4A674F-37DB-4F13-8B9A-7B39930FAE4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03888" y="3267075"/>
                        <a:ext cx="487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D5EC7F85-608A-455A-972B-2F2321A461BB}"/>
              </a:ext>
            </a:extLst>
          </p:cNvPr>
          <p:cNvGraphicFramePr>
            <a:graphicFrameLocks noChangeAspect="1"/>
          </p:cNvGraphicFramePr>
          <p:nvPr/>
        </p:nvGraphicFramePr>
        <p:xfrm>
          <a:off x="6192838" y="3254375"/>
          <a:ext cx="487362" cy="431800"/>
        </p:xfrm>
        <a:graphic>
          <a:graphicData uri="http://schemas.openxmlformats.org/presentationml/2006/ole">
            <mc:AlternateContent xmlns:mc="http://schemas.openxmlformats.org/markup-compatibility/2006">
              <mc:Choice xmlns:v="urn:schemas-microsoft-com:vml" Requires="v">
                <p:oleObj name="Equation" r:id="rId19" imgW="228501" imgH="203112" progId="Equation.DSMT4">
                  <p:embed/>
                </p:oleObj>
              </mc:Choice>
              <mc:Fallback>
                <p:oleObj name="Equation" r:id="rId19" imgW="228501" imgH="203112" progId="Equation.DSMT4">
                  <p:embed/>
                  <p:pic>
                    <p:nvPicPr>
                      <p:cNvPr id="15" name="Object 14">
                        <a:extLst>
                          <a:ext uri="{FF2B5EF4-FFF2-40B4-BE49-F238E27FC236}">
                            <a16:creationId xmlns:a16="http://schemas.microsoft.com/office/drawing/2014/main" id="{D5EC7F85-608A-455A-972B-2F2321A461B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92838" y="3254375"/>
                        <a:ext cx="487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a:extLst>
              <a:ext uri="{FF2B5EF4-FFF2-40B4-BE49-F238E27FC236}">
                <a16:creationId xmlns:a16="http://schemas.microsoft.com/office/drawing/2014/main" id="{DBD9690C-A684-4E36-BF04-8BC732509774}"/>
              </a:ext>
            </a:extLst>
          </p:cNvPr>
          <p:cNvGraphicFramePr>
            <a:graphicFrameLocks noChangeAspect="1"/>
          </p:cNvGraphicFramePr>
          <p:nvPr/>
        </p:nvGraphicFramePr>
        <p:xfrm>
          <a:off x="6680200" y="3125789"/>
          <a:ext cx="503238" cy="636587"/>
        </p:xfrm>
        <a:graphic>
          <a:graphicData uri="http://schemas.openxmlformats.org/presentationml/2006/ole">
            <mc:AlternateContent xmlns:mc="http://schemas.openxmlformats.org/markup-compatibility/2006">
              <mc:Choice xmlns:v="urn:schemas-microsoft-com:vml" Requires="v">
                <p:oleObj name="Equation" r:id="rId21" imgW="330200" imgH="419100" progId="Equation.DSMT4">
                  <p:embed/>
                </p:oleObj>
              </mc:Choice>
              <mc:Fallback>
                <p:oleObj name="Equation" r:id="rId21" imgW="330200" imgH="419100" progId="Equation.DSMT4">
                  <p:embed/>
                  <p:pic>
                    <p:nvPicPr>
                      <p:cNvPr id="16" name="Object 15">
                        <a:extLst>
                          <a:ext uri="{FF2B5EF4-FFF2-40B4-BE49-F238E27FC236}">
                            <a16:creationId xmlns:a16="http://schemas.microsoft.com/office/drawing/2014/main" id="{DBD9690C-A684-4E36-BF04-8BC73250977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80200" y="3125789"/>
                        <a:ext cx="5032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a:extLst>
              <a:ext uri="{FF2B5EF4-FFF2-40B4-BE49-F238E27FC236}">
                <a16:creationId xmlns:a16="http://schemas.microsoft.com/office/drawing/2014/main" id="{651BDCA9-DA05-453A-9149-9565FD129DF3}"/>
              </a:ext>
            </a:extLst>
          </p:cNvPr>
          <p:cNvGraphicFramePr>
            <a:graphicFrameLocks noChangeAspect="1"/>
          </p:cNvGraphicFramePr>
          <p:nvPr/>
        </p:nvGraphicFramePr>
        <p:xfrm>
          <a:off x="4802189" y="3778251"/>
          <a:ext cx="1577975" cy="442913"/>
        </p:xfrm>
        <a:graphic>
          <a:graphicData uri="http://schemas.openxmlformats.org/presentationml/2006/ole">
            <mc:AlternateContent xmlns:mc="http://schemas.openxmlformats.org/markup-compatibility/2006">
              <mc:Choice xmlns:v="urn:schemas-microsoft-com:vml" Requires="v">
                <p:oleObj name="Equation" r:id="rId23" imgW="634449" imgH="177646" progId="Equation.DSMT4">
                  <p:embed/>
                </p:oleObj>
              </mc:Choice>
              <mc:Fallback>
                <p:oleObj name="Equation" r:id="rId23" imgW="634449" imgH="177646" progId="Equation.DSMT4">
                  <p:embed/>
                  <p:pic>
                    <p:nvPicPr>
                      <p:cNvPr id="17" name="Object 16">
                        <a:extLst>
                          <a:ext uri="{FF2B5EF4-FFF2-40B4-BE49-F238E27FC236}">
                            <a16:creationId xmlns:a16="http://schemas.microsoft.com/office/drawing/2014/main" id="{651BDCA9-DA05-453A-9149-9565FD129DF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2189" y="3778251"/>
                        <a:ext cx="15779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6E3980DB-F02A-4699-AA82-66E09CF78248}"/>
              </a:ext>
            </a:extLst>
          </p:cNvPr>
          <p:cNvSpPr>
            <a:spLocks noGrp="1"/>
          </p:cNvSpPr>
          <p:nvPr>
            <p:ph sz="quarter" idx="1"/>
          </p:nvPr>
        </p:nvSpPr>
        <p:spPr>
          <a:xfrm>
            <a:off x="1658938" y="1600200"/>
            <a:ext cx="8896350" cy="465138"/>
          </a:xfrm>
        </p:spPr>
        <p:txBody>
          <a:bodyPr/>
          <a:lstStyle/>
          <a:p>
            <a:pPr marL="0" indent="0">
              <a:buNone/>
            </a:pPr>
            <a:r>
              <a:rPr lang="en-CA" altLang="en-US" dirty="0"/>
              <a:t>a</a:t>
            </a:r>
            <a:r>
              <a:rPr lang="en-CA" altLang="en-US"/>
              <a:t>) 81.83%</a:t>
            </a:r>
            <a:r>
              <a:rPr lang="en-CA" altLang="en-US" dirty="0"/>
              <a:t>	b) 31.83%	c) 18.14%	d) 68.17%	e) 50%</a:t>
            </a:r>
          </a:p>
        </p:txBody>
      </p:sp>
      <p:pic>
        <p:nvPicPr>
          <p:cNvPr id="52227" name="Picture 3">
            <a:extLst>
              <a:ext uri="{FF2B5EF4-FFF2-40B4-BE49-F238E27FC236}">
                <a16:creationId xmlns:a16="http://schemas.microsoft.com/office/drawing/2014/main" id="{29B7853C-9C7A-410C-882E-EB5B87BBA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49" y="170181"/>
            <a:ext cx="11662071" cy="141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2438A-DBEB-42A7-9FAF-B5F3B7696954}"/>
              </a:ext>
            </a:extLst>
          </p:cNvPr>
          <p:cNvPicPr>
            <a:picLocks noChangeAspect="1"/>
          </p:cNvPicPr>
          <p:nvPr/>
        </p:nvPicPr>
        <p:blipFill>
          <a:blip r:embed="rId4"/>
          <a:stretch>
            <a:fillRect/>
          </a:stretch>
        </p:blipFill>
        <p:spPr>
          <a:xfrm>
            <a:off x="98021" y="0"/>
            <a:ext cx="7768590" cy="3055561"/>
          </a:xfrm>
          <a:prstGeom prst="rect">
            <a:avLst/>
          </a:prstGeom>
        </p:spPr>
      </p:pic>
      <p:pic>
        <p:nvPicPr>
          <p:cNvPr id="5" name="Picture 4">
            <a:extLst>
              <a:ext uri="{FF2B5EF4-FFF2-40B4-BE49-F238E27FC236}">
                <a16:creationId xmlns:a16="http://schemas.microsoft.com/office/drawing/2014/main" id="{42816B46-81B9-4521-84FA-B5D542B1BDF4}"/>
              </a:ext>
            </a:extLst>
          </p:cNvPr>
          <p:cNvPicPr>
            <a:picLocks noChangeAspect="1"/>
          </p:cNvPicPr>
          <p:nvPr/>
        </p:nvPicPr>
        <p:blipFill>
          <a:blip r:embed="rId5"/>
          <a:stretch>
            <a:fillRect/>
          </a:stretch>
        </p:blipFill>
        <p:spPr>
          <a:xfrm>
            <a:off x="285115" y="2989898"/>
            <a:ext cx="3118485" cy="1513550"/>
          </a:xfrm>
          <a:prstGeom prst="rect">
            <a:avLst/>
          </a:prstGeom>
        </p:spPr>
      </p:pic>
      <p:pic>
        <p:nvPicPr>
          <p:cNvPr id="6" name="Picture 5">
            <a:extLst>
              <a:ext uri="{FF2B5EF4-FFF2-40B4-BE49-F238E27FC236}">
                <a16:creationId xmlns:a16="http://schemas.microsoft.com/office/drawing/2014/main" id="{50D3B6B8-8840-4B02-B689-3F39F465F230}"/>
              </a:ext>
            </a:extLst>
          </p:cNvPr>
          <p:cNvPicPr>
            <a:picLocks noChangeAspect="1"/>
          </p:cNvPicPr>
          <p:nvPr/>
        </p:nvPicPr>
        <p:blipFill>
          <a:blip r:embed="rId6"/>
          <a:stretch>
            <a:fillRect/>
          </a:stretch>
        </p:blipFill>
        <p:spPr>
          <a:xfrm>
            <a:off x="3640455" y="2995072"/>
            <a:ext cx="3400425" cy="1528350"/>
          </a:xfrm>
          <a:prstGeom prst="rect">
            <a:avLst/>
          </a:prstGeom>
        </p:spPr>
      </p:pic>
      <p:pic>
        <p:nvPicPr>
          <p:cNvPr id="7" name="Picture 6">
            <a:extLst>
              <a:ext uri="{FF2B5EF4-FFF2-40B4-BE49-F238E27FC236}">
                <a16:creationId xmlns:a16="http://schemas.microsoft.com/office/drawing/2014/main" id="{5A7C0886-2F2B-4E92-9564-5370239A0472}"/>
              </a:ext>
            </a:extLst>
          </p:cNvPr>
          <p:cNvPicPr>
            <a:picLocks noChangeAspect="1"/>
          </p:cNvPicPr>
          <p:nvPr/>
        </p:nvPicPr>
        <p:blipFill>
          <a:blip r:embed="rId7"/>
          <a:stretch>
            <a:fillRect/>
          </a:stretch>
        </p:blipFill>
        <p:spPr>
          <a:xfrm>
            <a:off x="7444364" y="2871585"/>
            <a:ext cx="3372121" cy="1522095"/>
          </a:xfrm>
          <a:prstGeom prst="rect">
            <a:avLst/>
          </a:prstGeom>
        </p:spPr>
      </p:pic>
      <p:pic>
        <p:nvPicPr>
          <p:cNvPr id="8" name="Picture 7">
            <a:extLst>
              <a:ext uri="{FF2B5EF4-FFF2-40B4-BE49-F238E27FC236}">
                <a16:creationId xmlns:a16="http://schemas.microsoft.com/office/drawing/2014/main" id="{52921C2A-23F2-47DB-A221-94B662A2F992}"/>
              </a:ext>
            </a:extLst>
          </p:cNvPr>
          <p:cNvPicPr>
            <a:picLocks noChangeAspect="1"/>
          </p:cNvPicPr>
          <p:nvPr/>
        </p:nvPicPr>
        <p:blipFill>
          <a:blip r:embed="rId8"/>
          <a:stretch>
            <a:fillRect/>
          </a:stretch>
        </p:blipFill>
        <p:spPr>
          <a:xfrm>
            <a:off x="367030" y="4937760"/>
            <a:ext cx="3250711" cy="1658937"/>
          </a:xfrm>
          <a:prstGeom prst="rect">
            <a:avLst/>
          </a:prstGeom>
        </p:spPr>
      </p:pic>
      <p:pic>
        <p:nvPicPr>
          <p:cNvPr id="9" name="Picture 8">
            <a:extLst>
              <a:ext uri="{FF2B5EF4-FFF2-40B4-BE49-F238E27FC236}">
                <a16:creationId xmlns:a16="http://schemas.microsoft.com/office/drawing/2014/main" id="{6B24C2CE-1438-4CC5-9021-991931CA293F}"/>
              </a:ext>
            </a:extLst>
          </p:cNvPr>
          <p:cNvPicPr>
            <a:picLocks noChangeAspect="1"/>
          </p:cNvPicPr>
          <p:nvPr/>
        </p:nvPicPr>
        <p:blipFill>
          <a:blip r:embed="rId9"/>
          <a:stretch>
            <a:fillRect/>
          </a:stretch>
        </p:blipFill>
        <p:spPr>
          <a:xfrm>
            <a:off x="3836353" y="4923876"/>
            <a:ext cx="3854768" cy="1719494"/>
          </a:xfrm>
          <a:prstGeom prst="rect">
            <a:avLst/>
          </a:prstGeom>
        </p:spPr>
      </p:pic>
    </p:spTree>
    <p:custDataLst>
      <p:tags r:id="rId1"/>
    </p:custDataLst>
    <p:extLst>
      <p:ext uri="{BB962C8B-B14F-4D97-AF65-F5344CB8AC3E}">
        <p14:creationId xmlns:p14="http://schemas.microsoft.com/office/powerpoint/2010/main" val="302510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E1DC-813D-44D3-86C5-5ECED8DFACC2}"/>
              </a:ext>
            </a:extLst>
          </p:cNvPr>
          <p:cNvSpPr>
            <a:spLocks noGrp="1"/>
          </p:cNvSpPr>
          <p:nvPr>
            <p:ph type="title"/>
          </p:nvPr>
        </p:nvSpPr>
        <p:spPr>
          <a:xfrm>
            <a:off x="609600" y="274638"/>
            <a:ext cx="9956800" cy="538162"/>
          </a:xfrm>
        </p:spPr>
        <p:txBody>
          <a:bodyPr>
            <a:normAutofit fontScale="90000"/>
          </a:bodyPr>
          <a:lstStyle/>
          <a:p>
            <a:r>
              <a:rPr lang="en-US" dirty="0"/>
              <a:t>What is a Distribution of Sample Means?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AE0332-7C61-414E-A03C-C637588EF0B2}"/>
                  </a:ext>
                </a:extLst>
              </p:cNvPr>
              <p:cNvSpPr>
                <a:spLocks noGrp="1"/>
              </p:cNvSpPr>
              <p:nvPr>
                <p:ph sz="quarter" idx="1"/>
              </p:nvPr>
            </p:nvSpPr>
            <p:spPr>
              <a:xfrm>
                <a:off x="306251" y="858520"/>
                <a:ext cx="10901680" cy="1590040"/>
              </a:xfrm>
            </p:spPr>
            <p:txBody>
              <a:bodyPr/>
              <a:lstStyle/>
              <a:p>
                <a:r>
                  <a:rPr lang="en-US" sz="2200" dirty="0"/>
                  <a:t>This section is the introduction to INFERENCE.  </a:t>
                </a:r>
              </a:p>
              <a:p>
                <a:r>
                  <a:rPr lang="en-US" sz="2200" dirty="0"/>
                  <a:t>We take many samples of the same sample “size” and then map out the sample means </a:t>
                </a:r>
                <a:r>
                  <a:rPr lang="en-US" sz="2300" dirty="0"/>
                  <a:t>“</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𝑥</m:t>
                        </m:r>
                      </m:e>
                    </m:acc>
                    <m:r>
                      <a:rPr lang="en-US" sz="2300" i="1">
                        <a:latin typeface="Cambria Math" panose="02040503050406030204" pitchFamily="18" charset="0"/>
                      </a:rPr>
                      <m:t> </m:t>
                    </m:r>
                  </m:oMath>
                </a14:m>
                <a:r>
                  <a:rPr lang="en-US" sz="2300" dirty="0"/>
                  <a:t>”</a:t>
                </a:r>
                <a:r>
                  <a:rPr lang="en-US" sz="2200" dirty="0"/>
                  <a:t>, goal is to use </a:t>
                </a:r>
                <a:r>
                  <a:rPr lang="en-US" sz="2800" dirty="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 </m:t>
                    </m:r>
                  </m:oMath>
                </a14:m>
                <a:r>
                  <a:rPr lang="en-US" sz="2800" dirty="0"/>
                  <a:t>”</a:t>
                </a:r>
                <a:r>
                  <a:rPr lang="en-US" sz="2200" dirty="0"/>
                  <a:t> as an estimator of the population mean </a:t>
                </a:r>
                <a:r>
                  <a:rPr lang="en-US" sz="2300" dirty="0"/>
                  <a:t>“</a:t>
                </a:r>
                <a14:m>
                  <m:oMath xmlns:m="http://schemas.openxmlformats.org/officeDocument/2006/math">
                    <m:r>
                      <a:rPr lang="en-US" sz="2300" i="1">
                        <a:latin typeface="Cambria Math" panose="02040503050406030204" pitchFamily="18" charset="0"/>
                        <a:ea typeface="Cambria Math" panose="02040503050406030204" pitchFamily="18" charset="0"/>
                      </a:rPr>
                      <m:t>𝜇</m:t>
                    </m:r>
                  </m:oMath>
                </a14:m>
                <a:r>
                  <a:rPr lang="en-US" sz="2300" dirty="0"/>
                  <a:t>”</a:t>
                </a:r>
              </a:p>
            </p:txBody>
          </p:sp>
        </mc:Choice>
        <mc:Fallback xmlns="">
          <p:sp>
            <p:nvSpPr>
              <p:cNvPr id="3" name="Content Placeholder 2">
                <a:extLst>
                  <a:ext uri="{FF2B5EF4-FFF2-40B4-BE49-F238E27FC236}">
                    <a16:creationId xmlns:a16="http://schemas.microsoft.com/office/drawing/2014/main" id="{D9AE0332-7C61-414E-A03C-C637588EF0B2}"/>
                  </a:ext>
                </a:extLst>
              </p:cNvPr>
              <p:cNvSpPr>
                <a:spLocks noGrp="1" noRot="1" noChangeAspect="1" noMove="1" noResize="1" noEditPoints="1" noAdjustHandles="1" noChangeArrowheads="1" noChangeShapeType="1" noTextEdit="1"/>
              </p:cNvSpPr>
              <p:nvPr>
                <p:ph sz="quarter" idx="1"/>
              </p:nvPr>
            </p:nvSpPr>
            <p:spPr>
              <a:xfrm>
                <a:off x="306251" y="858520"/>
                <a:ext cx="10901680" cy="1590040"/>
              </a:xfrm>
              <a:blipFill>
                <a:blip r:embed="rId4"/>
                <a:stretch>
                  <a:fillRect l="-168" t="-2682"/>
                </a:stretch>
              </a:blipFill>
            </p:spPr>
            <p:txBody>
              <a:bodyPr/>
              <a:lstStyle/>
              <a:p>
                <a:r>
                  <a:rPr lang="en-US">
                    <a:noFill/>
                  </a:rPr>
                  <a:t> </a:t>
                </a:r>
              </a:p>
            </p:txBody>
          </p:sp>
        </mc:Fallback>
      </mc:AlternateContent>
      <p:sp>
        <p:nvSpPr>
          <p:cNvPr id="5" name="TextBox 215">
            <a:extLst>
              <a:ext uri="{FF2B5EF4-FFF2-40B4-BE49-F238E27FC236}">
                <a16:creationId xmlns:a16="http://schemas.microsoft.com/office/drawing/2014/main" id="{A7C18757-6F31-4576-AAB6-421F9C9C0D9C}"/>
              </a:ext>
            </a:extLst>
          </p:cNvPr>
          <p:cNvSpPr txBox="1">
            <a:spLocks noChangeArrowheads="1"/>
          </p:cNvSpPr>
          <p:nvPr/>
        </p:nvSpPr>
        <p:spPr bwMode="auto">
          <a:xfrm>
            <a:off x="362742" y="2309246"/>
            <a:ext cx="37909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dirty="0">
                <a:solidFill>
                  <a:srgbClr val="FF0000"/>
                </a:solidFill>
                <a:latin typeface="Arial" panose="020B0604020202020204" pitchFamily="34" charset="0"/>
              </a:rPr>
              <a:t>Parameters:</a:t>
            </a:r>
          </a:p>
          <a:p>
            <a:pPr eaLnBrk="1" hangingPunct="1">
              <a:spcBef>
                <a:spcPct val="0"/>
              </a:spcBef>
              <a:buClrTx/>
              <a:buSzTx/>
              <a:buFontTx/>
              <a:buNone/>
            </a:pPr>
            <a:r>
              <a:rPr lang="en-CA" altLang="en-US" sz="1600" b="1" dirty="0">
                <a:solidFill>
                  <a:srgbClr val="FF0000"/>
                </a:solidFill>
                <a:latin typeface="Arial" panose="020B0604020202020204" pitchFamily="34" charset="0"/>
              </a:rPr>
              <a:t>Information about the population: </a:t>
            </a:r>
          </a:p>
        </p:txBody>
      </p:sp>
      <p:pic>
        <p:nvPicPr>
          <p:cNvPr id="6" name="Picture 2">
            <a:extLst>
              <a:ext uri="{FF2B5EF4-FFF2-40B4-BE49-F238E27FC236}">
                <a16:creationId xmlns:a16="http://schemas.microsoft.com/office/drawing/2014/main" id="{B56AAE4B-B737-4967-BC3F-57EE80082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760" y="3083560"/>
            <a:ext cx="19621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15">
            <a:extLst>
              <a:ext uri="{FF2B5EF4-FFF2-40B4-BE49-F238E27FC236}">
                <a16:creationId xmlns:a16="http://schemas.microsoft.com/office/drawing/2014/main" id="{912731BF-D404-4A5B-AB9E-4A7CDE038D62}"/>
              </a:ext>
            </a:extLst>
          </p:cNvPr>
          <p:cNvSpPr txBox="1">
            <a:spLocks noChangeArrowheads="1"/>
          </p:cNvSpPr>
          <p:nvPr/>
        </p:nvSpPr>
        <p:spPr bwMode="auto">
          <a:xfrm>
            <a:off x="238760" y="4778375"/>
            <a:ext cx="63652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dirty="0">
                <a:solidFill>
                  <a:srgbClr val="FF0000"/>
                </a:solidFill>
                <a:latin typeface="Arial" panose="020B0604020202020204" pitchFamily="34" charset="0"/>
              </a:rPr>
              <a:t>Suppose you want to find the average height of all males between 24 to 35 in N.A.</a:t>
            </a:r>
            <a:endParaRPr lang="en-CA" altLang="en-US" sz="1600" b="1" dirty="0">
              <a:solidFill>
                <a:srgbClr val="FF0000"/>
              </a:solidFill>
              <a:latin typeface="Arial" panose="020B0604020202020204" pitchFamily="34" charset="0"/>
            </a:endParaRPr>
          </a:p>
        </p:txBody>
      </p:sp>
      <p:sp>
        <p:nvSpPr>
          <p:cNvPr id="8" name="TextBox 215">
            <a:extLst>
              <a:ext uri="{FF2B5EF4-FFF2-40B4-BE49-F238E27FC236}">
                <a16:creationId xmlns:a16="http://schemas.microsoft.com/office/drawing/2014/main" id="{8F28D850-57EE-4749-8BB9-A5FB790EB051}"/>
              </a:ext>
            </a:extLst>
          </p:cNvPr>
          <p:cNvSpPr txBox="1">
            <a:spLocks noChangeArrowheads="1"/>
          </p:cNvSpPr>
          <p:nvPr/>
        </p:nvSpPr>
        <p:spPr bwMode="auto">
          <a:xfrm>
            <a:off x="279400" y="5730239"/>
            <a:ext cx="599948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dirty="0">
                <a:solidFill>
                  <a:srgbClr val="FF0000"/>
                </a:solidFill>
                <a:latin typeface="Arial" panose="020B0604020202020204" pitchFamily="34" charset="0"/>
              </a:rPr>
              <a:t>To get this true population mean, you will need to take a census of everyone</a:t>
            </a:r>
          </a:p>
          <a:p>
            <a:pPr eaLnBrk="1" hangingPunct="1">
              <a:spcBef>
                <a:spcPct val="0"/>
              </a:spcBef>
              <a:buClrTx/>
              <a:buSzTx/>
              <a:buFontTx/>
              <a:buNone/>
            </a:pPr>
            <a:endParaRPr lang="en-CA" altLang="en-US" sz="1600" b="1" dirty="0">
              <a:solidFill>
                <a:srgbClr val="FF0000"/>
              </a:solidFill>
              <a:latin typeface="Arial" panose="020B0604020202020204" pitchFamily="34" charset="0"/>
            </a:endParaRPr>
          </a:p>
        </p:txBody>
      </p:sp>
      <p:pic>
        <p:nvPicPr>
          <p:cNvPr id="9" name="Picture 8">
            <a:extLst>
              <a:ext uri="{FF2B5EF4-FFF2-40B4-BE49-F238E27FC236}">
                <a16:creationId xmlns:a16="http://schemas.microsoft.com/office/drawing/2014/main" id="{14B1001C-E8B0-40EA-BFB1-77DE589F5A8C}"/>
              </a:ext>
            </a:extLst>
          </p:cNvPr>
          <p:cNvPicPr>
            <a:picLocks noChangeAspect="1"/>
          </p:cNvPicPr>
          <p:nvPr/>
        </p:nvPicPr>
        <p:blipFill>
          <a:blip r:embed="rId6"/>
          <a:stretch>
            <a:fillRect/>
          </a:stretch>
        </p:blipFill>
        <p:spPr>
          <a:xfrm>
            <a:off x="6999516" y="2775177"/>
            <a:ext cx="4770755" cy="1917065"/>
          </a:xfrm>
          <a:prstGeom prst="rect">
            <a:avLst/>
          </a:prstGeom>
        </p:spPr>
      </p:pic>
      <p:graphicFrame>
        <p:nvGraphicFramePr>
          <p:cNvPr id="10" name="Object 9">
            <a:extLst>
              <a:ext uri="{FF2B5EF4-FFF2-40B4-BE49-F238E27FC236}">
                <a16:creationId xmlns:a16="http://schemas.microsoft.com/office/drawing/2014/main" id="{FD1B3AD7-A2EC-457C-B940-284E3BA976EC}"/>
              </a:ext>
            </a:extLst>
          </p:cNvPr>
          <p:cNvGraphicFramePr>
            <a:graphicFrameLocks noChangeAspect="1"/>
          </p:cNvGraphicFramePr>
          <p:nvPr>
            <p:extLst>
              <p:ext uri="{D42A27DB-BD31-4B8C-83A1-F6EECF244321}">
                <p14:modId xmlns:p14="http://schemas.microsoft.com/office/powerpoint/2010/main" val="1915705214"/>
              </p:ext>
            </p:extLst>
          </p:nvPr>
        </p:nvGraphicFramePr>
        <p:xfrm>
          <a:off x="8831263" y="4738688"/>
          <a:ext cx="704850" cy="331787"/>
        </p:xfrm>
        <a:graphic>
          <a:graphicData uri="http://schemas.openxmlformats.org/presentationml/2006/ole">
            <mc:AlternateContent xmlns:mc="http://schemas.openxmlformats.org/markup-compatibility/2006">
              <mc:Choice xmlns:v="urn:schemas-microsoft-com:vml" Requires="v">
                <p:oleObj name="Equation" r:id="rId7" imgW="431640" imgH="203040" progId="Equation.DSMT4">
                  <p:embed/>
                </p:oleObj>
              </mc:Choice>
              <mc:Fallback>
                <p:oleObj name="Equation" r:id="rId7" imgW="431640" imgH="203040" progId="Equation.DSMT4">
                  <p:embed/>
                  <p:pic>
                    <p:nvPicPr>
                      <p:cNvPr id="10" name="Object 9">
                        <a:extLst>
                          <a:ext uri="{FF2B5EF4-FFF2-40B4-BE49-F238E27FC236}">
                            <a16:creationId xmlns:a16="http://schemas.microsoft.com/office/drawing/2014/main" id="{FD1B3AD7-A2EC-457C-B940-284E3BA976EC}"/>
                          </a:ext>
                        </a:extLst>
                      </p:cNvPr>
                      <p:cNvPicPr/>
                      <p:nvPr/>
                    </p:nvPicPr>
                    <p:blipFill>
                      <a:blip r:embed="rId8"/>
                      <a:stretch>
                        <a:fillRect/>
                      </a:stretch>
                    </p:blipFill>
                    <p:spPr>
                      <a:xfrm>
                        <a:off x="8831263" y="4738688"/>
                        <a:ext cx="704850" cy="3317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C53B92AA-0D8F-4947-A5A9-67DBE004D8C9}"/>
              </a:ext>
            </a:extLst>
          </p:cNvPr>
          <p:cNvSpPr/>
          <p:nvPr/>
        </p:nvSpPr>
        <p:spPr>
          <a:xfrm>
            <a:off x="110169" y="4682169"/>
            <a:ext cx="6896559" cy="209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215">
            <a:extLst>
              <a:ext uri="{FF2B5EF4-FFF2-40B4-BE49-F238E27FC236}">
                <a16:creationId xmlns:a16="http://schemas.microsoft.com/office/drawing/2014/main" id="{A64FBAC5-4311-453B-820F-73793562ED91}"/>
              </a:ext>
            </a:extLst>
          </p:cNvPr>
          <p:cNvSpPr txBox="1">
            <a:spLocks noChangeArrowheads="1"/>
          </p:cNvSpPr>
          <p:nvPr/>
        </p:nvSpPr>
        <p:spPr bwMode="auto">
          <a:xfrm>
            <a:off x="165557" y="4870306"/>
            <a:ext cx="837422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dirty="0">
                <a:solidFill>
                  <a:srgbClr val="FF0000"/>
                </a:solidFill>
                <a:latin typeface="Arial" panose="020B0604020202020204" pitchFamily="34" charset="0"/>
              </a:rPr>
              <a:t>NOW, what if you took many samples of size 30, and mapped out the distribution of the averages.  HOW would the distribution of these samples averages look like?</a:t>
            </a:r>
            <a:endParaRPr lang="en-CA" altLang="en-US" sz="1600" b="1" dirty="0">
              <a:solidFill>
                <a:srgbClr val="FF0000"/>
              </a:solidFill>
              <a:latin typeface="Arial" panose="020B0604020202020204" pitchFamily="34" charset="0"/>
            </a:endParaRPr>
          </a:p>
        </p:txBody>
      </p:sp>
      <p:pic>
        <p:nvPicPr>
          <p:cNvPr id="13" name="Picture 12">
            <a:extLst>
              <a:ext uri="{FF2B5EF4-FFF2-40B4-BE49-F238E27FC236}">
                <a16:creationId xmlns:a16="http://schemas.microsoft.com/office/drawing/2014/main" id="{253537DB-728C-4E0B-814A-E8AC81ED3386}"/>
              </a:ext>
            </a:extLst>
          </p:cNvPr>
          <p:cNvPicPr>
            <a:picLocks noChangeAspect="1"/>
          </p:cNvPicPr>
          <p:nvPr/>
        </p:nvPicPr>
        <p:blipFill>
          <a:blip r:embed="rId9"/>
          <a:stretch>
            <a:fillRect/>
          </a:stretch>
        </p:blipFill>
        <p:spPr>
          <a:xfrm>
            <a:off x="4162425" y="2775177"/>
            <a:ext cx="932883" cy="523195"/>
          </a:xfrm>
          <a:prstGeom prst="rect">
            <a:avLst/>
          </a:prstGeom>
        </p:spPr>
      </p:pic>
      <p:cxnSp>
        <p:nvCxnSpPr>
          <p:cNvPr id="15" name="Straight Arrow Connector 14">
            <a:extLst>
              <a:ext uri="{FF2B5EF4-FFF2-40B4-BE49-F238E27FC236}">
                <a16:creationId xmlns:a16="http://schemas.microsoft.com/office/drawing/2014/main" id="{FC289E05-E31B-4405-8814-E633A1F1C1AF}"/>
              </a:ext>
            </a:extLst>
          </p:cNvPr>
          <p:cNvCxnSpPr/>
          <p:nvPr/>
        </p:nvCxnSpPr>
        <p:spPr>
          <a:xfrm flipV="1">
            <a:off x="2547257" y="3216729"/>
            <a:ext cx="1649186" cy="9633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F67D5FB0-155C-4B18-846F-F39D40264CA5}"/>
              </a:ext>
            </a:extLst>
          </p:cNvPr>
          <p:cNvGraphicFramePr>
            <a:graphicFrameLocks noChangeAspect="1"/>
          </p:cNvGraphicFramePr>
          <p:nvPr>
            <p:extLst>
              <p:ext uri="{D42A27DB-BD31-4B8C-83A1-F6EECF244321}">
                <p14:modId xmlns:p14="http://schemas.microsoft.com/office/powerpoint/2010/main" val="1925681206"/>
              </p:ext>
            </p:extLst>
          </p:nvPr>
        </p:nvGraphicFramePr>
        <p:xfrm>
          <a:off x="5229452" y="2889703"/>
          <a:ext cx="1004887" cy="352425"/>
        </p:xfrm>
        <a:graphic>
          <a:graphicData uri="http://schemas.openxmlformats.org/presentationml/2006/ole">
            <mc:AlternateContent xmlns:mc="http://schemas.openxmlformats.org/markup-compatibility/2006">
              <mc:Choice xmlns:v="urn:schemas-microsoft-com:vml" Requires="v">
                <p:oleObj name="Equation" r:id="rId10" imgW="672840" imgH="215640" progId="Equation.DSMT4">
                  <p:embed/>
                </p:oleObj>
              </mc:Choice>
              <mc:Fallback>
                <p:oleObj name="Equation" r:id="rId10" imgW="672840" imgH="215640" progId="Equation.DSMT4">
                  <p:embed/>
                  <p:pic>
                    <p:nvPicPr>
                      <p:cNvPr id="16" name="Object 15">
                        <a:extLst>
                          <a:ext uri="{FF2B5EF4-FFF2-40B4-BE49-F238E27FC236}">
                            <a16:creationId xmlns:a16="http://schemas.microsoft.com/office/drawing/2014/main" id="{F67D5FB0-155C-4B18-846F-F39D40264CA5}"/>
                          </a:ext>
                        </a:extLst>
                      </p:cNvPr>
                      <p:cNvPicPr/>
                      <p:nvPr/>
                    </p:nvPicPr>
                    <p:blipFill>
                      <a:blip r:embed="rId11"/>
                      <a:stretch>
                        <a:fillRect/>
                      </a:stretch>
                    </p:blipFill>
                    <p:spPr>
                      <a:xfrm>
                        <a:off x="5229452" y="2889703"/>
                        <a:ext cx="1004887" cy="352425"/>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3DF6A0D9-37B5-4F4E-9177-E1CC2B15D922}"/>
              </a:ext>
            </a:extLst>
          </p:cNvPr>
          <p:cNvSpPr/>
          <p:nvPr/>
        </p:nvSpPr>
        <p:spPr>
          <a:xfrm>
            <a:off x="8915400" y="4441371"/>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15">
            <a:extLst>
              <a:ext uri="{FF2B5EF4-FFF2-40B4-BE49-F238E27FC236}">
                <a16:creationId xmlns:a16="http://schemas.microsoft.com/office/drawing/2014/main" id="{A4A194F4-C37B-4F35-AC1D-7B5E832898D4}"/>
              </a:ext>
            </a:extLst>
          </p:cNvPr>
          <p:cNvSpPr txBox="1">
            <a:spLocks noChangeArrowheads="1"/>
          </p:cNvSpPr>
          <p:nvPr/>
        </p:nvSpPr>
        <p:spPr bwMode="auto">
          <a:xfrm>
            <a:off x="158661" y="5967948"/>
            <a:ext cx="837422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dirty="0">
                <a:solidFill>
                  <a:srgbClr val="FF0000"/>
                </a:solidFill>
                <a:latin typeface="Arial" panose="020B0604020202020204" pitchFamily="34" charset="0"/>
              </a:rPr>
              <a:t>Each sample has the same size, but the averages won’t all be the same……  (so keep taking them samples!!!)</a:t>
            </a:r>
            <a:endParaRPr lang="en-CA" altLang="en-US" sz="1600" b="1" dirty="0">
              <a:solidFill>
                <a:srgbClr val="FF0000"/>
              </a:solidFill>
              <a:latin typeface="Arial" panose="020B0604020202020204" pitchFamily="34" charset="0"/>
            </a:endParaRPr>
          </a:p>
        </p:txBody>
      </p:sp>
      <p:cxnSp>
        <p:nvCxnSpPr>
          <p:cNvPr id="19" name="Straight Arrow Connector 18">
            <a:extLst>
              <a:ext uri="{FF2B5EF4-FFF2-40B4-BE49-F238E27FC236}">
                <a16:creationId xmlns:a16="http://schemas.microsoft.com/office/drawing/2014/main" id="{FAC3478A-E4B8-4CC1-8D3D-CC47FCFD1D69}"/>
              </a:ext>
            </a:extLst>
          </p:cNvPr>
          <p:cNvCxnSpPr>
            <a:cxnSpLocks/>
          </p:cNvCxnSpPr>
          <p:nvPr/>
        </p:nvCxnSpPr>
        <p:spPr>
          <a:xfrm flipV="1">
            <a:off x="2601686" y="3673928"/>
            <a:ext cx="1660072" cy="6422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A8750374-F147-4704-B65E-55AF85340510}"/>
              </a:ext>
            </a:extLst>
          </p:cNvPr>
          <p:cNvPicPr>
            <a:picLocks noChangeAspect="1"/>
          </p:cNvPicPr>
          <p:nvPr/>
        </p:nvPicPr>
        <p:blipFill>
          <a:blip r:embed="rId9"/>
          <a:stretch>
            <a:fillRect/>
          </a:stretch>
        </p:blipFill>
        <p:spPr>
          <a:xfrm>
            <a:off x="4233182" y="3401104"/>
            <a:ext cx="959304" cy="538013"/>
          </a:xfrm>
          <a:prstGeom prst="rect">
            <a:avLst/>
          </a:prstGeom>
        </p:spPr>
      </p:pic>
      <p:graphicFrame>
        <p:nvGraphicFramePr>
          <p:cNvPr id="22" name="Object 21">
            <a:extLst>
              <a:ext uri="{FF2B5EF4-FFF2-40B4-BE49-F238E27FC236}">
                <a16:creationId xmlns:a16="http://schemas.microsoft.com/office/drawing/2014/main" id="{394B6FBA-36E0-4B1A-85A5-AF1CB13A9892}"/>
              </a:ext>
            </a:extLst>
          </p:cNvPr>
          <p:cNvGraphicFramePr>
            <a:graphicFrameLocks noChangeAspect="1"/>
          </p:cNvGraphicFramePr>
          <p:nvPr>
            <p:extLst>
              <p:ext uri="{D42A27DB-BD31-4B8C-83A1-F6EECF244321}">
                <p14:modId xmlns:p14="http://schemas.microsoft.com/office/powerpoint/2010/main" val="3143310452"/>
              </p:ext>
            </p:extLst>
          </p:nvPr>
        </p:nvGraphicFramePr>
        <p:xfrm>
          <a:off x="5251223" y="3548289"/>
          <a:ext cx="1004887" cy="352425"/>
        </p:xfrm>
        <a:graphic>
          <a:graphicData uri="http://schemas.openxmlformats.org/presentationml/2006/ole">
            <mc:AlternateContent xmlns:mc="http://schemas.openxmlformats.org/markup-compatibility/2006">
              <mc:Choice xmlns:v="urn:schemas-microsoft-com:vml" Requires="v">
                <p:oleObj name="Equation" r:id="rId12" imgW="672840" imgH="215640" progId="Equation.DSMT4">
                  <p:embed/>
                </p:oleObj>
              </mc:Choice>
              <mc:Fallback>
                <p:oleObj name="Equation" r:id="rId12" imgW="672840" imgH="215640" progId="Equation.DSMT4">
                  <p:embed/>
                  <p:pic>
                    <p:nvPicPr>
                      <p:cNvPr id="22" name="Object 21">
                        <a:extLst>
                          <a:ext uri="{FF2B5EF4-FFF2-40B4-BE49-F238E27FC236}">
                            <a16:creationId xmlns:a16="http://schemas.microsoft.com/office/drawing/2014/main" id="{394B6FBA-36E0-4B1A-85A5-AF1CB13A9892}"/>
                          </a:ext>
                        </a:extLst>
                      </p:cNvPr>
                      <p:cNvPicPr/>
                      <p:nvPr/>
                    </p:nvPicPr>
                    <p:blipFill>
                      <a:blip r:embed="rId13"/>
                      <a:stretch>
                        <a:fillRect/>
                      </a:stretch>
                    </p:blipFill>
                    <p:spPr>
                      <a:xfrm>
                        <a:off x="5251223" y="3548289"/>
                        <a:ext cx="1004887" cy="352425"/>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1B1B357D-39A7-447B-B6D9-A2B4F881ABBA}"/>
              </a:ext>
            </a:extLst>
          </p:cNvPr>
          <p:cNvSpPr/>
          <p:nvPr/>
        </p:nvSpPr>
        <p:spPr>
          <a:xfrm>
            <a:off x="9074492" y="4440207"/>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3113409D-2B66-47D8-97D5-7A4627570EA9}"/>
              </a:ext>
            </a:extLst>
          </p:cNvPr>
          <p:cNvCxnSpPr>
            <a:cxnSpLocks/>
          </p:cNvCxnSpPr>
          <p:nvPr/>
        </p:nvCxnSpPr>
        <p:spPr>
          <a:xfrm flipV="1">
            <a:off x="2633031" y="4230477"/>
            <a:ext cx="1630497" cy="2203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0CA0E71-6BC8-4A5B-B09B-30B053EA8540}"/>
              </a:ext>
            </a:extLst>
          </p:cNvPr>
          <p:cNvPicPr>
            <a:picLocks noChangeAspect="1"/>
          </p:cNvPicPr>
          <p:nvPr/>
        </p:nvPicPr>
        <p:blipFill>
          <a:blip r:embed="rId9"/>
          <a:stretch>
            <a:fillRect/>
          </a:stretch>
        </p:blipFill>
        <p:spPr>
          <a:xfrm>
            <a:off x="4297447" y="4005195"/>
            <a:ext cx="959304" cy="538013"/>
          </a:xfrm>
          <a:prstGeom prst="rect">
            <a:avLst/>
          </a:prstGeom>
        </p:spPr>
      </p:pic>
      <p:graphicFrame>
        <p:nvGraphicFramePr>
          <p:cNvPr id="28" name="Object 27">
            <a:extLst>
              <a:ext uri="{FF2B5EF4-FFF2-40B4-BE49-F238E27FC236}">
                <a16:creationId xmlns:a16="http://schemas.microsoft.com/office/drawing/2014/main" id="{4DB51336-4451-4992-A5AE-98811F0A2C06}"/>
              </a:ext>
            </a:extLst>
          </p:cNvPr>
          <p:cNvGraphicFramePr>
            <a:graphicFrameLocks noChangeAspect="1"/>
          </p:cNvGraphicFramePr>
          <p:nvPr>
            <p:extLst>
              <p:ext uri="{D42A27DB-BD31-4B8C-83A1-F6EECF244321}">
                <p14:modId xmlns:p14="http://schemas.microsoft.com/office/powerpoint/2010/main" val="4076404083"/>
              </p:ext>
            </p:extLst>
          </p:nvPr>
        </p:nvGraphicFramePr>
        <p:xfrm>
          <a:off x="5293454" y="4152381"/>
          <a:ext cx="1004887" cy="352425"/>
        </p:xfrm>
        <a:graphic>
          <a:graphicData uri="http://schemas.openxmlformats.org/presentationml/2006/ole">
            <mc:AlternateContent xmlns:mc="http://schemas.openxmlformats.org/markup-compatibility/2006">
              <mc:Choice xmlns:v="urn:schemas-microsoft-com:vml" Requires="v">
                <p:oleObj name="Equation" r:id="rId14" imgW="672840" imgH="215640" progId="Equation.DSMT4">
                  <p:embed/>
                </p:oleObj>
              </mc:Choice>
              <mc:Fallback>
                <p:oleObj name="Equation" r:id="rId14" imgW="672840" imgH="215640" progId="Equation.DSMT4">
                  <p:embed/>
                  <p:pic>
                    <p:nvPicPr>
                      <p:cNvPr id="28" name="Object 27">
                        <a:extLst>
                          <a:ext uri="{FF2B5EF4-FFF2-40B4-BE49-F238E27FC236}">
                            <a16:creationId xmlns:a16="http://schemas.microsoft.com/office/drawing/2014/main" id="{4DB51336-4451-4992-A5AE-98811F0A2C06}"/>
                          </a:ext>
                        </a:extLst>
                      </p:cNvPr>
                      <p:cNvPicPr/>
                      <p:nvPr/>
                    </p:nvPicPr>
                    <p:blipFill>
                      <a:blip r:embed="rId15"/>
                      <a:stretch>
                        <a:fillRect/>
                      </a:stretch>
                    </p:blipFill>
                    <p:spPr>
                      <a:xfrm>
                        <a:off x="5293454" y="4152381"/>
                        <a:ext cx="1004887" cy="352425"/>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ECF586D6-DE95-4550-9F58-72942B6FC259}"/>
              </a:ext>
            </a:extLst>
          </p:cNvPr>
          <p:cNvSpPr/>
          <p:nvPr/>
        </p:nvSpPr>
        <p:spPr>
          <a:xfrm>
            <a:off x="9306849" y="4438371"/>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06C8D6FB-75DC-46DD-A2F9-E7B543709367}"/>
              </a:ext>
            </a:extLst>
          </p:cNvPr>
          <p:cNvCxnSpPr>
            <a:cxnSpLocks/>
          </p:cNvCxnSpPr>
          <p:nvPr/>
        </p:nvCxnSpPr>
        <p:spPr>
          <a:xfrm>
            <a:off x="2664246" y="4581181"/>
            <a:ext cx="1279793" cy="1120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EA52F795-10B7-45D1-B4FE-83F259447ADD}"/>
              </a:ext>
            </a:extLst>
          </p:cNvPr>
          <p:cNvPicPr>
            <a:picLocks noChangeAspect="1"/>
          </p:cNvPicPr>
          <p:nvPr/>
        </p:nvPicPr>
        <p:blipFill>
          <a:blip r:embed="rId9"/>
          <a:stretch>
            <a:fillRect/>
          </a:stretch>
        </p:blipFill>
        <p:spPr>
          <a:xfrm>
            <a:off x="3965105" y="4529644"/>
            <a:ext cx="728081" cy="408335"/>
          </a:xfrm>
          <a:prstGeom prst="rect">
            <a:avLst/>
          </a:prstGeom>
        </p:spPr>
      </p:pic>
      <p:graphicFrame>
        <p:nvGraphicFramePr>
          <p:cNvPr id="33" name="Object 32">
            <a:extLst>
              <a:ext uri="{FF2B5EF4-FFF2-40B4-BE49-F238E27FC236}">
                <a16:creationId xmlns:a16="http://schemas.microsoft.com/office/drawing/2014/main" id="{677A69AE-1A44-4B0E-85D1-B289479C9BDE}"/>
              </a:ext>
            </a:extLst>
          </p:cNvPr>
          <p:cNvGraphicFramePr>
            <a:graphicFrameLocks noChangeAspect="1"/>
          </p:cNvGraphicFramePr>
          <p:nvPr>
            <p:extLst>
              <p:ext uri="{D42A27DB-BD31-4B8C-83A1-F6EECF244321}">
                <p14:modId xmlns:p14="http://schemas.microsoft.com/office/powerpoint/2010/main" val="3967103827"/>
              </p:ext>
            </p:extLst>
          </p:nvPr>
        </p:nvGraphicFramePr>
        <p:xfrm>
          <a:off x="4733639" y="4568825"/>
          <a:ext cx="1174750" cy="352425"/>
        </p:xfrm>
        <a:graphic>
          <a:graphicData uri="http://schemas.openxmlformats.org/presentationml/2006/ole">
            <mc:AlternateContent xmlns:mc="http://schemas.openxmlformats.org/markup-compatibility/2006">
              <mc:Choice xmlns:v="urn:schemas-microsoft-com:vml" Requires="v">
                <p:oleObj name="Equation" r:id="rId16" imgW="787320" imgH="215640" progId="Equation.DSMT4">
                  <p:embed/>
                </p:oleObj>
              </mc:Choice>
              <mc:Fallback>
                <p:oleObj name="Equation" r:id="rId16" imgW="787320" imgH="215640" progId="Equation.DSMT4">
                  <p:embed/>
                  <p:pic>
                    <p:nvPicPr>
                      <p:cNvPr id="33" name="Object 32">
                        <a:extLst>
                          <a:ext uri="{FF2B5EF4-FFF2-40B4-BE49-F238E27FC236}">
                            <a16:creationId xmlns:a16="http://schemas.microsoft.com/office/drawing/2014/main" id="{677A69AE-1A44-4B0E-85D1-B289479C9BDE}"/>
                          </a:ext>
                        </a:extLst>
                      </p:cNvPr>
                      <p:cNvPicPr/>
                      <p:nvPr/>
                    </p:nvPicPr>
                    <p:blipFill>
                      <a:blip r:embed="rId17"/>
                      <a:stretch>
                        <a:fillRect/>
                      </a:stretch>
                    </p:blipFill>
                    <p:spPr>
                      <a:xfrm>
                        <a:off x="4733639" y="4568825"/>
                        <a:ext cx="1174750" cy="352425"/>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E7CE3ADE-74A1-4604-B47B-0905D605DCA2}"/>
              </a:ext>
            </a:extLst>
          </p:cNvPr>
          <p:cNvSpPr/>
          <p:nvPr/>
        </p:nvSpPr>
        <p:spPr>
          <a:xfrm>
            <a:off x="9210533" y="4438371"/>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09DDE4D-82D1-494E-B51A-CB3600345AE9}"/>
              </a:ext>
            </a:extLst>
          </p:cNvPr>
          <p:cNvSpPr/>
          <p:nvPr/>
        </p:nvSpPr>
        <p:spPr>
          <a:xfrm>
            <a:off x="8941036" y="4164744"/>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A9266B2-C137-4C38-B64A-687E629EF6C9}"/>
              </a:ext>
            </a:extLst>
          </p:cNvPr>
          <p:cNvSpPr/>
          <p:nvPr/>
        </p:nvSpPr>
        <p:spPr>
          <a:xfrm>
            <a:off x="9077956" y="4159652"/>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79050CC-714E-42E7-B5C7-F040CF025388}"/>
              </a:ext>
            </a:extLst>
          </p:cNvPr>
          <p:cNvSpPr/>
          <p:nvPr/>
        </p:nvSpPr>
        <p:spPr>
          <a:xfrm>
            <a:off x="9206111" y="4159652"/>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745DAF8-3522-41D0-90C7-F28908677474}"/>
              </a:ext>
            </a:extLst>
          </p:cNvPr>
          <p:cNvSpPr/>
          <p:nvPr/>
        </p:nvSpPr>
        <p:spPr>
          <a:xfrm>
            <a:off x="9441638" y="4440207"/>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26AF523-8C22-44C9-924B-3E1BAECC982D}"/>
              </a:ext>
            </a:extLst>
          </p:cNvPr>
          <p:cNvSpPr/>
          <p:nvPr/>
        </p:nvSpPr>
        <p:spPr>
          <a:xfrm>
            <a:off x="9341192" y="415272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CFAC28-EEFF-492B-8A40-BB82D0589A0B}"/>
              </a:ext>
            </a:extLst>
          </p:cNvPr>
          <p:cNvSpPr/>
          <p:nvPr/>
        </p:nvSpPr>
        <p:spPr>
          <a:xfrm>
            <a:off x="9310019" y="3879100"/>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245B65E-5DDA-4AC8-9B97-5C4165BA0E88}"/>
              </a:ext>
            </a:extLst>
          </p:cNvPr>
          <p:cNvSpPr/>
          <p:nvPr/>
        </p:nvSpPr>
        <p:spPr>
          <a:xfrm>
            <a:off x="9278846" y="3605474"/>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F0406DE-736E-4E75-A99F-2FF61EA351FC}"/>
              </a:ext>
            </a:extLst>
          </p:cNvPr>
          <p:cNvSpPr/>
          <p:nvPr/>
        </p:nvSpPr>
        <p:spPr>
          <a:xfrm>
            <a:off x="9192255" y="3879101"/>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852CBD1-4C95-4828-ABFE-6D63B53C8E62}"/>
              </a:ext>
            </a:extLst>
          </p:cNvPr>
          <p:cNvSpPr/>
          <p:nvPr/>
        </p:nvSpPr>
        <p:spPr>
          <a:xfrm>
            <a:off x="9071028" y="3875637"/>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D2A6F67-3C00-4839-A6BF-866F6CD7C927}"/>
              </a:ext>
            </a:extLst>
          </p:cNvPr>
          <p:cNvSpPr/>
          <p:nvPr/>
        </p:nvSpPr>
        <p:spPr>
          <a:xfrm>
            <a:off x="8797401" y="4443673"/>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54F21FC-5CEB-499B-AD29-3B4BF4D2B046}"/>
              </a:ext>
            </a:extLst>
          </p:cNvPr>
          <p:cNvSpPr/>
          <p:nvPr/>
        </p:nvSpPr>
        <p:spPr>
          <a:xfrm>
            <a:off x="8821647" y="416311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97DC935-94A5-47E7-B763-9A0AF322944E}"/>
              </a:ext>
            </a:extLst>
          </p:cNvPr>
          <p:cNvSpPr/>
          <p:nvPr/>
        </p:nvSpPr>
        <p:spPr>
          <a:xfrm>
            <a:off x="9041836" y="3608243"/>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4629C37-75B4-4A43-844F-E0DA66AAC590}"/>
              </a:ext>
            </a:extLst>
          </p:cNvPr>
          <p:cNvSpPr/>
          <p:nvPr/>
        </p:nvSpPr>
        <p:spPr>
          <a:xfrm>
            <a:off x="9475185" y="416034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7FAD198-93D7-47D2-909F-6DA12F4F4558}"/>
              </a:ext>
            </a:extLst>
          </p:cNvPr>
          <p:cNvSpPr/>
          <p:nvPr/>
        </p:nvSpPr>
        <p:spPr>
          <a:xfrm>
            <a:off x="8987901" y="3875635"/>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B8C804A-9524-4509-9E27-49164B6743D7}"/>
              </a:ext>
            </a:extLst>
          </p:cNvPr>
          <p:cNvSpPr/>
          <p:nvPr/>
        </p:nvSpPr>
        <p:spPr>
          <a:xfrm>
            <a:off x="9161082" y="3602007"/>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EC4567A-89FE-419D-91EF-81CF5802F32A}"/>
              </a:ext>
            </a:extLst>
          </p:cNvPr>
          <p:cNvSpPr/>
          <p:nvPr/>
        </p:nvSpPr>
        <p:spPr>
          <a:xfrm>
            <a:off x="9566327" y="444020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1E991F7-A8FB-43D3-AB37-5FA2B98BC821}"/>
              </a:ext>
            </a:extLst>
          </p:cNvPr>
          <p:cNvSpPr/>
          <p:nvPr/>
        </p:nvSpPr>
        <p:spPr>
          <a:xfrm>
            <a:off x="9700716" y="444940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4AC563F-5F49-4EF0-BB37-9C0209B33788}"/>
              </a:ext>
            </a:extLst>
          </p:cNvPr>
          <p:cNvSpPr/>
          <p:nvPr/>
        </p:nvSpPr>
        <p:spPr>
          <a:xfrm>
            <a:off x="9617985" y="416202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E9F1B32-E275-472F-B269-E7B3B6EC25BD}"/>
              </a:ext>
            </a:extLst>
          </p:cNvPr>
          <p:cNvSpPr/>
          <p:nvPr/>
        </p:nvSpPr>
        <p:spPr>
          <a:xfrm>
            <a:off x="9435105" y="3883352"/>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4F1C754-E568-43A9-8177-4A621DA5DC8D}"/>
              </a:ext>
            </a:extLst>
          </p:cNvPr>
          <p:cNvSpPr/>
          <p:nvPr/>
        </p:nvSpPr>
        <p:spPr>
          <a:xfrm>
            <a:off x="9221745" y="333035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17D424E-5E49-478F-A33B-1B746AE865DF}"/>
              </a:ext>
            </a:extLst>
          </p:cNvPr>
          <p:cNvSpPr/>
          <p:nvPr/>
        </p:nvSpPr>
        <p:spPr>
          <a:xfrm>
            <a:off x="9099825" y="333035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606DBAC-0447-4788-9848-2F37F014F45E}"/>
              </a:ext>
            </a:extLst>
          </p:cNvPr>
          <p:cNvSpPr/>
          <p:nvPr/>
        </p:nvSpPr>
        <p:spPr>
          <a:xfrm>
            <a:off x="9173847" y="305603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A599DE0-C7B4-4765-918B-2D19C19FF4E4}"/>
              </a:ext>
            </a:extLst>
          </p:cNvPr>
          <p:cNvSpPr/>
          <p:nvPr/>
        </p:nvSpPr>
        <p:spPr>
          <a:xfrm>
            <a:off x="9404623" y="3609033"/>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B84E41B-8BB6-4286-9E11-164C0E3ED745}"/>
              </a:ext>
            </a:extLst>
          </p:cNvPr>
          <p:cNvSpPr/>
          <p:nvPr/>
        </p:nvSpPr>
        <p:spPr>
          <a:xfrm>
            <a:off x="168819" y="4872517"/>
            <a:ext cx="8718871" cy="187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215">
            <a:extLst>
              <a:ext uri="{FF2B5EF4-FFF2-40B4-BE49-F238E27FC236}">
                <a16:creationId xmlns:a16="http://schemas.microsoft.com/office/drawing/2014/main" id="{E9290D47-B419-4FF9-90D3-B3C252E3F7B6}"/>
              </a:ext>
            </a:extLst>
          </p:cNvPr>
          <p:cNvSpPr txBox="1">
            <a:spLocks noChangeArrowheads="1"/>
          </p:cNvSpPr>
          <p:nvPr/>
        </p:nvSpPr>
        <p:spPr bwMode="auto">
          <a:xfrm>
            <a:off x="5595282" y="5102499"/>
            <a:ext cx="551688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dirty="0">
                <a:solidFill>
                  <a:srgbClr val="FF0000"/>
                </a:solidFill>
                <a:latin typeface="Arial" panose="020B0604020202020204" pitchFamily="34" charset="0"/>
              </a:rPr>
              <a:t>What you now have here is called a “DISTRIBUTION OF SAMPLE MEANS”</a:t>
            </a:r>
            <a:endParaRPr lang="en-CA" altLang="en-US" sz="1600" b="1" dirty="0">
              <a:solidFill>
                <a:srgbClr val="FF0000"/>
              </a:solidFill>
              <a:latin typeface="Arial" panose="020B0604020202020204" pitchFamily="34" charset="0"/>
            </a:endParaRPr>
          </a:p>
        </p:txBody>
      </p:sp>
      <p:sp>
        <p:nvSpPr>
          <p:cNvPr id="60" name="TextBox 215">
            <a:extLst>
              <a:ext uri="{FF2B5EF4-FFF2-40B4-BE49-F238E27FC236}">
                <a16:creationId xmlns:a16="http://schemas.microsoft.com/office/drawing/2014/main" id="{02AF0DE0-6FF7-40B0-BFE0-4BB5A920D27C}"/>
              </a:ext>
            </a:extLst>
          </p:cNvPr>
          <p:cNvSpPr txBox="1">
            <a:spLocks noChangeArrowheads="1"/>
          </p:cNvSpPr>
          <p:nvPr/>
        </p:nvSpPr>
        <p:spPr bwMode="auto">
          <a:xfrm>
            <a:off x="238760" y="5888962"/>
            <a:ext cx="6365240" cy="79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dirty="0">
                <a:solidFill>
                  <a:srgbClr val="FF0000"/>
                </a:solidFill>
                <a:latin typeface="Arial" panose="020B0604020202020204" pitchFamily="34" charset="0"/>
              </a:rPr>
              <a:t>The mean of the “distribution of the sample mean” is equal to the population mean!!</a:t>
            </a:r>
            <a:endParaRPr lang="en-CA" altLang="en-US" sz="1600" b="1" dirty="0">
              <a:solidFill>
                <a:srgbClr val="FF0000"/>
              </a:solidFill>
              <a:latin typeface="Arial" panose="020B0604020202020204" pitchFamily="34" charset="0"/>
            </a:endParaRPr>
          </a:p>
        </p:txBody>
      </p:sp>
      <p:sp>
        <p:nvSpPr>
          <p:cNvPr id="61" name="Freeform 89">
            <a:extLst>
              <a:ext uri="{FF2B5EF4-FFF2-40B4-BE49-F238E27FC236}">
                <a16:creationId xmlns:a16="http://schemas.microsoft.com/office/drawing/2014/main" id="{A680DBA2-C090-4EEC-A71F-863B5D89EF6A}"/>
              </a:ext>
            </a:extLst>
          </p:cNvPr>
          <p:cNvSpPr>
            <a:spLocks/>
          </p:cNvSpPr>
          <p:nvPr/>
        </p:nvSpPr>
        <p:spPr bwMode="auto">
          <a:xfrm>
            <a:off x="8474297" y="2875280"/>
            <a:ext cx="1533304" cy="1807856"/>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noFill/>
          <a:ln w="571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4" name="Object 3">
            <a:extLst>
              <a:ext uri="{FF2B5EF4-FFF2-40B4-BE49-F238E27FC236}">
                <a16:creationId xmlns:a16="http://schemas.microsoft.com/office/drawing/2014/main" id="{86D589D1-135C-37E9-F2E3-0AD0CE70124F}"/>
              </a:ext>
            </a:extLst>
          </p:cNvPr>
          <p:cNvGraphicFramePr>
            <a:graphicFrameLocks noChangeAspect="1"/>
          </p:cNvGraphicFramePr>
          <p:nvPr>
            <p:extLst>
              <p:ext uri="{D42A27DB-BD31-4B8C-83A1-F6EECF244321}">
                <p14:modId xmlns:p14="http://schemas.microsoft.com/office/powerpoint/2010/main" val="607887990"/>
              </p:ext>
            </p:extLst>
          </p:nvPr>
        </p:nvGraphicFramePr>
        <p:xfrm>
          <a:off x="454990" y="3900754"/>
          <a:ext cx="825802" cy="389599"/>
        </p:xfrm>
        <a:graphic>
          <a:graphicData uri="http://schemas.openxmlformats.org/presentationml/2006/ole">
            <mc:AlternateContent xmlns:mc="http://schemas.openxmlformats.org/markup-compatibility/2006">
              <mc:Choice xmlns:v="urn:schemas-microsoft-com:vml" Requires="v">
                <p:oleObj name="Equation" r:id="rId18" imgW="431640" imgH="203040" progId="Equation.DSMT4">
                  <p:embed/>
                </p:oleObj>
              </mc:Choice>
              <mc:Fallback>
                <p:oleObj name="Equation" r:id="rId18" imgW="431640" imgH="203040" progId="Equation.DSMT4">
                  <p:embed/>
                  <p:pic>
                    <p:nvPicPr>
                      <p:cNvPr id="4" name="Object 3">
                        <a:extLst>
                          <a:ext uri="{FF2B5EF4-FFF2-40B4-BE49-F238E27FC236}">
                            <a16:creationId xmlns:a16="http://schemas.microsoft.com/office/drawing/2014/main" id="{86D589D1-135C-37E9-F2E3-0AD0CE70124F}"/>
                          </a:ext>
                        </a:extLst>
                      </p:cNvPr>
                      <p:cNvPicPr/>
                      <p:nvPr/>
                    </p:nvPicPr>
                    <p:blipFill>
                      <a:blip r:embed="rId19"/>
                      <a:stretch>
                        <a:fillRect/>
                      </a:stretch>
                    </p:blipFill>
                    <p:spPr>
                      <a:xfrm>
                        <a:off x="454990" y="3900754"/>
                        <a:ext cx="825802" cy="389599"/>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810B0C4-18B1-4C2D-20AE-96E7E0518461}"/>
              </a:ext>
            </a:extLst>
          </p:cNvPr>
          <p:cNvGraphicFramePr>
            <a:graphicFrameLocks noChangeAspect="1"/>
          </p:cNvGraphicFramePr>
          <p:nvPr>
            <p:extLst>
              <p:ext uri="{D42A27DB-BD31-4B8C-83A1-F6EECF244321}">
                <p14:modId xmlns:p14="http://schemas.microsoft.com/office/powerpoint/2010/main" val="3009127101"/>
              </p:ext>
            </p:extLst>
          </p:nvPr>
        </p:nvGraphicFramePr>
        <p:xfrm>
          <a:off x="8692795" y="4688602"/>
          <a:ext cx="1117152" cy="473885"/>
        </p:xfrm>
        <a:graphic>
          <a:graphicData uri="http://schemas.openxmlformats.org/presentationml/2006/ole">
            <mc:AlternateContent xmlns:mc="http://schemas.openxmlformats.org/markup-compatibility/2006">
              <mc:Choice xmlns:v="urn:schemas-microsoft-com:vml" Requires="v">
                <p:oleObj name="Equation" r:id="rId20" imgW="571320" imgH="241200" progId="Equation.DSMT4">
                  <p:embed/>
                </p:oleObj>
              </mc:Choice>
              <mc:Fallback>
                <p:oleObj name="Equation" r:id="rId20" imgW="571320" imgH="241200" progId="Equation.DSMT4">
                  <p:embed/>
                  <p:pic>
                    <p:nvPicPr>
                      <p:cNvPr id="14" name="Object 13">
                        <a:extLst>
                          <a:ext uri="{FF2B5EF4-FFF2-40B4-BE49-F238E27FC236}">
                            <a16:creationId xmlns:a16="http://schemas.microsoft.com/office/drawing/2014/main" id="{4810B0C4-18B1-4C2D-20AE-96E7E0518461}"/>
                          </a:ext>
                        </a:extLst>
                      </p:cNvPr>
                      <p:cNvPicPr/>
                      <p:nvPr/>
                    </p:nvPicPr>
                    <p:blipFill>
                      <a:blip r:embed="rId21"/>
                      <a:stretch>
                        <a:fillRect/>
                      </a:stretch>
                    </p:blipFill>
                    <p:spPr>
                      <a:xfrm>
                        <a:off x="8692795" y="4688602"/>
                        <a:ext cx="1117152" cy="473885"/>
                      </a:xfrm>
                      <a:prstGeom prst="rect">
                        <a:avLst/>
                      </a:prstGeom>
                      <a:solidFill>
                        <a:schemeClr val="bg1"/>
                      </a:solidFill>
                    </p:spPr>
                  </p:pic>
                </p:oleObj>
              </mc:Fallback>
            </mc:AlternateContent>
          </a:graphicData>
        </a:graphic>
      </p:graphicFrame>
      <p:graphicFrame>
        <p:nvGraphicFramePr>
          <p:cNvPr id="20" name="Object 19">
            <a:extLst>
              <a:ext uri="{FF2B5EF4-FFF2-40B4-BE49-F238E27FC236}">
                <a16:creationId xmlns:a16="http://schemas.microsoft.com/office/drawing/2014/main" id="{34BDC0CD-E714-6EC4-F698-E8BA1D30E6AA}"/>
              </a:ext>
            </a:extLst>
          </p:cNvPr>
          <p:cNvGraphicFramePr>
            <a:graphicFrameLocks noChangeAspect="1"/>
          </p:cNvGraphicFramePr>
          <p:nvPr>
            <p:extLst>
              <p:ext uri="{D42A27DB-BD31-4B8C-83A1-F6EECF244321}">
                <p14:modId xmlns:p14="http://schemas.microsoft.com/office/powerpoint/2010/main" val="2456838849"/>
              </p:ext>
            </p:extLst>
          </p:nvPr>
        </p:nvGraphicFramePr>
        <p:xfrm>
          <a:off x="6714581" y="5879046"/>
          <a:ext cx="1528935" cy="807841"/>
        </p:xfrm>
        <a:graphic>
          <a:graphicData uri="http://schemas.openxmlformats.org/presentationml/2006/ole">
            <mc:AlternateContent xmlns:mc="http://schemas.openxmlformats.org/markup-compatibility/2006">
              <mc:Choice xmlns:v="urn:schemas-microsoft-com:vml" Requires="v">
                <p:oleObj name="Equation" r:id="rId22" imgW="457200" imgH="241200" progId="Equation.DSMT4">
                  <p:embed/>
                </p:oleObj>
              </mc:Choice>
              <mc:Fallback>
                <p:oleObj name="Equation" r:id="rId22" imgW="457200" imgH="241200" progId="Equation.DSMT4">
                  <p:embed/>
                  <p:pic>
                    <p:nvPicPr>
                      <p:cNvPr id="20" name="Object 19">
                        <a:extLst>
                          <a:ext uri="{FF2B5EF4-FFF2-40B4-BE49-F238E27FC236}">
                            <a16:creationId xmlns:a16="http://schemas.microsoft.com/office/drawing/2014/main" id="{34BDC0CD-E714-6EC4-F698-E8BA1D30E6AA}"/>
                          </a:ext>
                        </a:extLst>
                      </p:cNvPr>
                      <p:cNvPicPr/>
                      <p:nvPr/>
                    </p:nvPicPr>
                    <p:blipFill>
                      <a:blip r:embed="rId23"/>
                      <a:stretch>
                        <a:fillRect/>
                      </a:stretch>
                    </p:blipFill>
                    <p:spPr>
                      <a:xfrm>
                        <a:off x="6714581" y="5879046"/>
                        <a:ext cx="1528935" cy="807841"/>
                      </a:xfrm>
                      <a:prstGeom prst="rect">
                        <a:avLst/>
                      </a:prstGeom>
                      <a:solidFill>
                        <a:schemeClr val="bg1"/>
                      </a:solidFill>
                    </p:spPr>
                  </p:pic>
                </p:oleObj>
              </mc:Fallback>
            </mc:AlternateContent>
          </a:graphicData>
        </a:graphic>
      </p:graphicFrame>
    </p:spTree>
    <p:custDataLst>
      <p:tags r:id="rId1"/>
    </p:custDataLst>
    <p:extLst>
      <p:ext uri="{BB962C8B-B14F-4D97-AF65-F5344CB8AC3E}">
        <p14:creationId xmlns:p14="http://schemas.microsoft.com/office/powerpoint/2010/main" val="29357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290">
                                          <p:stCondLst>
                                            <p:cond delay="0"/>
                                          </p:stCondLst>
                                        </p:cTn>
                                        <p:tgtEl>
                                          <p:spTgt spid="17"/>
                                        </p:tgtEl>
                                      </p:cBhvr>
                                    </p:animEffect>
                                    <p:anim calcmode="lin" valueType="num">
                                      <p:cBhvr>
                                        <p:cTn id="6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73" dur="13">
                                          <p:stCondLst>
                                            <p:cond delay="325"/>
                                          </p:stCondLst>
                                        </p:cTn>
                                        <p:tgtEl>
                                          <p:spTgt spid="17"/>
                                        </p:tgtEl>
                                      </p:cBhvr>
                                      <p:to x="100000" y="60000"/>
                                    </p:animScale>
                                    <p:animScale>
                                      <p:cBhvr>
                                        <p:cTn id="74" dur="83" decel="50000">
                                          <p:stCondLst>
                                            <p:cond delay="338"/>
                                          </p:stCondLst>
                                        </p:cTn>
                                        <p:tgtEl>
                                          <p:spTgt spid="17"/>
                                        </p:tgtEl>
                                      </p:cBhvr>
                                      <p:to x="100000" y="100000"/>
                                    </p:animScale>
                                    <p:animScale>
                                      <p:cBhvr>
                                        <p:cTn id="75" dur="13">
                                          <p:stCondLst>
                                            <p:cond delay="656"/>
                                          </p:stCondLst>
                                        </p:cTn>
                                        <p:tgtEl>
                                          <p:spTgt spid="17"/>
                                        </p:tgtEl>
                                      </p:cBhvr>
                                      <p:to x="100000" y="80000"/>
                                    </p:animScale>
                                    <p:animScale>
                                      <p:cBhvr>
                                        <p:cTn id="76" dur="83" decel="50000">
                                          <p:stCondLst>
                                            <p:cond delay="669"/>
                                          </p:stCondLst>
                                        </p:cTn>
                                        <p:tgtEl>
                                          <p:spTgt spid="17"/>
                                        </p:tgtEl>
                                      </p:cBhvr>
                                      <p:to x="100000" y="100000"/>
                                    </p:animScale>
                                    <p:animScale>
                                      <p:cBhvr>
                                        <p:cTn id="77" dur="13">
                                          <p:stCondLst>
                                            <p:cond delay="821"/>
                                          </p:stCondLst>
                                        </p:cTn>
                                        <p:tgtEl>
                                          <p:spTgt spid="17"/>
                                        </p:tgtEl>
                                      </p:cBhvr>
                                      <p:to x="100000" y="90000"/>
                                    </p:animScale>
                                    <p:animScale>
                                      <p:cBhvr>
                                        <p:cTn id="78" dur="83" decel="50000">
                                          <p:stCondLst>
                                            <p:cond delay="834"/>
                                          </p:stCondLst>
                                        </p:cTn>
                                        <p:tgtEl>
                                          <p:spTgt spid="17"/>
                                        </p:tgtEl>
                                      </p:cBhvr>
                                      <p:to x="100000" y="100000"/>
                                    </p:animScale>
                                    <p:animScale>
                                      <p:cBhvr>
                                        <p:cTn id="79" dur="13">
                                          <p:stCondLst>
                                            <p:cond delay="904"/>
                                          </p:stCondLst>
                                        </p:cTn>
                                        <p:tgtEl>
                                          <p:spTgt spid="17"/>
                                        </p:tgtEl>
                                      </p:cBhvr>
                                      <p:to x="100000" y="95000"/>
                                    </p:animScale>
                                    <p:animScale>
                                      <p:cBhvr>
                                        <p:cTn id="80" dur="83" decel="50000">
                                          <p:stCondLst>
                                            <p:cond delay="917"/>
                                          </p:stCondLst>
                                        </p:cTn>
                                        <p:tgtEl>
                                          <p:spTgt spid="17"/>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down)">
                                      <p:cBhvr>
                                        <p:cTn id="105" dur="290">
                                          <p:stCondLst>
                                            <p:cond delay="0"/>
                                          </p:stCondLst>
                                        </p:cTn>
                                        <p:tgtEl>
                                          <p:spTgt spid="23"/>
                                        </p:tgtEl>
                                      </p:cBhvr>
                                    </p:animEffect>
                                    <p:anim calcmode="lin" valueType="num">
                                      <p:cBhvr>
                                        <p:cTn id="106"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11" dur="13">
                                          <p:stCondLst>
                                            <p:cond delay="325"/>
                                          </p:stCondLst>
                                        </p:cTn>
                                        <p:tgtEl>
                                          <p:spTgt spid="23"/>
                                        </p:tgtEl>
                                      </p:cBhvr>
                                      <p:to x="100000" y="60000"/>
                                    </p:animScale>
                                    <p:animScale>
                                      <p:cBhvr>
                                        <p:cTn id="112" dur="83" decel="50000">
                                          <p:stCondLst>
                                            <p:cond delay="338"/>
                                          </p:stCondLst>
                                        </p:cTn>
                                        <p:tgtEl>
                                          <p:spTgt spid="23"/>
                                        </p:tgtEl>
                                      </p:cBhvr>
                                      <p:to x="100000" y="100000"/>
                                    </p:animScale>
                                    <p:animScale>
                                      <p:cBhvr>
                                        <p:cTn id="113" dur="13">
                                          <p:stCondLst>
                                            <p:cond delay="656"/>
                                          </p:stCondLst>
                                        </p:cTn>
                                        <p:tgtEl>
                                          <p:spTgt spid="23"/>
                                        </p:tgtEl>
                                      </p:cBhvr>
                                      <p:to x="100000" y="80000"/>
                                    </p:animScale>
                                    <p:animScale>
                                      <p:cBhvr>
                                        <p:cTn id="114" dur="83" decel="50000">
                                          <p:stCondLst>
                                            <p:cond delay="669"/>
                                          </p:stCondLst>
                                        </p:cTn>
                                        <p:tgtEl>
                                          <p:spTgt spid="23"/>
                                        </p:tgtEl>
                                      </p:cBhvr>
                                      <p:to x="100000" y="100000"/>
                                    </p:animScale>
                                    <p:animScale>
                                      <p:cBhvr>
                                        <p:cTn id="115" dur="13">
                                          <p:stCondLst>
                                            <p:cond delay="821"/>
                                          </p:stCondLst>
                                        </p:cTn>
                                        <p:tgtEl>
                                          <p:spTgt spid="23"/>
                                        </p:tgtEl>
                                      </p:cBhvr>
                                      <p:to x="100000" y="90000"/>
                                    </p:animScale>
                                    <p:animScale>
                                      <p:cBhvr>
                                        <p:cTn id="116" dur="83" decel="50000">
                                          <p:stCondLst>
                                            <p:cond delay="834"/>
                                          </p:stCondLst>
                                        </p:cTn>
                                        <p:tgtEl>
                                          <p:spTgt spid="23"/>
                                        </p:tgtEl>
                                      </p:cBhvr>
                                      <p:to x="100000" y="100000"/>
                                    </p:animScale>
                                    <p:animScale>
                                      <p:cBhvr>
                                        <p:cTn id="117" dur="13">
                                          <p:stCondLst>
                                            <p:cond delay="904"/>
                                          </p:stCondLst>
                                        </p:cTn>
                                        <p:tgtEl>
                                          <p:spTgt spid="23"/>
                                        </p:tgtEl>
                                      </p:cBhvr>
                                      <p:to x="100000" y="95000"/>
                                    </p:animScale>
                                    <p:animScale>
                                      <p:cBhvr>
                                        <p:cTn id="118" dur="83" decel="50000">
                                          <p:stCondLst>
                                            <p:cond delay="917"/>
                                          </p:stCondLst>
                                        </p:cTn>
                                        <p:tgtEl>
                                          <p:spTgt spid="23"/>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down)">
                                      <p:cBhvr>
                                        <p:cTn id="123" dur="500"/>
                                        <p:tgtEl>
                                          <p:spTgt spid="2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500"/>
                                        <p:tgtEl>
                                          <p:spTgt spid="28"/>
                                        </p:tgtEl>
                                      </p:cBhvr>
                                    </p:animEffect>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wipe(down)">
                                      <p:cBhvr>
                                        <p:cTn id="138" dur="290">
                                          <p:stCondLst>
                                            <p:cond delay="0"/>
                                          </p:stCondLst>
                                        </p:cTn>
                                        <p:tgtEl>
                                          <p:spTgt spid="29"/>
                                        </p:tgtEl>
                                      </p:cBhvr>
                                    </p:animEffect>
                                    <p:anim calcmode="lin" valueType="num">
                                      <p:cBhvr>
                                        <p:cTn id="139"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40"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41"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42"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43"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44" dur="13">
                                          <p:stCondLst>
                                            <p:cond delay="325"/>
                                          </p:stCondLst>
                                        </p:cTn>
                                        <p:tgtEl>
                                          <p:spTgt spid="29"/>
                                        </p:tgtEl>
                                      </p:cBhvr>
                                      <p:to x="100000" y="60000"/>
                                    </p:animScale>
                                    <p:animScale>
                                      <p:cBhvr>
                                        <p:cTn id="145" dur="83" decel="50000">
                                          <p:stCondLst>
                                            <p:cond delay="338"/>
                                          </p:stCondLst>
                                        </p:cTn>
                                        <p:tgtEl>
                                          <p:spTgt spid="29"/>
                                        </p:tgtEl>
                                      </p:cBhvr>
                                      <p:to x="100000" y="100000"/>
                                    </p:animScale>
                                    <p:animScale>
                                      <p:cBhvr>
                                        <p:cTn id="146" dur="13">
                                          <p:stCondLst>
                                            <p:cond delay="656"/>
                                          </p:stCondLst>
                                        </p:cTn>
                                        <p:tgtEl>
                                          <p:spTgt spid="29"/>
                                        </p:tgtEl>
                                      </p:cBhvr>
                                      <p:to x="100000" y="80000"/>
                                    </p:animScale>
                                    <p:animScale>
                                      <p:cBhvr>
                                        <p:cTn id="147" dur="83" decel="50000">
                                          <p:stCondLst>
                                            <p:cond delay="669"/>
                                          </p:stCondLst>
                                        </p:cTn>
                                        <p:tgtEl>
                                          <p:spTgt spid="29"/>
                                        </p:tgtEl>
                                      </p:cBhvr>
                                      <p:to x="100000" y="100000"/>
                                    </p:animScale>
                                    <p:animScale>
                                      <p:cBhvr>
                                        <p:cTn id="148" dur="13">
                                          <p:stCondLst>
                                            <p:cond delay="821"/>
                                          </p:stCondLst>
                                        </p:cTn>
                                        <p:tgtEl>
                                          <p:spTgt spid="29"/>
                                        </p:tgtEl>
                                      </p:cBhvr>
                                      <p:to x="100000" y="90000"/>
                                    </p:animScale>
                                    <p:animScale>
                                      <p:cBhvr>
                                        <p:cTn id="149" dur="83" decel="50000">
                                          <p:stCondLst>
                                            <p:cond delay="834"/>
                                          </p:stCondLst>
                                        </p:cTn>
                                        <p:tgtEl>
                                          <p:spTgt spid="29"/>
                                        </p:tgtEl>
                                      </p:cBhvr>
                                      <p:to x="100000" y="100000"/>
                                    </p:animScale>
                                    <p:animScale>
                                      <p:cBhvr>
                                        <p:cTn id="150" dur="13">
                                          <p:stCondLst>
                                            <p:cond delay="904"/>
                                          </p:stCondLst>
                                        </p:cTn>
                                        <p:tgtEl>
                                          <p:spTgt spid="29"/>
                                        </p:tgtEl>
                                      </p:cBhvr>
                                      <p:to x="100000" y="95000"/>
                                    </p:animScale>
                                    <p:animScale>
                                      <p:cBhvr>
                                        <p:cTn id="151" dur="83" decel="50000">
                                          <p:stCondLst>
                                            <p:cond delay="917"/>
                                          </p:stCondLst>
                                        </p:cTn>
                                        <p:tgtEl>
                                          <p:spTgt spid="29"/>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nodeType="click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wipe(down)">
                                      <p:cBhvr>
                                        <p:cTn id="156" dur="500"/>
                                        <p:tgtEl>
                                          <p:spTgt spid="3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32"/>
                                        </p:tgtEl>
                                        <p:attrNameLst>
                                          <p:attrName>style.visibility</p:attrName>
                                        </p:attrNameLst>
                                      </p:cBhvr>
                                      <p:to>
                                        <p:strVal val="visible"/>
                                      </p:to>
                                    </p:set>
                                    <p:animEffect transition="in" filter="fade">
                                      <p:cBhvr>
                                        <p:cTn id="161" dur="500"/>
                                        <p:tgtEl>
                                          <p:spTgt spid="32"/>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33"/>
                                        </p:tgtEl>
                                        <p:attrNameLst>
                                          <p:attrName>style.visibility</p:attrName>
                                        </p:attrNameLst>
                                      </p:cBhvr>
                                      <p:to>
                                        <p:strVal val="visible"/>
                                      </p:to>
                                    </p:set>
                                    <p:animEffect transition="in" filter="fade">
                                      <p:cBhvr>
                                        <p:cTn id="166" dur="500"/>
                                        <p:tgtEl>
                                          <p:spTgt spid="33"/>
                                        </p:tgtEl>
                                      </p:cBhvr>
                                    </p:animEffect>
                                  </p:child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grpId="0" nodeType="click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wipe(down)">
                                      <p:cBhvr>
                                        <p:cTn id="171" dur="290">
                                          <p:stCondLst>
                                            <p:cond delay="0"/>
                                          </p:stCondLst>
                                        </p:cTn>
                                        <p:tgtEl>
                                          <p:spTgt spid="34"/>
                                        </p:tgtEl>
                                      </p:cBhvr>
                                    </p:animEffect>
                                    <p:anim calcmode="lin" valueType="num">
                                      <p:cBhvr>
                                        <p:cTn id="172"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73"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74"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175"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176"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177" dur="13">
                                          <p:stCondLst>
                                            <p:cond delay="325"/>
                                          </p:stCondLst>
                                        </p:cTn>
                                        <p:tgtEl>
                                          <p:spTgt spid="34"/>
                                        </p:tgtEl>
                                      </p:cBhvr>
                                      <p:to x="100000" y="60000"/>
                                    </p:animScale>
                                    <p:animScale>
                                      <p:cBhvr>
                                        <p:cTn id="178" dur="83" decel="50000">
                                          <p:stCondLst>
                                            <p:cond delay="338"/>
                                          </p:stCondLst>
                                        </p:cTn>
                                        <p:tgtEl>
                                          <p:spTgt spid="34"/>
                                        </p:tgtEl>
                                      </p:cBhvr>
                                      <p:to x="100000" y="100000"/>
                                    </p:animScale>
                                    <p:animScale>
                                      <p:cBhvr>
                                        <p:cTn id="179" dur="13">
                                          <p:stCondLst>
                                            <p:cond delay="656"/>
                                          </p:stCondLst>
                                        </p:cTn>
                                        <p:tgtEl>
                                          <p:spTgt spid="34"/>
                                        </p:tgtEl>
                                      </p:cBhvr>
                                      <p:to x="100000" y="80000"/>
                                    </p:animScale>
                                    <p:animScale>
                                      <p:cBhvr>
                                        <p:cTn id="180" dur="83" decel="50000">
                                          <p:stCondLst>
                                            <p:cond delay="669"/>
                                          </p:stCondLst>
                                        </p:cTn>
                                        <p:tgtEl>
                                          <p:spTgt spid="34"/>
                                        </p:tgtEl>
                                      </p:cBhvr>
                                      <p:to x="100000" y="100000"/>
                                    </p:animScale>
                                    <p:animScale>
                                      <p:cBhvr>
                                        <p:cTn id="181" dur="13">
                                          <p:stCondLst>
                                            <p:cond delay="821"/>
                                          </p:stCondLst>
                                        </p:cTn>
                                        <p:tgtEl>
                                          <p:spTgt spid="34"/>
                                        </p:tgtEl>
                                      </p:cBhvr>
                                      <p:to x="100000" y="90000"/>
                                    </p:animScale>
                                    <p:animScale>
                                      <p:cBhvr>
                                        <p:cTn id="182" dur="83" decel="50000">
                                          <p:stCondLst>
                                            <p:cond delay="834"/>
                                          </p:stCondLst>
                                        </p:cTn>
                                        <p:tgtEl>
                                          <p:spTgt spid="34"/>
                                        </p:tgtEl>
                                      </p:cBhvr>
                                      <p:to x="100000" y="100000"/>
                                    </p:animScale>
                                    <p:animScale>
                                      <p:cBhvr>
                                        <p:cTn id="183" dur="13">
                                          <p:stCondLst>
                                            <p:cond delay="904"/>
                                          </p:stCondLst>
                                        </p:cTn>
                                        <p:tgtEl>
                                          <p:spTgt spid="34"/>
                                        </p:tgtEl>
                                      </p:cBhvr>
                                      <p:to x="100000" y="95000"/>
                                    </p:animScale>
                                    <p:animScale>
                                      <p:cBhvr>
                                        <p:cTn id="184" dur="83" decel="50000">
                                          <p:stCondLst>
                                            <p:cond delay="917"/>
                                          </p:stCondLst>
                                        </p:cTn>
                                        <p:tgtEl>
                                          <p:spTgt spid="34"/>
                                        </p:tgtEl>
                                      </p:cBhvr>
                                      <p:to x="100000" y="100000"/>
                                    </p:animScale>
                                  </p:childTnLst>
                                </p:cTn>
                              </p:par>
                            </p:childTnLst>
                          </p:cTn>
                        </p:par>
                        <p:par>
                          <p:cTn id="185" fill="hold">
                            <p:stCondLst>
                              <p:cond delay="1000"/>
                            </p:stCondLst>
                            <p:childTnLst>
                              <p:par>
                                <p:cTn id="186" presetID="26" presetClass="entr" presetSubtype="0" fill="hold" grpId="0" nodeType="afterEffect">
                                  <p:stCondLst>
                                    <p:cond delay="0"/>
                                  </p:stCondLst>
                                  <p:childTnLst>
                                    <p:set>
                                      <p:cBhvr>
                                        <p:cTn id="187" dur="1" fill="hold">
                                          <p:stCondLst>
                                            <p:cond delay="0"/>
                                          </p:stCondLst>
                                        </p:cTn>
                                        <p:tgtEl>
                                          <p:spTgt spid="35"/>
                                        </p:tgtEl>
                                        <p:attrNameLst>
                                          <p:attrName>style.visibility</p:attrName>
                                        </p:attrNameLst>
                                      </p:cBhvr>
                                      <p:to>
                                        <p:strVal val="visible"/>
                                      </p:to>
                                    </p:set>
                                    <p:animEffect transition="in" filter="wipe(down)">
                                      <p:cBhvr>
                                        <p:cTn id="188" dur="217">
                                          <p:stCondLst>
                                            <p:cond delay="0"/>
                                          </p:stCondLst>
                                        </p:cTn>
                                        <p:tgtEl>
                                          <p:spTgt spid="35"/>
                                        </p:tgtEl>
                                      </p:cBhvr>
                                    </p:animEffect>
                                    <p:anim calcmode="lin" valueType="num">
                                      <p:cBhvr>
                                        <p:cTn id="189" dur="683"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90" dur="249"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91" dur="249" tmFilter="0, 0; 0.125,0.2665; 0.25,0.4; 0.375,0.465; 0.5,0.5;  0.625,0.535; 0.75,0.6; 0.875,0.7335; 1,1">
                                          <p:stCondLst>
                                            <p:cond delay="249"/>
                                          </p:stCondLst>
                                        </p:cTn>
                                        <p:tgtEl>
                                          <p:spTgt spid="35"/>
                                        </p:tgtEl>
                                        <p:attrNameLst>
                                          <p:attrName>ppt_y</p:attrName>
                                        </p:attrNameLst>
                                      </p:cBhvr>
                                      <p:tavLst>
                                        <p:tav tm="0" fmla="#ppt_y-sin(pi*$)/9">
                                          <p:val>
                                            <p:fltVal val="0"/>
                                          </p:val>
                                        </p:tav>
                                        <p:tav tm="100000">
                                          <p:val>
                                            <p:fltVal val="1"/>
                                          </p:val>
                                        </p:tav>
                                      </p:tavLst>
                                    </p:anim>
                                    <p:anim calcmode="lin" valueType="num">
                                      <p:cBhvr>
                                        <p:cTn id="192" dur="124" tmFilter="0, 0; 0.125,0.2665; 0.25,0.4; 0.375,0.465; 0.5,0.5;  0.625,0.535; 0.75,0.6; 0.875,0.7335; 1,1">
                                          <p:stCondLst>
                                            <p:cond delay="497"/>
                                          </p:stCondLst>
                                        </p:cTn>
                                        <p:tgtEl>
                                          <p:spTgt spid="35"/>
                                        </p:tgtEl>
                                        <p:attrNameLst>
                                          <p:attrName>ppt_y</p:attrName>
                                        </p:attrNameLst>
                                      </p:cBhvr>
                                      <p:tavLst>
                                        <p:tav tm="0" fmla="#ppt_y-sin(pi*$)/27">
                                          <p:val>
                                            <p:fltVal val="0"/>
                                          </p:val>
                                        </p:tav>
                                        <p:tav tm="100000">
                                          <p:val>
                                            <p:fltVal val="1"/>
                                          </p:val>
                                        </p:tav>
                                      </p:tavLst>
                                    </p:anim>
                                    <p:anim calcmode="lin" valueType="num">
                                      <p:cBhvr>
                                        <p:cTn id="193" dur="62" tmFilter="0, 0; 0.125,0.2665; 0.25,0.4; 0.375,0.465; 0.5,0.5;  0.625,0.535; 0.75,0.6; 0.875,0.7335; 1,1">
                                          <p:stCondLst>
                                            <p:cond delay="621"/>
                                          </p:stCondLst>
                                        </p:cTn>
                                        <p:tgtEl>
                                          <p:spTgt spid="35"/>
                                        </p:tgtEl>
                                        <p:attrNameLst>
                                          <p:attrName>ppt_y</p:attrName>
                                        </p:attrNameLst>
                                      </p:cBhvr>
                                      <p:tavLst>
                                        <p:tav tm="0" fmla="#ppt_y-sin(pi*$)/81">
                                          <p:val>
                                            <p:fltVal val="0"/>
                                          </p:val>
                                        </p:tav>
                                        <p:tav tm="100000">
                                          <p:val>
                                            <p:fltVal val="1"/>
                                          </p:val>
                                        </p:tav>
                                      </p:tavLst>
                                    </p:anim>
                                    <p:animScale>
                                      <p:cBhvr>
                                        <p:cTn id="194" dur="10">
                                          <p:stCondLst>
                                            <p:cond delay="244"/>
                                          </p:stCondLst>
                                        </p:cTn>
                                        <p:tgtEl>
                                          <p:spTgt spid="35"/>
                                        </p:tgtEl>
                                      </p:cBhvr>
                                      <p:to x="100000" y="60000"/>
                                    </p:animScale>
                                    <p:animScale>
                                      <p:cBhvr>
                                        <p:cTn id="195" dur="62" decel="50000">
                                          <p:stCondLst>
                                            <p:cond delay="254"/>
                                          </p:stCondLst>
                                        </p:cTn>
                                        <p:tgtEl>
                                          <p:spTgt spid="35"/>
                                        </p:tgtEl>
                                      </p:cBhvr>
                                      <p:to x="100000" y="100000"/>
                                    </p:animScale>
                                    <p:animScale>
                                      <p:cBhvr>
                                        <p:cTn id="196" dur="10">
                                          <p:stCondLst>
                                            <p:cond delay="492"/>
                                          </p:stCondLst>
                                        </p:cTn>
                                        <p:tgtEl>
                                          <p:spTgt spid="35"/>
                                        </p:tgtEl>
                                      </p:cBhvr>
                                      <p:to x="100000" y="80000"/>
                                    </p:animScale>
                                    <p:animScale>
                                      <p:cBhvr>
                                        <p:cTn id="197" dur="62" decel="50000">
                                          <p:stCondLst>
                                            <p:cond delay="502"/>
                                          </p:stCondLst>
                                        </p:cTn>
                                        <p:tgtEl>
                                          <p:spTgt spid="35"/>
                                        </p:tgtEl>
                                      </p:cBhvr>
                                      <p:to x="100000" y="100000"/>
                                    </p:animScale>
                                    <p:animScale>
                                      <p:cBhvr>
                                        <p:cTn id="198" dur="10">
                                          <p:stCondLst>
                                            <p:cond delay="616"/>
                                          </p:stCondLst>
                                        </p:cTn>
                                        <p:tgtEl>
                                          <p:spTgt spid="35"/>
                                        </p:tgtEl>
                                      </p:cBhvr>
                                      <p:to x="100000" y="90000"/>
                                    </p:animScale>
                                    <p:animScale>
                                      <p:cBhvr>
                                        <p:cTn id="199" dur="62" decel="50000">
                                          <p:stCondLst>
                                            <p:cond delay="625"/>
                                          </p:stCondLst>
                                        </p:cTn>
                                        <p:tgtEl>
                                          <p:spTgt spid="35"/>
                                        </p:tgtEl>
                                      </p:cBhvr>
                                      <p:to x="100000" y="100000"/>
                                    </p:animScale>
                                    <p:animScale>
                                      <p:cBhvr>
                                        <p:cTn id="200" dur="10">
                                          <p:stCondLst>
                                            <p:cond delay="678"/>
                                          </p:stCondLst>
                                        </p:cTn>
                                        <p:tgtEl>
                                          <p:spTgt spid="35"/>
                                        </p:tgtEl>
                                      </p:cBhvr>
                                      <p:to x="100000" y="95000"/>
                                    </p:animScale>
                                    <p:animScale>
                                      <p:cBhvr>
                                        <p:cTn id="201" dur="62" decel="50000">
                                          <p:stCondLst>
                                            <p:cond delay="688"/>
                                          </p:stCondLst>
                                        </p:cTn>
                                        <p:tgtEl>
                                          <p:spTgt spid="35"/>
                                        </p:tgtEl>
                                      </p:cBhvr>
                                      <p:to x="100000" y="100000"/>
                                    </p:animScale>
                                  </p:childTnLst>
                                </p:cTn>
                              </p:par>
                            </p:childTnLst>
                          </p:cTn>
                        </p:par>
                        <p:par>
                          <p:cTn id="202" fill="hold">
                            <p:stCondLst>
                              <p:cond delay="1750"/>
                            </p:stCondLst>
                            <p:childTnLst>
                              <p:par>
                                <p:cTn id="203" presetID="26" presetClass="entr" presetSubtype="0" fill="hold" grpId="0" nodeType="afterEffect">
                                  <p:stCondLst>
                                    <p:cond delay="0"/>
                                  </p:stCondLst>
                                  <p:childTnLst>
                                    <p:set>
                                      <p:cBhvr>
                                        <p:cTn id="204" dur="1" fill="hold">
                                          <p:stCondLst>
                                            <p:cond delay="0"/>
                                          </p:stCondLst>
                                        </p:cTn>
                                        <p:tgtEl>
                                          <p:spTgt spid="36"/>
                                        </p:tgtEl>
                                        <p:attrNameLst>
                                          <p:attrName>style.visibility</p:attrName>
                                        </p:attrNameLst>
                                      </p:cBhvr>
                                      <p:to>
                                        <p:strVal val="visible"/>
                                      </p:to>
                                    </p:set>
                                    <p:animEffect transition="in" filter="wipe(down)">
                                      <p:cBhvr>
                                        <p:cTn id="205" dur="217">
                                          <p:stCondLst>
                                            <p:cond delay="0"/>
                                          </p:stCondLst>
                                        </p:cTn>
                                        <p:tgtEl>
                                          <p:spTgt spid="36"/>
                                        </p:tgtEl>
                                      </p:cBhvr>
                                    </p:animEffect>
                                    <p:anim calcmode="lin" valueType="num">
                                      <p:cBhvr>
                                        <p:cTn id="206" dur="683"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07" dur="249"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08" dur="249" tmFilter="0, 0; 0.125,0.2665; 0.25,0.4; 0.375,0.465; 0.5,0.5;  0.625,0.535; 0.75,0.6; 0.875,0.7335; 1,1">
                                          <p:stCondLst>
                                            <p:cond delay="249"/>
                                          </p:stCondLst>
                                        </p:cTn>
                                        <p:tgtEl>
                                          <p:spTgt spid="36"/>
                                        </p:tgtEl>
                                        <p:attrNameLst>
                                          <p:attrName>ppt_y</p:attrName>
                                        </p:attrNameLst>
                                      </p:cBhvr>
                                      <p:tavLst>
                                        <p:tav tm="0" fmla="#ppt_y-sin(pi*$)/9">
                                          <p:val>
                                            <p:fltVal val="0"/>
                                          </p:val>
                                        </p:tav>
                                        <p:tav tm="100000">
                                          <p:val>
                                            <p:fltVal val="1"/>
                                          </p:val>
                                        </p:tav>
                                      </p:tavLst>
                                    </p:anim>
                                    <p:anim calcmode="lin" valueType="num">
                                      <p:cBhvr>
                                        <p:cTn id="209" dur="124" tmFilter="0, 0; 0.125,0.2665; 0.25,0.4; 0.375,0.465; 0.5,0.5;  0.625,0.535; 0.75,0.6; 0.875,0.7335; 1,1">
                                          <p:stCondLst>
                                            <p:cond delay="497"/>
                                          </p:stCondLst>
                                        </p:cTn>
                                        <p:tgtEl>
                                          <p:spTgt spid="36"/>
                                        </p:tgtEl>
                                        <p:attrNameLst>
                                          <p:attrName>ppt_y</p:attrName>
                                        </p:attrNameLst>
                                      </p:cBhvr>
                                      <p:tavLst>
                                        <p:tav tm="0" fmla="#ppt_y-sin(pi*$)/27">
                                          <p:val>
                                            <p:fltVal val="0"/>
                                          </p:val>
                                        </p:tav>
                                        <p:tav tm="100000">
                                          <p:val>
                                            <p:fltVal val="1"/>
                                          </p:val>
                                        </p:tav>
                                      </p:tavLst>
                                    </p:anim>
                                    <p:anim calcmode="lin" valueType="num">
                                      <p:cBhvr>
                                        <p:cTn id="210" dur="62" tmFilter="0, 0; 0.125,0.2665; 0.25,0.4; 0.375,0.465; 0.5,0.5;  0.625,0.535; 0.75,0.6; 0.875,0.7335; 1,1">
                                          <p:stCondLst>
                                            <p:cond delay="621"/>
                                          </p:stCondLst>
                                        </p:cTn>
                                        <p:tgtEl>
                                          <p:spTgt spid="36"/>
                                        </p:tgtEl>
                                        <p:attrNameLst>
                                          <p:attrName>ppt_y</p:attrName>
                                        </p:attrNameLst>
                                      </p:cBhvr>
                                      <p:tavLst>
                                        <p:tav tm="0" fmla="#ppt_y-sin(pi*$)/81">
                                          <p:val>
                                            <p:fltVal val="0"/>
                                          </p:val>
                                        </p:tav>
                                        <p:tav tm="100000">
                                          <p:val>
                                            <p:fltVal val="1"/>
                                          </p:val>
                                        </p:tav>
                                      </p:tavLst>
                                    </p:anim>
                                    <p:animScale>
                                      <p:cBhvr>
                                        <p:cTn id="211" dur="10">
                                          <p:stCondLst>
                                            <p:cond delay="244"/>
                                          </p:stCondLst>
                                        </p:cTn>
                                        <p:tgtEl>
                                          <p:spTgt spid="36"/>
                                        </p:tgtEl>
                                      </p:cBhvr>
                                      <p:to x="100000" y="60000"/>
                                    </p:animScale>
                                    <p:animScale>
                                      <p:cBhvr>
                                        <p:cTn id="212" dur="62" decel="50000">
                                          <p:stCondLst>
                                            <p:cond delay="254"/>
                                          </p:stCondLst>
                                        </p:cTn>
                                        <p:tgtEl>
                                          <p:spTgt spid="36"/>
                                        </p:tgtEl>
                                      </p:cBhvr>
                                      <p:to x="100000" y="100000"/>
                                    </p:animScale>
                                    <p:animScale>
                                      <p:cBhvr>
                                        <p:cTn id="213" dur="10">
                                          <p:stCondLst>
                                            <p:cond delay="492"/>
                                          </p:stCondLst>
                                        </p:cTn>
                                        <p:tgtEl>
                                          <p:spTgt spid="36"/>
                                        </p:tgtEl>
                                      </p:cBhvr>
                                      <p:to x="100000" y="80000"/>
                                    </p:animScale>
                                    <p:animScale>
                                      <p:cBhvr>
                                        <p:cTn id="214" dur="62" decel="50000">
                                          <p:stCondLst>
                                            <p:cond delay="502"/>
                                          </p:stCondLst>
                                        </p:cTn>
                                        <p:tgtEl>
                                          <p:spTgt spid="36"/>
                                        </p:tgtEl>
                                      </p:cBhvr>
                                      <p:to x="100000" y="100000"/>
                                    </p:animScale>
                                    <p:animScale>
                                      <p:cBhvr>
                                        <p:cTn id="215" dur="10">
                                          <p:stCondLst>
                                            <p:cond delay="616"/>
                                          </p:stCondLst>
                                        </p:cTn>
                                        <p:tgtEl>
                                          <p:spTgt spid="36"/>
                                        </p:tgtEl>
                                      </p:cBhvr>
                                      <p:to x="100000" y="90000"/>
                                    </p:animScale>
                                    <p:animScale>
                                      <p:cBhvr>
                                        <p:cTn id="216" dur="62" decel="50000">
                                          <p:stCondLst>
                                            <p:cond delay="625"/>
                                          </p:stCondLst>
                                        </p:cTn>
                                        <p:tgtEl>
                                          <p:spTgt spid="36"/>
                                        </p:tgtEl>
                                      </p:cBhvr>
                                      <p:to x="100000" y="100000"/>
                                    </p:animScale>
                                    <p:animScale>
                                      <p:cBhvr>
                                        <p:cTn id="217" dur="10">
                                          <p:stCondLst>
                                            <p:cond delay="678"/>
                                          </p:stCondLst>
                                        </p:cTn>
                                        <p:tgtEl>
                                          <p:spTgt spid="36"/>
                                        </p:tgtEl>
                                      </p:cBhvr>
                                      <p:to x="100000" y="95000"/>
                                    </p:animScale>
                                    <p:animScale>
                                      <p:cBhvr>
                                        <p:cTn id="218" dur="62" decel="50000">
                                          <p:stCondLst>
                                            <p:cond delay="688"/>
                                          </p:stCondLst>
                                        </p:cTn>
                                        <p:tgtEl>
                                          <p:spTgt spid="36"/>
                                        </p:tgtEl>
                                      </p:cBhvr>
                                      <p:to x="100000" y="100000"/>
                                    </p:animScale>
                                  </p:childTnLst>
                                </p:cTn>
                              </p:par>
                            </p:childTnLst>
                          </p:cTn>
                        </p:par>
                        <p:par>
                          <p:cTn id="219" fill="hold">
                            <p:stCondLst>
                              <p:cond delay="2500"/>
                            </p:stCondLst>
                            <p:childTnLst>
                              <p:par>
                                <p:cTn id="220" presetID="26" presetClass="entr" presetSubtype="0" fill="hold" grpId="0" nodeType="afterEffect">
                                  <p:stCondLst>
                                    <p:cond delay="0"/>
                                  </p:stCondLst>
                                  <p:childTnLst>
                                    <p:set>
                                      <p:cBhvr>
                                        <p:cTn id="221" dur="1" fill="hold">
                                          <p:stCondLst>
                                            <p:cond delay="0"/>
                                          </p:stCondLst>
                                        </p:cTn>
                                        <p:tgtEl>
                                          <p:spTgt spid="37"/>
                                        </p:tgtEl>
                                        <p:attrNameLst>
                                          <p:attrName>style.visibility</p:attrName>
                                        </p:attrNameLst>
                                      </p:cBhvr>
                                      <p:to>
                                        <p:strVal val="visible"/>
                                      </p:to>
                                    </p:set>
                                    <p:animEffect transition="in" filter="wipe(down)">
                                      <p:cBhvr>
                                        <p:cTn id="222" dur="217">
                                          <p:stCondLst>
                                            <p:cond delay="0"/>
                                          </p:stCondLst>
                                        </p:cTn>
                                        <p:tgtEl>
                                          <p:spTgt spid="37"/>
                                        </p:tgtEl>
                                      </p:cBhvr>
                                    </p:animEffect>
                                    <p:anim calcmode="lin" valueType="num">
                                      <p:cBhvr>
                                        <p:cTn id="223" dur="683"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24" dur="249"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25" dur="249" tmFilter="0, 0; 0.125,0.2665; 0.25,0.4; 0.375,0.465; 0.5,0.5;  0.625,0.535; 0.75,0.6; 0.875,0.7335; 1,1">
                                          <p:stCondLst>
                                            <p:cond delay="249"/>
                                          </p:stCondLst>
                                        </p:cTn>
                                        <p:tgtEl>
                                          <p:spTgt spid="37"/>
                                        </p:tgtEl>
                                        <p:attrNameLst>
                                          <p:attrName>ppt_y</p:attrName>
                                        </p:attrNameLst>
                                      </p:cBhvr>
                                      <p:tavLst>
                                        <p:tav tm="0" fmla="#ppt_y-sin(pi*$)/9">
                                          <p:val>
                                            <p:fltVal val="0"/>
                                          </p:val>
                                        </p:tav>
                                        <p:tav tm="100000">
                                          <p:val>
                                            <p:fltVal val="1"/>
                                          </p:val>
                                        </p:tav>
                                      </p:tavLst>
                                    </p:anim>
                                    <p:anim calcmode="lin" valueType="num">
                                      <p:cBhvr>
                                        <p:cTn id="226" dur="124" tmFilter="0, 0; 0.125,0.2665; 0.25,0.4; 0.375,0.465; 0.5,0.5;  0.625,0.535; 0.75,0.6; 0.875,0.7335; 1,1">
                                          <p:stCondLst>
                                            <p:cond delay="497"/>
                                          </p:stCondLst>
                                        </p:cTn>
                                        <p:tgtEl>
                                          <p:spTgt spid="37"/>
                                        </p:tgtEl>
                                        <p:attrNameLst>
                                          <p:attrName>ppt_y</p:attrName>
                                        </p:attrNameLst>
                                      </p:cBhvr>
                                      <p:tavLst>
                                        <p:tav tm="0" fmla="#ppt_y-sin(pi*$)/27">
                                          <p:val>
                                            <p:fltVal val="0"/>
                                          </p:val>
                                        </p:tav>
                                        <p:tav tm="100000">
                                          <p:val>
                                            <p:fltVal val="1"/>
                                          </p:val>
                                        </p:tav>
                                      </p:tavLst>
                                    </p:anim>
                                    <p:anim calcmode="lin" valueType="num">
                                      <p:cBhvr>
                                        <p:cTn id="227" dur="62" tmFilter="0, 0; 0.125,0.2665; 0.25,0.4; 0.375,0.465; 0.5,0.5;  0.625,0.535; 0.75,0.6; 0.875,0.7335; 1,1">
                                          <p:stCondLst>
                                            <p:cond delay="621"/>
                                          </p:stCondLst>
                                        </p:cTn>
                                        <p:tgtEl>
                                          <p:spTgt spid="37"/>
                                        </p:tgtEl>
                                        <p:attrNameLst>
                                          <p:attrName>ppt_y</p:attrName>
                                        </p:attrNameLst>
                                      </p:cBhvr>
                                      <p:tavLst>
                                        <p:tav tm="0" fmla="#ppt_y-sin(pi*$)/81">
                                          <p:val>
                                            <p:fltVal val="0"/>
                                          </p:val>
                                        </p:tav>
                                        <p:tav tm="100000">
                                          <p:val>
                                            <p:fltVal val="1"/>
                                          </p:val>
                                        </p:tav>
                                      </p:tavLst>
                                    </p:anim>
                                    <p:animScale>
                                      <p:cBhvr>
                                        <p:cTn id="228" dur="10">
                                          <p:stCondLst>
                                            <p:cond delay="244"/>
                                          </p:stCondLst>
                                        </p:cTn>
                                        <p:tgtEl>
                                          <p:spTgt spid="37"/>
                                        </p:tgtEl>
                                      </p:cBhvr>
                                      <p:to x="100000" y="60000"/>
                                    </p:animScale>
                                    <p:animScale>
                                      <p:cBhvr>
                                        <p:cTn id="229" dur="62" decel="50000">
                                          <p:stCondLst>
                                            <p:cond delay="254"/>
                                          </p:stCondLst>
                                        </p:cTn>
                                        <p:tgtEl>
                                          <p:spTgt spid="37"/>
                                        </p:tgtEl>
                                      </p:cBhvr>
                                      <p:to x="100000" y="100000"/>
                                    </p:animScale>
                                    <p:animScale>
                                      <p:cBhvr>
                                        <p:cTn id="230" dur="10">
                                          <p:stCondLst>
                                            <p:cond delay="492"/>
                                          </p:stCondLst>
                                        </p:cTn>
                                        <p:tgtEl>
                                          <p:spTgt spid="37"/>
                                        </p:tgtEl>
                                      </p:cBhvr>
                                      <p:to x="100000" y="80000"/>
                                    </p:animScale>
                                    <p:animScale>
                                      <p:cBhvr>
                                        <p:cTn id="231" dur="62" decel="50000">
                                          <p:stCondLst>
                                            <p:cond delay="502"/>
                                          </p:stCondLst>
                                        </p:cTn>
                                        <p:tgtEl>
                                          <p:spTgt spid="37"/>
                                        </p:tgtEl>
                                      </p:cBhvr>
                                      <p:to x="100000" y="100000"/>
                                    </p:animScale>
                                    <p:animScale>
                                      <p:cBhvr>
                                        <p:cTn id="232" dur="10">
                                          <p:stCondLst>
                                            <p:cond delay="616"/>
                                          </p:stCondLst>
                                        </p:cTn>
                                        <p:tgtEl>
                                          <p:spTgt spid="37"/>
                                        </p:tgtEl>
                                      </p:cBhvr>
                                      <p:to x="100000" y="90000"/>
                                    </p:animScale>
                                    <p:animScale>
                                      <p:cBhvr>
                                        <p:cTn id="233" dur="62" decel="50000">
                                          <p:stCondLst>
                                            <p:cond delay="625"/>
                                          </p:stCondLst>
                                        </p:cTn>
                                        <p:tgtEl>
                                          <p:spTgt spid="37"/>
                                        </p:tgtEl>
                                      </p:cBhvr>
                                      <p:to x="100000" y="100000"/>
                                    </p:animScale>
                                    <p:animScale>
                                      <p:cBhvr>
                                        <p:cTn id="234" dur="10">
                                          <p:stCondLst>
                                            <p:cond delay="678"/>
                                          </p:stCondLst>
                                        </p:cTn>
                                        <p:tgtEl>
                                          <p:spTgt spid="37"/>
                                        </p:tgtEl>
                                      </p:cBhvr>
                                      <p:to x="100000" y="95000"/>
                                    </p:animScale>
                                    <p:animScale>
                                      <p:cBhvr>
                                        <p:cTn id="235" dur="62" decel="50000">
                                          <p:stCondLst>
                                            <p:cond delay="688"/>
                                          </p:stCondLst>
                                        </p:cTn>
                                        <p:tgtEl>
                                          <p:spTgt spid="37"/>
                                        </p:tgtEl>
                                      </p:cBhvr>
                                      <p:to x="100000" y="100000"/>
                                    </p:animScale>
                                  </p:childTnLst>
                                </p:cTn>
                              </p:par>
                            </p:childTnLst>
                          </p:cTn>
                        </p:par>
                        <p:par>
                          <p:cTn id="236" fill="hold">
                            <p:stCondLst>
                              <p:cond delay="3250"/>
                            </p:stCondLst>
                            <p:childTnLst>
                              <p:par>
                                <p:cTn id="237" presetID="26" presetClass="entr" presetSubtype="0" fill="hold" grpId="0" nodeType="afterEffect">
                                  <p:stCondLst>
                                    <p:cond delay="0"/>
                                  </p:stCondLst>
                                  <p:childTnLst>
                                    <p:set>
                                      <p:cBhvr>
                                        <p:cTn id="238" dur="1" fill="hold">
                                          <p:stCondLst>
                                            <p:cond delay="0"/>
                                          </p:stCondLst>
                                        </p:cTn>
                                        <p:tgtEl>
                                          <p:spTgt spid="38"/>
                                        </p:tgtEl>
                                        <p:attrNameLst>
                                          <p:attrName>style.visibility</p:attrName>
                                        </p:attrNameLst>
                                      </p:cBhvr>
                                      <p:to>
                                        <p:strVal val="visible"/>
                                      </p:to>
                                    </p:set>
                                    <p:animEffect transition="in" filter="wipe(down)">
                                      <p:cBhvr>
                                        <p:cTn id="239" dur="217">
                                          <p:stCondLst>
                                            <p:cond delay="0"/>
                                          </p:stCondLst>
                                        </p:cTn>
                                        <p:tgtEl>
                                          <p:spTgt spid="38"/>
                                        </p:tgtEl>
                                      </p:cBhvr>
                                    </p:animEffect>
                                    <p:anim calcmode="lin" valueType="num">
                                      <p:cBhvr>
                                        <p:cTn id="240" dur="683"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41" dur="249"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42" dur="249" tmFilter="0, 0; 0.125,0.2665; 0.25,0.4; 0.375,0.465; 0.5,0.5;  0.625,0.535; 0.75,0.6; 0.875,0.7335; 1,1">
                                          <p:stCondLst>
                                            <p:cond delay="249"/>
                                          </p:stCondLst>
                                        </p:cTn>
                                        <p:tgtEl>
                                          <p:spTgt spid="38"/>
                                        </p:tgtEl>
                                        <p:attrNameLst>
                                          <p:attrName>ppt_y</p:attrName>
                                        </p:attrNameLst>
                                      </p:cBhvr>
                                      <p:tavLst>
                                        <p:tav tm="0" fmla="#ppt_y-sin(pi*$)/9">
                                          <p:val>
                                            <p:fltVal val="0"/>
                                          </p:val>
                                        </p:tav>
                                        <p:tav tm="100000">
                                          <p:val>
                                            <p:fltVal val="1"/>
                                          </p:val>
                                        </p:tav>
                                      </p:tavLst>
                                    </p:anim>
                                    <p:anim calcmode="lin" valueType="num">
                                      <p:cBhvr>
                                        <p:cTn id="243" dur="124" tmFilter="0, 0; 0.125,0.2665; 0.25,0.4; 0.375,0.465; 0.5,0.5;  0.625,0.535; 0.75,0.6; 0.875,0.7335; 1,1">
                                          <p:stCondLst>
                                            <p:cond delay="497"/>
                                          </p:stCondLst>
                                        </p:cTn>
                                        <p:tgtEl>
                                          <p:spTgt spid="38"/>
                                        </p:tgtEl>
                                        <p:attrNameLst>
                                          <p:attrName>ppt_y</p:attrName>
                                        </p:attrNameLst>
                                      </p:cBhvr>
                                      <p:tavLst>
                                        <p:tav tm="0" fmla="#ppt_y-sin(pi*$)/27">
                                          <p:val>
                                            <p:fltVal val="0"/>
                                          </p:val>
                                        </p:tav>
                                        <p:tav tm="100000">
                                          <p:val>
                                            <p:fltVal val="1"/>
                                          </p:val>
                                        </p:tav>
                                      </p:tavLst>
                                    </p:anim>
                                    <p:anim calcmode="lin" valueType="num">
                                      <p:cBhvr>
                                        <p:cTn id="244" dur="62" tmFilter="0, 0; 0.125,0.2665; 0.25,0.4; 0.375,0.465; 0.5,0.5;  0.625,0.535; 0.75,0.6; 0.875,0.7335; 1,1">
                                          <p:stCondLst>
                                            <p:cond delay="621"/>
                                          </p:stCondLst>
                                        </p:cTn>
                                        <p:tgtEl>
                                          <p:spTgt spid="38"/>
                                        </p:tgtEl>
                                        <p:attrNameLst>
                                          <p:attrName>ppt_y</p:attrName>
                                        </p:attrNameLst>
                                      </p:cBhvr>
                                      <p:tavLst>
                                        <p:tav tm="0" fmla="#ppt_y-sin(pi*$)/81">
                                          <p:val>
                                            <p:fltVal val="0"/>
                                          </p:val>
                                        </p:tav>
                                        <p:tav tm="100000">
                                          <p:val>
                                            <p:fltVal val="1"/>
                                          </p:val>
                                        </p:tav>
                                      </p:tavLst>
                                    </p:anim>
                                    <p:animScale>
                                      <p:cBhvr>
                                        <p:cTn id="245" dur="10">
                                          <p:stCondLst>
                                            <p:cond delay="244"/>
                                          </p:stCondLst>
                                        </p:cTn>
                                        <p:tgtEl>
                                          <p:spTgt spid="38"/>
                                        </p:tgtEl>
                                      </p:cBhvr>
                                      <p:to x="100000" y="60000"/>
                                    </p:animScale>
                                    <p:animScale>
                                      <p:cBhvr>
                                        <p:cTn id="246" dur="62" decel="50000">
                                          <p:stCondLst>
                                            <p:cond delay="254"/>
                                          </p:stCondLst>
                                        </p:cTn>
                                        <p:tgtEl>
                                          <p:spTgt spid="38"/>
                                        </p:tgtEl>
                                      </p:cBhvr>
                                      <p:to x="100000" y="100000"/>
                                    </p:animScale>
                                    <p:animScale>
                                      <p:cBhvr>
                                        <p:cTn id="247" dur="10">
                                          <p:stCondLst>
                                            <p:cond delay="492"/>
                                          </p:stCondLst>
                                        </p:cTn>
                                        <p:tgtEl>
                                          <p:spTgt spid="38"/>
                                        </p:tgtEl>
                                      </p:cBhvr>
                                      <p:to x="100000" y="80000"/>
                                    </p:animScale>
                                    <p:animScale>
                                      <p:cBhvr>
                                        <p:cTn id="248" dur="62" decel="50000">
                                          <p:stCondLst>
                                            <p:cond delay="502"/>
                                          </p:stCondLst>
                                        </p:cTn>
                                        <p:tgtEl>
                                          <p:spTgt spid="38"/>
                                        </p:tgtEl>
                                      </p:cBhvr>
                                      <p:to x="100000" y="100000"/>
                                    </p:animScale>
                                    <p:animScale>
                                      <p:cBhvr>
                                        <p:cTn id="249" dur="10">
                                          <p:stCondLst>
                                            <p:cond delay="616"/>
                                          </p:stCondLst>
                                        </p:cTn>
                                        <p:tgtEl>
                                          <p:spTgt spid="38"/>
                                        </p:tgtEl>
                                      </p:cBhvr>
                                      <p:to x="100000" y="90000"/>
                                    </p:animScale>
                                    <p:animScale>
                                      <p:cBhvr>
                                        <p:cTn id="250" dur="62" decel="50000">
                                          <p:stCondLst>
                                            <p:cond delay="625"/>
                                          </p:stCondLst>
                                        </p:cTn>
                                        <p:tgtEl>
                                          <p:spTgt spid="38"/>
                                        </p:tgtEl>
                                      </p:cBhvr>
                                      <p:to x="100000" y="100000"/>
                                    </p:animScale>
                                    <p:animScale>
                                      <p:cBhvr>
                                        <p:cTn id="251" dur="10">
                                          <p:stCondLst>
                                            <p:cond delay="678"/>
                                          </p:stCondLst>
                                        </p:cTn>
                                        <p:tgtEl>
                                          <p:spTgt spid="38"/>
                                        </p:tgtEl>
                                      </p:cBhvr>
                                      <p:to x="100000" y="95000"/>
                                    </p:animScale>
                                    <p:animScale>
                                      <p:cBhvr>
                                        <p:cTn id="252" dur="62" decel="50000">
                                          <p:stCondLst>
                                            <p:cond delay="688"/>
                                          </p:stCondLst>
                                        </p:cTn>
                                        <p:tgtEl>
                                          <p:spTgt spid="38"/>
                                        </p:tgtEl>
                                      </p:cBhvr>
                                      <p:to x="100000" y="100000"/>
                                    </p:animScale>
                                  </p:childTnLst>
                                </p:cTn>
                              </p:par>
                            </p:childTnLst>
                          </p:cTn>
                        </p:par>
                        <p:par>
                          <p:cTn id="253" fill="hold">
                            <p:stCondLst>
                              <p:cond delay="4000"/>
                            </p:stCondLst>
                            <p:childTnLst>
                              <p:par>
                                <p:cTn id="254" presetID="26" presetClass="entr" presetSubtype="0" fill="hold" grpId="0" nodeType="afterEffect">
                                  <p:stCondLst>
                                    <p:cond delay="0"/>
                                  </p:stCondLst>
                                  <p:childTnLst>
                                    <p:set>
                                      <p:cBhvr>
                                        <p:cTn id="255" dur="1" fill="hold">
                                          <p:stCondLst>
                                            <p:cond delay="0"/>
                                          </p:stCondLst>
                                        </p:cTn>
                                        <p:tgtEl>
                                          <p:spTgt spid="39"/>
                                        </p:tgtEl>
                                        <p:attrNameLst>
                                          <p:attrName>style.visibility</p:attrName>
                                        </p:attrNameLst>
                                      </p:cBhvr>
                                      <p:to>
                                        <p:strVal val="visible"/>
                                      </p:to>
                                    </p:set>
                                    <p:animEffect transition="in" filter="wipe(down)">
                                      <p:cBhvr>
                                        <p:cTn id="256" dur="71">
                                          <p:stCondLst>
                                            <p:cond delay="0"/>
                                          </p:stCondLst>
                                        </p:cTn>
                                        <p:tgtEl>
                                          <p:spTgt spid="39"/>
                                        </p:tgtEl>
                                      </p:cBhvr>
                                    </p:animEffect>
                                    <p:anim calcmode="lin" valueType="num">
                                      <p:cBhvr>
                                        <p:cTn id="257" dur="224"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8" dur="82"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59" dur="82" tmFilter="0, 0; 0.125,0.2665; 0.25,0.4; 0.375,0.465; 0.5,0.5;  0.625,0.535; 0.75,0.6; 0.875,0.7335; 1,1">
                                          <p:stCondLst>
                                            <p:cond delay="82"/>
                                          </p:stCondLst>
                                        </p:cTn>
                                        <p:tgtEl>
                                          <p:spTgt spid="39"/>
                                        </p:tgtEl>
                                        <p:attrNameLst>
                                          <p:attrName>ppt_y</p:attrName>
                                        </p:attrNameLst>
                                      </p:cBhvr>
                                      <p:tavLst>
                                        <p:tav tm="0" fmla="#ppt_y-sin(pi*$)/9">
                                          <p:val>
                                            <p:fltVal val="0"/>
                                          </p:val>
                                        </p:tav>
                                        <p:tav tm="100000">
                                          <p:val>
                                            <p:fltVal val="1"/>
                                          </p:val>
                                        </p:tav>
                                      </p:tavLst>
                                    </p:anim>
                                    <p:anim calcmode="lin" valueType="num">
                                      <p:cBhvr>
                                        <p:cTn id="260" dur="2" tmFilter="0, 0; 0.125,0.2665; 0.25,0.4; 0.375,0.465; 0.5,0.5;  0.625,0.535; 0.75,0.6; 0.875,0.7335; 1,1">
                                          <p:stCondLst>
                                            <p:cond delay="163"/>
                                          </p:stCondLst>
                                        </p:cTn>
                                        <p:tgtEl>
                                          <p:spTgt spid="39"/>
                                        </p:tgtEl>
                                        <p:attrNameLst>
                                          <p:attrName>ppt_y</p:attrName>
                                        </p:attrNameLst>
                                      </p:cBhvr>
                                      <p:tavLst>
                                        <p:tav tm="0" fmla="#ppt_y-sin(pi*$)/27">
                                          <p:val>
                                            <p:fltVal val="0"/>
                                          </p:val>
                                        </p:tav>
                                        <p:tav tm="100000">
                                          <p:val>
                                            <p:fltVal val="1"/>
                                          </p:val>
                                        </p:tav>
                                      </p:tavLst>
                                    </p:anim>
                                    <p:anim calcmode="lin" valueType="num">
                                      <p:cBhvr>
                                        <p:cTn id="261" dur="1" tmFilter="0, 0; 0.125,0.2665; 0.25,0.4; 0.375,0.465; 0.5,0.5;  0.625,0.535; 0.75,0.6; 0.875,0.7335; 1,1">
                                          <p:stCondLst>
                                            <p:cond delay="249"/>
                                          </p:stCondLst>
                                        </p:cTn>
                                        <p:tgtEl>
                                          <p:spTgt spid="39"/>
                                        </p:tgtEl>
                                        <p:attrNameLst>
                                          <p:attrName>ppt_y</p:attrName>
                                        </p:attrNameLst>
                                      </p:cBhvr>
                                      <p:tavLst>
                                        <p:tav tm="0" fmla="#ppt_y-sin(pi*$)/81">
                                          <p:val>
                                            <p:fltVal val="0"/>
                                          </p:val>
                                        </p:tav>
                                        <p:tav tm="100000">
                                          <p:val>
                                            <p:fltVal val="1"/>
                                          </p:val>
                                        </p:tav>
                                      </p:tavLst>
                                    </p:anim>
                                    <p:animScale>
                                      <p:cBhvr>
                                        <p:cTn id="262" dur="1">
                                          <p:stCondLst>
                                            <p:cond delay="80"/>
                                          </p:stCondLst>
                                        </p:cTn>
                                        <p:tgtEl>
                                          <p:spTgt spid="39"/>
                                        </p:tgtEl>
                                      </p:cBhvr>
                                      <p:to x="100000" y="60000"/>
                                    </p:animScale>
                                    <p:animScale>
                                      <p:cBhvr>
                                        <p:cTn id="263" dur="1" decel="50000">
                                          <p:stCondLst>
                                            <p:cond delay="83"/>
                                          </p:stCondLst>
                                        </p:cTn>
                                        <p:tgtEl>
                                          <p:spTgt spid="39"/>
                                        </p:tgtEl>
                                      </p:cBhvr>
                                      <p:to x="100000" y="100000"/>
                                    </p:animScale>
                                    <p:animScale>
                                      <p:cBhvr>
                                        <p:cTn id="264" dur="1">
                                          <p:stCondLst>
                                            <p:cond delay="161"/>
                                          </p:stCondLst>
                                        </p:cTn>
                                        <p:tgtEl>
                                          <p:spTgt spid="39"/>
                                        </p:tgtEl>
                                      </p:cBhvr>
                                      <p:to x="100000" y="80000"/>
                                    </p:animScale>
                                    <p:animScale>
                                      <p:cBhvr>
                                        <p:cTn id="265" dur="1" decel="50000">
                                          <p:stCondLst>
                                            <p:cond delay="164"/>
                                          </p:stCondLst>
                                        </p:cTn>
                                        <p:tgtEl>
                                          <p:spTgt spid="39"/>
                                        </p:tgtEl>
                                      </p:cBhvr>
                                      <p:to x="100000" y="100000"/>
                                    </p:animScale>
                                    <p:animScale>
                                      <p:cBhvr>
                                        <p:cTn id="266" dur="1">
                                          <p:stCondLst>
                                            <p:cond delay="249"/>
                                          </p:stCondLst>
                                        </p:cTn>
                                        <p:tgtEl>
                                          <p:spTgt spid="39"/>
                                        </p:tgtEl>
                                      </p:cBhvr>
                                      <p:to x="100000" y="90000"/>
                                    </p:animScale>
                                    <p:animScale>
                                      <p:cBhvr>
                                        <p:cTn id="267" dur="1" decel="50000">
                                          <p:stCondLst>
                                            <p:cond delay="249"/>
                                          </p:stCondLst>
                                        </p:cTn>
                                        <p:tgtEl>
                                          <p:spTgt spid="39"/>
                                        </p:tgtEl>
                                      </p:cBhvr>
                                      <p:to x="100000" y="100000"/>
                                    </p:animScale>
                                    <p:animScale>
                                      <p:cBhvr>
                                        <p:cTn id="268" dur="1">
                                          <p:stCondLst>
                                            <p:cond delay="249"/>
                                          </p:stCondLst>
                                        </p:cTn>
                                        <p:tgtEl>
                                          <p:spTgt spid="39"/>
                                        </p:tgtEl>
                                      </p:cBhvr>
                                      <p:to x="100000" y="95000"/>
                                    </p:animScale>
                                    <p:animScale>
                                      <p:cBhvr>
                                        <p:cTn id="269" dur="1" decel="50000">
                                          <p:stCondLst>
                                            <p:cond delay="249"/>
                                          </p:stCondLst>
                                        </p:cTn>
                                        <p:tgtEl>
                                          <p:spTgt spid="39"/>
                                        </p:tgtEl>
                                      </p:cBhvr>
                                      <p:to x="100000" y="100000"/>
                                    </p:animScale>
                                  </p:childTnLst>
                                </p:cTn>
                              </p:par>
                            </p:childTnLst>
                          </p:cTn>
                        </p:par>
                        <p:par>
                          <p:cTn id="270" fill="hold">
                            <p:stCondLst>
                              <p:cond delay="4250"/>
                            </p:stCondLst>
                            <p:childTnLst>
                              <p:par>
                                <p:cTn id="271" presetID="26" presetClass="entr" presetSubtype="0" fill="hold" grpId="0" nodeType="afterEffect">
                                  <p:stCondLst>
                                    <p:cond delay="0"/>
                                  </p:stCondLst>
                                  <p:childTnLst>
                                    <p:set>
                                      <p:cBhvr>
                                        <p:cTn id="272" dur="1" fill="hold">
                                          <p:stCondLst>
                                            <p:cond delay="0"/>
                                          </p:stCondLst>
                                        </p:cTn>
                                        <p:tgtEl>
                                          <p:spTgt spid="40"/>
                                        </p:tgtEl>
                                        <p:attrNameLst>
                                          <p:attrName>style.visibility</p:attrName>
                                        </p:attrNameLst>
                                      </p:cBhvr>
                                      <p:to>
                                        <p:strVal val="visible"/>
                                      </p:to>
                                    </p:set>
                                    <p:animEffect transition="in" filter="wipe(down)">
                                      <p:cBhvr>
                                        <p:cTn id="273" dur="71">
                                          <p:stCondLst>
                                            <p:cond delay="0"/>
                                          </p:stCondLst>
                                        </p:cTn>
                                        <p:tgtEl>
                                          <p:spTgt spid="40"/>
                                        </p:tgtEl>
                                      </p:cBhvr>
                                    </p:animEffect>
                                    <p:anim calcmode="lin" valueType="num">
                                      <p:cBhvr>
                                        <p:cTn id="274" dur="224"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75" dur="8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76" dur="82" tmFilter="0, 0; 0.125,0.2665; 0.25,0.4; 0.375,0.465; 0.5,0.5;  0.625,0.535; 0.75,0.6; 0.875,0.7335; 1,1">
                                          <p:stCondLst>
                                            <p:cond delay="82"/>
                                          </p:stCondLst>
                                        </p:cTn>
                                        <p:tgtEl>
                                          <p:spTgt spid="40"/>
                                        </p:tgtEl>
                                        <p:attrNameLst>
                                          <p:attrName>ppt_y</p:attrName>
                                        </p:attrNameLst>
                                      </p:cBhvr>
                                      <p:tavLst>
                                        <p:tav tm="0" fmla="#ppt_y-sin(pi*$)/9">
                                          <p:val>
                                            <p:fltVal val="0"/>
                                          </p:val>
                                        </p:tav>
                                        <p:tav tm="100000">
                                          <p:val>
                                            <p:fltVal val="1"/>
                                          </p:val>
                                        </p:tav>
                                      </p:tavLst>
                                    </p:anim>
                                    <p:anim calcmode="lin" valueType="num">
                                      <p:cBhvr>
                                        <p:cTn id="277" dur="2" tmFilter="0, 0; 0.125,0.2665; 0.25,0.4; 0.375,0.465; 0.5,0.5;  0.625,0.535; 0.75,0.6; 0.875,0.7335; 1,1">
                                          <p:stCondLst>
                                            <p:cond delay="163"/>
                                          </p:stCondLst>
                                        </p:cTn>
                                        <p:tgtEl>
                                          <p:spTgt spid="40"/>
                                        </p:tgtEl>
                                        <p:attrNameLst>
                                          <p:attrName>ppt_y</p:attrName>
                                        </p:attrNameLst>
                                      </p:cBhvr>
                                      <p:tavLst>
                                        <p:tav tm="0" fmla="#ppt_y-sin(pi*$)/27">
                                          <p:val>
                                            <p:fltVal val="0"/>
                                          </p:val>
                                        </p:tav>
                                        <p:tav tm="100000">
                                          <p:val>
                                            <p:fltVal val="1"/>
                                          </p:val>
                                        </p:tav>
                                      </p:tavLst>
                                    </p:anim>
                                    <p:anim calcmode="lin" valueType="num">
                                      <p:cBhvr>
                                        <p:cTn id="278" dur="1" tmFilter="0, 0; 0.125,0.2665; 0.25,0.4; 0.375,0.465; 0.5,0.5;  0.625,0.535; 0.75,0.6; 0.875,0.7335; 1,1">
                                          <p:stCondLst>
                                            <p:cond delay="249"/>
                                          </p:stCondLst>
                                        </p:cTn>
                                        <p:tgtEl>
                                          <p:spTgt spid="40"/>
                                        </p:tgtEl>
                                        <p:attrNameLst>
                                          <p:attrName>ppt_y</p:attrName>
                                        </p:attrNameLst>
                                      </p:cBhvr>
                                      <p:tavLst>
                                        <p:tav tm="0" fmla="#ppt_y-sin(pi*$)/81">
                                          <p:val>
                                            <p:fltVal val="0"/>
                                          </p:val>
                                        </p:tav>
                                        <p:tav tm="100000">
                                          <p:val>
                                            <p:fltVal val="1"/>
                                          </p:val>
                                        </p:tav>
                                      </p:tavLst>
                                    </p:anim>
                                    <p:animScale>
                                      <p:cBhvr>
                                        <p:cTn id="279" dur="1">
                                          <p:stCondLst>
                                            <p:cond delay="80"/>
                                          </p:stCondLst>
                                        </p:cTn>
                                        <p:tgtEl>
                                          <p:spTgt spid="40"/>
                                        </p:tgtEl>
                                      </p:cBhvr>
                                      <p:to x="100000" y="60000"/>
                                    </p:animScale>
                                    <p:animScale>
                                      <p:cBhvr>
                                        <p:cTn id="280" dur="1" decel="50000">
                                          <p:stCondLst>
                                            <p:cond delay="83"/>
                                          </p:stCondLst>
                                        </p:cTn>
                                        <p:tgtEl>
                                          <p:spTgt spid="40"/>
                                        </p:tgtEl>
                                      </p:cBhvr>
                                      <p:to x="100000" y="100000"/>
                                    </p:animScale>
                                    <p:animScale>
                                      <p:cBhvr>
                                        <p:cTn id="281" dur="1">
                                          <p:stCondLst>
                                            <p:cond delay="161"/>
                                          </p:stCondLst>
                                        </p:cTn>
                                        <p:tgtEl>
                                          <p:spTgt spid="40"/>
                                        </p:tgtEl>
                                      </p:cBhvr>
                                      <p:to x="100000" y="80000"/>
                                    </p:animScale>
                                    <p:animScale>
                                      <p:cBhvr>
                                        <p:cTn id="282" dur="1" decel="50000">
                                          <p:stCondLst>
                                            <p:cond delay="164"/>
                                          </p:stCondLst>
                                        </p:cTn>
                                        <p:tgtEl>
                                          <p:spTgt spid="40"/>
                                        </p:tgtEl>
                                      </p:cBhvr>
                                      <p:to x="100000" y="100000"/>
                                    </p:animScale>
                                    <p:animScale>
                                      <p:cBhvr>
                                        <p:cTn id="283" dur="1">
                                          <p:stCondLst>
                                            <p:cond delay="249"/>
                                          </p:stCondLst>
                                        </p:cTn>
                                        <p:tgtEl>
                                          <p:spTgt spid="40"/>
                                        </p:tgtEl>
                                      </p:cBhvr>
                                      <p:to x="100000" y="90000"/>
                                    </p:animScale>
                                    <p:animScale>
                                      <p:cBhvr>
                                        <p:cTn id="284" dur="1" decel="50000">
                                          <p:stCondLst>
                                            <p:cond delay="249"/>
                                          </p:stCondLst>
                                        </p:cTn>
                                        <p:tgtEl>
                                          <p:spTgt spid="40"/>
                                        </p:tgtEl>
                                      </p:cBhvr>
                                      <p:to x="100000" y="100000"/>
                                    </p:animScale>
                                    <p:animScale>
                                      <p:cBhvr>
                                        <p:cTn id="285" dur="1">
                                          <p:stCondLst>
                                            <p:cond delay="249"/>
                                          </p:stCondLst>
                                        </p:cTn>
                                        <p:tgtEl>
                                          <p:spTgt spid="40"/>
                                        </p:tgtEl>
                                      </p:cBhvr>
                                      <p:to x="100000" y="95000"/>
                                    </p:animScale>
                                    <p:animScale>
                                      <p:cBhvr>
                                        <p:cTn id="286" dur="1" decel="50000">
                                          <p:stCondLst>
                                            <p:cond delay="249"/>
                                          </p:stCondLst>
                                        </p:cTn>
                                        <p:tgtEl>
                                          <p:spTgt spid="40"/>
                                        </p:tgtEl>
                                      </p:cBhvr>
                                      <p:to x="100000" y="100000"/>
                                    </p:animScale>
                                  </p:childTnLst>
                                </p:cTn>
                              </p:par>
                            </p:childTnLst>
                          </p:cTn>
                        </p:par>
                        <p:par>
                          <p:cTn id="287" fill="hold">
                            <p:stCondLst>
                              <p:cond delay="4500"/>
                            </p:stCondLst>
                            <p:childTnLst>
                              <p:par>
                                <p:cTn id="288" presetID="26" presetClass="entr" presetSubtype="0" fill="hold" grpId="0" nodeType="afterEffect">
                                  <p:stCondLst>
                                    <p:cond delay="0"/>
                                  </p:stCondLst>
                                  <p:childTnLst>
                                    <p:set>
                                      <p:cBhvr>
                                        <p:cTn id="289" dur="1" fill="hold">
                                          <p:stCondLst>
                                            <p:cond delay="0"/>
                                          </p:stCondLst>
                                        </p:cTn>
                                        <p:tgtEl>
                                          <p:spTgt spid="41"/>
                                        </p:tgtEl>
                                        <p:attrNameLst>
                                          <p:attrName>style.visibility</p:attrName>
                                        </p:attrNameLst>
                                      </p:cBhvr>
                                      <p:to>
                                        <p:strVal val="visible"/>
                                      </p:to>
                                    </p:set>
                                    <p:animEffect transition="in" filter="wipe(down)">
                                      <p:cBhvr>
                                        <p:cTn id="290" dur="71">
                                          <p:stCondLst>
                                            <p:cond delay="0"/>
                                          </p:stCondLst>
                                        </p:cTn>
                                        <p:tgtEl>
                                          <p:spTgt spid="41"/>
                                        </p:tgtEl>
                                      </p:cBhvr>
                                    </p:animEffect>
                                    <p:anim calcmode="lin" valueType="num">
                                      <p:cBhvr>
                                        <p:cTn id="291" dur="224"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92" dur="82"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93" dur="82" tmFilter="0, 0; 0.125,0.2665; 0.25,0.4; 0.375,0.465; 0.5,0.5;  0.625,0.535; 0.75,0.6; 0.875,0.7335; 1,1">
                                          <p:stCondLst>
                                            <p:cond delay="82"/>
                                          </p:stCondLst>
                                        </p:cTn>
                                        <p:tgtEl>
                                          <p:spTgt spid="41"/>
                                        </p:tgtEl>
                                        <p:attrNameLst>
                                          <p:attrName>ppt_y</p:attrName>
                                        </p:attrNameLst>
                                      </p:cBhvr>
                                      <p:tavLst>
                                        <p:tav tm="0" fmla="#ppt_y-sin(pi*$)/9">
                                          <p:val>
                                            <p:fltVal val="0"/>
                                          </p:val>
                                        </p:tav>
                                        <p:tav tm="100000">
                                          <p:val>
                                            <p:fltVal val="1"/>
                                          </p:val>
                                        </p:tav>
                                      </p:tavLst>
                                    </p:anim>
                                    <p:anim calcmode="lin" valueType="num">
                                      <p:cBhvr>
                                        <p:cTn id="294" dur="2" tmFilter="0, 0; 0.125,0.2665; 0.25,0.4; 0.375,0.465; 0.5,0.5;  0.625,0.535; 0.75,0.6; 0.875,0.7335; 1,1">
                                          <p:stCondLst>
                                            <p:cond delay="163"/>
                                          </p:stCondLst>
                                        </p:cTn>
                                        <p:tgtEl>
                                          <p:spTgt spid="41"/>
                                        </p:tgtEl>
                                        <p:attrNameLst>
                                          <p:attrName>ppt_y</p:attrName>
                                        </p:attrNameLst>
                                      </p:cBhvr>
                                      <p:tavLst>
                                        <p:tav tm="0" fmla="#ppt_y-sin(pi*$)/27">
                                          <p:val>
                                            <p:fltVal val="0"/>
                                          </p:val>
                                        </p:tav>
                                        <p:tav tm="100000">
                                          <p:val>
                                            <p:fltVal val="1"/>
                                          </p:val>
                                        </p:tav>
                                      </p:tavLst>
                                    </p:anim>
                                    <p:anim calcmode="lin" valueType="num">
                                      <p:cBhvr>
                                        <p:cTn id="295" dur="1" tmFilter="0, 0; 0.125,0.2665; 0.25,0.4; 0.375,0.465; 0.5,0.5;  0.625,0.535; 0.75,0.6; 0.875,0.7335; 1,1">
                                          <p:stCondLst>
                                            <p:cond delay="249"/>
                                          </p:stCondLst>
                                        </p:cTn>
                                        <p:tgtEl>
                                          <p:spTgt spid="41"/>
                                        </p:tgtEl>
                                        <p:attrNameLst>
                                          <p:attrName>ppt_y</p:attrName>
                                        </p:attrNameLst>
                                      </p:cBhvr>
                                      <p:tavLst>
                                        <p:tav tm="0" fmla="#ppt_y-sin(pi*$)/81">
                                          <p:val>
                                            <p:fltVal val="0"/>
                                          </p:val>
                                        </p:tav>
                                        <p:tav tm="100000">
                                          <p:val>
                                            <p:fltVal val="1"/>
                                          </p:val>
                                        </p:tav>
                                      </p:tavLst>
                                    </p:anim>
                                    <p:animScale>
                                      <p:cBhvr>
                                        <p:cTn id="296" dur="1">
                                          <p:stCondLst>
                                            <p:cond delay="80"/>
                                          </p:stCondLst>
                                        </p:cTn>
                                        <p:tgtEl>
                                          <p:spTgt spid="41"/>
                                        </p:tgtEl>
                                      </p:cBhvr>
                                      <p:to x="100000" y="60000"/>
                                    </p:animScale>
                                    <p:animScale>
                                      <p:cBhvr>
                                        <p:cTn id="297" dur="1" decel="50000">
                                          <p:stCondLst>
                                            <p:cond delay="83"/>
                                          </p:stCondLst>
                                        </p:cTn>
                                        <p:tgtEl>
                                          <p:spTgt spid="41"/>
                                        </p:tgtEl>
                                      </p:cBhvr>
                                      <p:to x="100000" y="100000"/>
                                    </p:animScale>
                                    <p:animScale>
                                      <p:cBhvr>
                                        <p:cTn id="298" dur="1">
                                          <p:stCondLst>
                                            <p:cond delay="161"/>
                                          </p:stCondLst>
                                        </p:cTn>
                                        <p:tgtEl>
                                          <p:spTgt spid="41"/>
                                        </p:tgtEl>
                                      </p:cBhvr>
                                      <p:to x="100000" y="80000"/>
                                    </p:animScale>
                                    <p:animScale>
                                      <p:cBhvr>
                                        <p:cTn id="299" dur="1" decel="50000">
                                          <p:stCondLst>
                                            <p:cond delay="164"/>
                                          </p:stCondLst>
                                        </p:cTn>
                                        <p:tgtEl>
                                          <p:spTgt spid="41"/>
                                        </p:tgtEl>
                                      </p:cBhvr>
                                      <p:to x="100000" y="100000"/>
                                    </p:animScale>
                                    <p:animScale>
                                      <p:cBhvr>
                                        <p:cTn id="300" dur="1">
                                          <p:stCondLst>
                                            <p:cond delay="249"/>
                                          </p:stCondLst>
                                        </p:cTn>
                                        <p:tgtEl>
                                          <p:spTgt spid="41"/>
                                        </p:tgtEl>
                                      </p:cBhvr>
                                      <p:to x="100000" y="90000"/>
                                    </p:animScale>
                                    <p:animScale>
                                      <p:cBhvr>
                                        <p:cTn id="301" dur="1" decel="50000">
                                          <p:stCondLst>
                                            <p:cond delay="249"/>
                                          </p:stCondLst>
                                        </p:cTn>
                                        <p:tgtEl>
                                          <p:spTgt spid="41"/>
                                        </p:tgtEl>
                                      </p:cBhvr>
                                      <p:to x="100000" y="100000"/>
                                    </p:animScale>
                                    <p:animScale>
                                      <p:cBhvr>
                                        <p:cTn id="302" dur="1">
                                          <p:stCondLst>
                                            <p:cond delay="249"/>
                                          </p:stCondLst>
                                        </p:cTn>
                                        <p:tgtEl>
                                          <p:spTgt spid="41"/>
                                        </p:tgtEl>
                                      </p:cBhvr>
                                      <p:to x="100000" y="95000"/>
                                    </p:animScale>
                                    <p:animScale>
                                      <p:cBhvr>
                                        <p:cTn id="303" dur="1" decel="50000">
                                          <p:stCondLst>
                                            <p:cond delay="249"/>
                                          </p:stCondLst>
                                        </p:cTn>
                                        <p:tgtEl>
                                          <p:spTgt spid="41"/>
                                        </p:tgtEl>
                                      </p:cBhvr>
                                      <p:to x="100000" y="100000"/>
                                    </p:animScale>
                                  </p:childTnLst>
                                </p:cTn>
                              </p:par>
                            </p:childTnLst>
                          </p:cTn>
                        </p:par>
                        <p:par>
                          <p:cTn id="304" fill="hold">
                            <p:stCondLst>
                              <p:cond delay="4750"/>
                            </p:stCondLst>
                            <p:childTnLst>
                              <p:par>
                                <p:cTn id="305" presetID="26" presetClass="entr" presetSubtype="0" fill="hold" grpId="0" nodeType="afterEffect">
                                  <p:stCondLst>
                                    <p:cond delay="500"/>
                                  </p:stCondLst>
                                  <p:childTnLst>
                                    <p:set>
                                      <p:cBhvr>
                                        <p:cTn id="306" dur="1" fill="hold">
                                          <p:stCondLst>
                                            <p:cond delay="0"/>
                                          </p:stCondLst>
                                        </p:cTn>
                                        <p:tgtEl>
                                          <p:spTgt spid="42"/>
                                        </p:tgtEl>
                                        <p:attrNameLst>
                                          <p:attrName>style.visibility</p:attrName>
                                        </p:attrNameLst>
                                      </p:cBhvr>
                                      <p:to>
                                        <p:strVal val="visible"/>
                                      </p:to>
                                    </p:set>
                                    <p:animEffect transition="in" filter="wipe(down)">
                                      <p:cBhvr>
                                        <p:cTn id="307" dur="71">
                                          <p:stCondLst>
                                            <p:cond delay="0"/>
                                          </p:stCondLst>
                                        </p:cTn>
                                        <p:tgtEl>
                                          <p:spTgt spid="42"/>
                                        </p:tgtEl>
                                      </p:cBhvr>
                                    </p:animEffect>
                                    <p:anim calcmode="lin" valueType="num">
                                      <p:cBhvr>
                                        <p:cTn id="308" dur="224"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09" dur="8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10" dur="82" tmFilter="0, 0; 0.125,0.2665; 0.25,0.4; 0.375,0.465; 0.5,0.5;  0.625,0.535; 0.75,0.6; 0.875,0.7335; 1,1">
                                          <p:stCondLst>
                                            <p:cond delay="82"/>
                                          </p:stCondLst>
                                        </p:cTn>
                                        <p:tgtEl>
                                          <p:spTgt spid="42"/>
                                        </p:tgtEl>
                                        <p:attrNameLst>
                                          <p:attrName>ppt_y</p:attrName>
                                        </p:attrNameLst>
                                      </p:cBhvr>
                                      <p:tavLst>
                                        <p:tav tm="0" fmla="#ppt_y-sin(pi*$)/9">
                                          <p:val>
                                            <p:fltVal val="0"/>
                                          </p:val>
                                        </p:tav>
                                        <p:tav tm="100000">
                                          <p:val>
                                            <p:fltVal val="1"/>
                                          </p:val>
                                        </p:tav>
                                      </p:tavLst>
                                    </p:anim>
                                    <p:anim calcmode="lin" valueType="num">
                                      <p:cBhvr>
                                        <p:cTn id="311" dur="2" tmFilter="0, 0; 0.125,0.2665; 0.25,0.4; 0.375,0.465; 0.5,0.5;  0.625,0.535; 0.75,0.6; 0.875,0.7335; 1,1">
                                          <p:stCondLst>
                                            <p:cond delay="163"/>
                                          </p:stCondLst>
                                        </p:cTn>
                                        <p:tgtEl>
                                          <p:spTgt spid="42"/>
                                        </p:tgtEl>
                                        <p:attrNameLst>
                                          <p:attrName>ppt_y</p:attrName>
                                        </p:attrNameLst>
                                      </p:cBhvr>
                                      <p:tavLst>
                                        <p:tav tm="0" fmla="#ppt_y-sin(pi*$)/27">
                                          <p:val>
                                            <p:fltVal val="0"/>
                                          </p:val>
                                        </p:tav>
                                        <p:tav tm="100000">
                                          <p:val>
                                            <p:fltVal val="1"/>
                                          </p:val>
                                        </p:tav>
                                      </p:tavLst>
                                    </p:anim>
                                    <p:anim calcmode="lin" valueType="num">
                                      <p:cBhvr>
                                        <p:cTn id="312" dur="1" tmFilter="0, 0; 0.125,0.2665; 0.25,0.4; 0.375,0.465; 0.5,0.5;  0.625,0.535; 0.75,0.6; 0.875,0.7335; 1,1">
                                          <p:stCondLst>
                                            <p:cond delay="249"/>
                                          </p:stCondLst>
                                        </p:cTn>
                                        <p:tgtEl>
                                          <p:spTgt spid="42"/>
                                        </p:tgtEl>
                                        <p:attrNameLst>
                                          <p:attrName>ppt_y</p:attrName>
                                        </p:attrNameLst>
                                      </p:cBhvr>
                                      <p:tavLst>
                                        <p:tav tm="0" fmla="#ppt_y-sin(pi*$)/81">
                                          <p:val>
                                            <p:fltVal val="0"/>
                                          </p:val>
                                        </p:tav>
                                        <p:tav tm="100000">
                                          <p:val>
                                            <p:fltVal val="1"/>
                                          </p:val>
                                        </p:tav>
                                      </p:tavLst>
                                    </p:anim>
                                    <p:animScale>
                                      <p:cBhvr>
                                        <p:cTn id="313" dur="1">
                                          <p:stCondLst>
                                            <p:cond delay="80"/>
                                          </p:stCondLst>
                                        </p:cTn>
                                        <p:tgtEl>
                                          <p:spTgt spid="42"/>
                                        </p:tgtEl>
                                      </p:cBhvr>
                                      <p:to x="100000" y="60000"/>
                                    </p:animScale>
                                    <p:animScale>
                                      <p:cBhvr>
                                        <p:cTn id="314" dur="1" decel="50000">
                                          <p:stCondLst>
                                            <p:cond delay="83"/>
                                          </p:stCondLst>
                                        </p:cTn>
                                        <p:tgtEl>
                                          <p:spTgt spid="42"/>
                                        </p:tgtEl>
                                      </p:cBhvr>
                                      <p:to x="100000" y="100000"/>
                                    </p:animScale>
                                    <p:animScale>
                                      <p:cBhvr>
                                        <p:cTn id="315" dur="1">
                                          <p:stCondLst>
                                            <p:cond delay="161"/>
                                          </p:stCondLst>
                                        </p:cTn>
                                        <p:tgtEl>
                                          <p:spTgt spid="42"/>
                                        </p:tgtEl>
                                      </p:cBhvr>
                                      <p:to x="100000" y="80000"/>
                                    </p:animScale>
                                    <p:animScale>
                                      <p:cBhvr>
                                        <p:cTn id="316" dur="1" decel="50000">
                                          <p:stCondLst>
                                            <p:cond delay="164"/>
                                          </p:stCondLst>
                                        </p:cTn>
                                        <p:tgtEl>
                                          <p:spTgt spid="42"/>
                                        </p:tgtEl>
                                      </p:cBhvr>
                                      <p:to x="100000" y="100000"/>
                                    </p:animScale>
                                    <p:animScale>
                                      <p:cBhvr>
                                        <p:cTn id="317" dur="1">
                                          <p:stCondLst>
                                            <p:cond delay="249"/>
                                          </p:stCondLst>
                                        </p:cTn>
                                        <p:tgtEl>
                                          <p:spTgt spid="42"/>
                                        </p:tgtEl>
                                      </p:cBhvr>
                                      <p:to x="100000" y="90000"/>
                                    </p:animScale>
                                    <p:animScale>
                                      <p:cBhvr>
                                        <p:cTn id="318" dur="1" decel="50000">
                                          <p:stCondLst>
                                            <p:cond delay="249"/>
                                          </p:stCondLst>
                                        </p:cTn>
                                        <p:tgtEl>
                                          <p:spTgt spid="42"/>
                                        </p:tgtEl>
                                      </p:cBhvr>
                                      <p:to x="100000" y="100000"/>
                                    </p:animScale>
                                    <p:animScale>
                                      <p:cBhvr>
                                        <p:cTn id="319" dur="1">
                                          <p:stCondLst>
                                            <p:cond delay="249"/>
                                          </p:stCondLst>
                                        </p:cTn>
                                        <p:tgtEl>
                                          <p:spTgt spid="42"/>
                                        </p:tgtEl>
                                      </p:cBhvr>
                                      <p:to x="100000" y="95000"/>
                                    </p:animScale>
                                    <p:animScale>
                                      <p:cBhvr>
                                        <p:cTn id="320" dur="1" decel="50000">
                                          <p:stCondLst>
                                            <p:cond delay="249"/>
                                          </p:stCondLst>
                                        </p:cTn>
                                        <p:tgtEl>
                                          <p:spTgt spid="42"/>
                                        </p:tgtEl>
                                      </p:cBhvr>
                                      <p:to x="100000" y="100000"/>
                                    </p:animScale>
                                  </p:childTnLst>
                                </p:cTn>
                              </p:par>
                              <p:par>
                                <p:cTn id="321" presetID="26" presetClass="entr" presetSubtype="0" fill="hold" grpId="0" nodeType="withEffect">
                                  <p:stCondLst>
                                    <p:cond delay="0"/>
                                  </p:stCondLst>
                                  <p:childTnLst>
                                    <p:set>
                                      <p:cBhvr>
                                        <p:cTn id="322" dur="1" fill="hold">
                                          <p:stCondLst>
                                            <p:cond delay="0"/>
                                          </p:stCondLst>
                                        </p:cTn>
                                        <p:tgtEl>
                                          <p:spTgt spid="43"/>
                                        </p:tgtEl>
                                        <p:attrNameLst>
                                          <p:attrName>style.visibility</p:attrName>
                                        </p:attrNameLst>
                                      </p:cBhvr>
                                      <p:to>
                                        <p:strVal val="visible"/>
                                      </p:to>
                                    </p:set>
                                    <p:animEffect transition="in" filter="wipe(down)">
                                      <p:cBhvr>
                                        <p:cTn id="323" dur="71">
                                          <p:stCondLst>
                                            <p:cond delay="0"/>
                                          </p:stCondLst>
                                        </p:cTn>
                                        <p:tgtEl>
                                          <p:spTgt spid="43"/>
                                        </p:tgtEl>
                                      </p:cBhvr>
                                    </p:animEffect>
                                    <p:anim calcmode="lin" valueType="num">
                                      <p:cBhvr>
                                        <p:cTn id="324" dur="224"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25" dur="8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26" dur="82" tmFilter="0, 0; 0.125,0.2665; 0.25,0.4; 0.375,0.465; 0.5,0.5;  0.625,0.535; 0.75,0.6; 0.875,0.7335; 1,1">
                                          <p:stCondLst>
                                            <p:cond delay="82"/>
                                          </p:stCondLst>
                                        </p:cTn>
                                        <p:tgtEl>
                                          <p:spTgt spid="43"/>
                                        </p:tgtEl>
                                        <p:attrNameLst>
                                          <p:attrName>ppt_y</p:attrName>
                                        </p:attrNameLst>
                                      </p:cBhvr>
                                      <p:tavLst>
                                        <p:tav tm="0" fmla="#ppt_y-sin(pi*$)/9">
                                          <p:val>
                                            <p:fltVal val="0"/>
                                          </p:val>
                                        </p:tav>
                                        <p:tav tm="100000">
                                          <p:val>
                                            <p:fltVal val="1"/>
                                          </p:val>
                                        </p:tav>
                                      </p:tavLst>
                                    </p:anim>
                                    <p:anim calcmode="lin" valueType="num">
                                      <p:cBhvr>
                                        <p:cTn id="327" dur="2" tmFilter="0, 0; 0.125,0.2665; 0.25,0.4; 0.375,0.465; 0.5,0.5;  0.625,0.535; 0.75,0.6; 0.875,0.7335; 1,1">
                                          <p:stCondLst>
                                            <p:cond delay="163"/>
                                          </p:stCondLst>
                                        </p:cTn>
                                        <p:tgtEl>
                                          <p:spTgt spid="43"/>
                                        </p:tgtEl>
                                        <p:attrNameLst>
                                          <p:attrName>ppt_y</p:attrName>
                                        </p:attrNameLst>
                                      </p:cBhvr>
                                      <p:tavLst>
                                        <p:tav tm="0" fmla="#ppt_y-sin(pi*$)/27">
                                          <p:val>
                                            <p:fltVal val="0"/>
                                          </p:val>
                                        </p:tav>
                                        <p:tav tm="100000">
                                          <p:val>
                                            <p:fltVal val="1"/>
                                          </p:val>
                                        </p:tav>
                                      </p:tavLst>
                                    </p:anim>
                                    <p:anim calcmode="lin" valueType="num">
                                      <p:cBhvr>
                                        <p:cTn id="328" dur="1" tmFilter="0, 0; 0.125,0.2665; 0.25,0.4; 0.375,0.465; 0.5,0.5;  0.625,0.535; 0.75,0.6; 0.875,0.7335; 1,1">
                                          <p:stCondLst>
                                            <p:cond delay="249"/>
                                          </p:stCondLst>
                                        </p:cTn>
                                        <p:tgtEl>
                                          <p:spTgt spid="43"/>
                                        </p:tgtEl>
                                        <p:attrNameLst>
                                          <p:attrName>ppt_y</p:attrName>
                                        </p:attrNameLst>
                                      </p:cBhvr>
                                      <p:tavLst>
                                        <p:tav tm="0" fmla="#ppt_y-sin(pi*$)/81">
                                          <p:val>
                                            <p:fltVal val="0"/>
                                          </p:val>
                                        </p:tav>
                                        <p:tav tm="100000">
                                          <p:val>
                                            <p:fltVal val="1"/>
                                          </p:val>
                                        </p:tav>
                                      </p:tavLst>
                                    </p:anim>
                                    <p:animScale>
                                      <p:cBhvr>
                                        <p:cTn id="329" dur="1">
                                          <p:stCondLst>
                                            <p:cond delay="80"/>
                                          </p:stCondLst>
                                        </p:cTn>
                                        <p:tgtEl>
                                          <p:spTgt spid="43"/>
                                        </p:tgtEl>
                                      </p:cBhvr>
                                      <p:to x="100000" y="60000"/>
                                    </p:animScale>
                                    <p:animScale>
                                      <p:cBhvr>
                                        <p:cTn id="330" dur="1" decel="50000">
                                          <p:stCondLst>
                                            <p:cond delay="83"/>
                                          </p:stCondLst>
                                        </p:cTn>
                                        <p:tgtEl>
                                          <p:spTgt spid="43"/>
                                        </p:tgtEl>
                                      </p:cBhvr>
                                      <p:to x="100000" y="100000"/>
                                    </p:animScale>
                                    <p:animScale>
                                      <p:cBhvr>
                                        <p:cTn id="331" dur="1">
                                          <p:stCondLst>
                                            <p:cond delay="161"/>
                                          </p:stCondLst>
                                        </p:cTn>
                                        <p:tgtEl>
                                          <p:spTgt spid="43"/>
                                        </p:tgtEl>
                                      </p:cBhvr>
                                      <p:to x="100000" y="80000"/>
                                    </p:animScale>
                                    <p:animScale>
                                      <p:cBhvr>
                                        <p:cTn id="332" dur="1" decel="50000">
                                          <p:stCondLst>
                                            <p:cond delay="164"/>
                                          </p:stCondLst>
                                        </p:cTn>
                                        <p:tgtEl>
                                          <p:spTgt spid="43"/>
                                        </p:tgtEl>
                                      </p:cBhvr>
                                      <p:to x="100000" y="100000"/>
                                    </p:animScale>
                                    <p:animScale>
                                      <p:cBhvr>
                                        <p:cTn id="333" dur="1">
                                          <p:stCondLst>
                                            <p:cond delay="249"/>
                                          </p:stCondLst>
                                        </p:cTn>
                                        <p:tgtEl>
                                          <p:spTgt spid="43"/>
                                        </p:tgtEl>
                                      </p:cBhvr>
                                      <p:to x="100000" y="90000"/>
                                    </p:animScale>
                                    <p:animScale>
                                      <p:cBhvr>
                                        <p:cTn id="334" dur="1" decel="50000">
                                          <p:stCondLst>
                                            <p:cond delay="249"/>
                                          </p:stCondLst>
                                        </p:cTn>
                                        <p:tgtEl>
                                          <p:spTgt spid="43"/>
                                        </p:tgtEl>
                                      </p:cBhvr>
                                      <p:to x="100000" y="100000"/>
                                    </p:animScale>
                                    <p:animScale>
                                      <p:cBhvr>
                                        <p:cTn id="335" dur="1">
                                          <p:stCondLst>
                                            <p:cond delay="249"/>
                                          </p:stCondLst>
                                        </p:cTn>
                                        <p:tgtEl>
                                          <p:spTgt spid="43"/>
                                        </p:tgtEl>
                                      </p:cBhvr>
                                      <p:to x="100000" y="95000"/>
                                    </p:animScale>
                                    <p:animScale>
                                      <p:cBhvr>
                                        <p:cTn id="336" dur="1" decel="50000">
                                          <p:stCondLst>
                                            <p:cond delay="249"/>
                                          </p:stCondLst>
                                        </p:cTn>
                                        <p:tgtEl>
                                          <p:spTgt spid="43"/>
                                        </p:tgtEl>
                                      </p:cBhvr>
                                      <p:to x="100000" y="100000"/>
                                    </p:animScale>
                                  </p:childTnLst>
                                </p:cTn>
                              </p:par>
                              <p:par>
                                <p:cTn id="337" presetID="26" presetClass="entr" presetSubtype="0" fill="hold" grpId="0" nodeType="withEffect">
                                  <p:stCondLst>
                                    <p:cond delay="500"/>
                                  </p:stCondLst>
                                  <p:childTnLst>
                                    <p:set>
                                      <p:cBhvr>
                                        <p:cTn id="338" dur="1" fill="hold">
                                          <p:stCondLst>
                                            <p:cond delay="0"/>
                                          </p:stCondLst>
                                        </p:cTn>
                                        <p:tgtEl>
                                          <p:spTgt spid="44"/>
                                        </p:tgtEl>
                                        <p:attrNameLst>
                                          <p:attrName>style.visibility</p:attrName>
                                        </p:attrNameLst>
                                      </p:cBhvr>
                                      <p:to>
                                        <p:strVal val="visible"/>
                                      </p:to>
                                    </p:set>
                                    <p:animEffect transition="in" filter="wipe(down)">
                                      <p:cBhvr>
                                        <p:cTn id="339" dur="217">
                                          <p:stCondLst>
                                            <p:cond delay="0"/>
                                          </p:stCondLst>
                                        </p:cTn>
                                        <p:tgtEl>
                                          <p:spTgt spid="44"/>
                                        </p:tgtEl>
                                      </p:cBhvr>
                                    </p:animEffect>
                                    <p:anim calcmode="lin" valueType="num">
                                      <p:cBhvr>
                                        <p:cTn id="340" dur="683"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41" dur="249"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42" dur="249" tmFilter="0, 0; 0.125,0.2665; 0.25,0.4; 0.375,0.465; 0.5,0.5;  0.625,0.535; 0.75,0.6; 0.875,0.7335; 1,1">
                                          <p:stCondLst>
                                            <p:cond delay="249"/>
                                          </p:stCondLst>
                                        </p:cTn>
                                        <p:tgtEl>
                                          <p:spTgt spid="44"/>
                                        </p:tgtEl>
                                        <p:attrNameLst>
                                          <p:attrName>ppt_y</p:attrName>
                                        </p:attrNameLst>
                                      </p:cBhvr>
                                      <p:tavLst>
                                        <p:tav tm="0" fmla="#ppt_y-sin(pi*$)/9">
                                          <p:val>
                                            <p:fltVal val="0"/>
                                          </p:val>
                                        </p:tav>
                                        <p:tav tm="100000">
                                          <p:val>
                                            <p:fltVal val="1"/>
                                          </p:val>
                                        </p:tav>
                                      </p:tavLst>
                                    </p:anim>
                                    <p:anim calcmode="lin" valueType="num">
                                      <p:cBhvr>
                                        <p:cTn id="343" dur="124" tmFilter="0, 0; 0.125,0.2665; 0.25,0.4; 0.375,0.465; 0.5,0.5;  0.625,0.535; 0.75,0.6; 0.875,0.7335; 1,1">
                                          <p:stCondLst>
                                            <p:cond delay="497"/>
                                          </p:stCondLst>
                                        </p:cTn>
                                        <p:tgtEl>
                                          <p:spTgt spid="44"/>
                                        </p:tgtEl>
                                        <p:attrNameLst>
                                          <p:attrName>ppt_y</p:attrName>
                                        </p:attrNameLst>
                                      </p:cBhvr>
                                      <p:tavLst>
                                        <p:tav tm="0" fmla="#ppt_y-sin(pi*$)/27">
                                          <p:val>
                                            <p:fltVal val="0"/>
                                          </p:val>
                                        </p:tav>
                                        <p:tav tm="100000">
                                          <p:val>
                                            <p:fltVal val="1"/>
                                          </p:val>
                                        </p:tav>
                                      </p:tavLst>
                                    </p:anim>
                                    <p:anim calcmode="lin" valueType="num">
                                      <p:cBhvr>
                                        <p:cTn id="344" dur="62" tmFilter="0, 0; 0.125,0.2665; 0.25,0.4; 0.375,0.465; 0.5,0.5;  0.625,0.535; 0.75,0.6; 0.875,0.7335; 1,1">
                                          <p:stCondLst>
                                            <p:cond delay="621"/>
                                          </p:stCondLst>
                                        </p:cTn>
                                        <p:tgtEl>
                                          <p:spTgt spid="44"/>
                                        </p:tgtEl>
                                        <p:attrNameLst>
                                          <p:attrName>ppt_y</p:attrName>
                                        </p:attrNameLst>
                                      </p:cBhvr>
                                      <p:tavLst>
                                        <p:tav tm="0" fmla="#ppt_y-sin(pi*$)/81">
                                          <p:val>
                                            <p:fltVal val="0"/>
                                          </p:val>
                                        </p:tav>
                                        <p:tav tm="100000">
                                          <p:val>
                                            <p:fltVal val="1"/>
                                          </p:val>
                                        </p:tav>
                                      </p:tavLst>
                                    </p:anim>
                                    <p:animScale>
                                      <p:cBhvr>
                                        <p:cTn id="345" dur="10">
                                          <p:stCondLst>
                                            <p:cond delay="244"/>
                                          </p:stCondLst>
                                        </p:cTn>
                                        <p:tgtEl>
                                          <p:spTgt spid="44"/>
                                        </p:tgtEl>
                                      </p:cBhvr>
                                      <p:to x="100000" y="60000"/>
                                    </p:animScale>
                                    <p:animScale>
                                      <p:cBhvr>
                                        <p:cTn id="346" dur="62" decel="50000">
                                          <p:stCondLst>
                                            <p:cond delay="254"/>
                                          </p:stCondLst>
                                        </p:cTn>
                                        <p:tgtEl>
                                          <p:spTgt spid="44"/>
                                        </p:tgtEl>
                                      </p:cBhvr>
                                      <p:to x="100000" y="100000"/>
                                    </p:animScale>
                                    <p:animScale>
                                      <p:cBhvr>
                                        <p:cTn id="347" dur="10">
                                          <p:stCondLst>
                                            <p:cond delay="492"/>
                                          </p:stCondLst>
                                        </p:cTn>
                                        <p:tgtEl>
                                          <p:spTgt spid="44"/>
                                        </p:tgtEl>
                                      </p:cBhvr>
                                      <p:to x="100000" y="80000"/>
                                    </p:animScale>
                                    <p:animScale>
                                      <p:cBhvr>
                                        <p:cTn id="348" dur="62" decel="50000">
                                          <p:stCondLst>
                                            <p:cond delay="502"/>
                                          </p:stCondLst>
                                        </p:cTn>
                                        <p:tgtEl>
                                          <p:spTgt spid="44"/>
                                        </p:tgtEl>
                                      </p:cBhvr>
                                      <p:to x="100000" y="100000"/>
                                    </p:animScale>
                                    <p:animScale>
                                      <p:cBhvr>
                                        <p:cTn id="349" dur="10">
                                          <p:stCondLst>
                                            <p:cond delay="616"/>
                                          </p:stCondLst>
                                        </p:cTn>
                                        <p:tgtEl>
                                          <p:spTgt spid="44"/>
                                        </p:tgtEl>
                                      </p:cBhvr>
                                      <p:to x="100000" y="90000"/>
                                    </p:animScale>
                                    <p:animScale>
                                      <p:cBhvr>
                                        <p:cTn id="350" dur="62" decel="50000">
                                          <p:stCondLst>
                                            <p:cond delay="625"/>
                                          </p:stCondLst>
                                        </p:cTn>
                                        <p:tgtEl>
                                          <p:spTgt spid="44"/>
                                        </p:tgtEl>
                                      </p:cBhvr>
                                      <p:to x="100000" y="100000"/>
                                    </p:animScale>
                                    <p:animScale>
                                      <p:cBhvr>
                                        <p:cTn id="351" dur="10">
                                          <p:stCondLst>
                                            <p:cond delay="678"/>
                                          </p:stCondLst>
                                        </p:cTn>
                                        <p:tgtEl>
                                          <p:spTgt spid="44"/>
                                        </p:tgtEl>
                                      </p:cBhvr>
                                      <p:to x="100000" y="95000"/>
                                    </p:animScale>
                                    <p:animScale>
                                      <p:cBhvr>
                                        <p:cTn id="352" dur="62" decel="50000">
                                          <p:stCondLst>
                                            <p:cond delay="688"/>
                                          </p:stCondLst>
                                        </p:cTn>
                                        <p:tgtEl>
                                          <p:spTgt spid="44"/>
                                        </p:tgtEl>
                                      </p:cBhvr>
                                      <p:to x="100000" y="100000"/>
                                    </p:animScale>
                                  </p:childTnLst>
                                </p:cTn>
                              </p:par>
                              <p:par>
                                <p:cTn id="353" presetID="26" presetClass="entr" presetSubtype="0" fill="hold" grpId="0" nodeType="withEffect">
                                  <p:stCondLst>
                                    <p:cond delay="0"/>
                                  </p:stCondLst>
                                  <p:childTnLst>
                                    <p:set>
                                      <p:cBhvr>
                                        <p:cTn id="354" dur="1" fill="hold">
                                          <p:stCondLst>
                                            <p:cond delay="0"/>
                                          </p:stCondLst>
                                        </p:cTn>
                                        <p:tgtEl>
                                          <p:spTgt spid="45"/>
                                        </p:tgtEl>
                                        <p:attrNameLst>
                                          <p:attrName>style.visibility</p:attrName>
                                        </p:attrNameLst>
                                      </p:cBhvr>
                                      <p:to>
                                        <p:strVal val="visible"/>
                                      </p:to>
                                    </p:set>
                                    <p:animEffect transition="in" filter="wipe(down)">
                                      <p:cBhvr>
                                        <p:cTn id="355" dur="71">
                                          <p:stCondLst>
                                            <p:cond delay="0"/>
                                          </p:stCondLst>
                                        </p:cTn>
                                        <p:tgtEl>
                                          <p:spTgt spid="45"/>
                                        </p:tgtEl>
                                      </p:cBhvr>
                                    </p:animEffect>
                                    <p:anim calcmode="lin" valueType="num">
                                      <p:cBhvr>
                                        <p:cTn id="356"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357"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58"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359"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360"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361" dur="1">
                                          <p:stCondLst>
                                            <p:cond delay="80"/>
                                          </p:stCondLst>
                                        </p:cTn>
                                        <p:tgtEl>
                                          <p:spTgt spid="45"/>
                                        </p:tgtEl>
                                      </p:cBhvr>
                                      <p:to x="100000" y="60000"/>
                                    </p:animScale>
                                    <p:animScale>
                                      <p:cBhvr>
                                        <p:cTn id="362" dur="1" decel="50000">
                                          <p:stCondLst>
                                            <p:cond delay="83"/>
                                          </p:stCondLst>
                                        </p:cTn>
                                        <p:tgtEl>
                                          <p:spTgt spid="45"/>
                                        </p:tgtEl>
                                      </p:cBhvr>
                                      <p:to x="100000" y="100000"/>
                                    </p:animScale>
                                    <p:animScale>
                                      <p:cBhvr>
                                        <p:cTn id="363" dur="1">
                                          <p:stCondLst>
                                            <p:cond delay="161"/>
                                          </p:stCondLst>
                                        </p:cTn>
                                        <p:tgtEl>
                                          <p:spTgt spid="45"/>
                                        </p:tgtEl>
                                      </p:cBhvr>
                                      <p:to x="100000" y="80000"/>
                                    </p:animScale>
                                    <p:animScale>
                                      <p:cBhvr>
                                        <p:cTn id="364" dur="1" decel="50000">
                                          <p:stCondLst>
                                            <p:cond delay="164"/>
                                          </p:stCondLst>
                                        </p:cTn>
                                        <p:tgtEl>
                                          <p:spTgt spid="45"/>
                                        </p:tgtEl>
                                      </p:cBhvr>
                                      <p:to x="100000" y="100000"/>
                                    </p:animScale>
                                    <p:animScale>
                                      <p:cBhvr>
                                        <p:cTn id="365" dur="1">
                                          <p:stCondLst>
                                            <p:cond delay="249"/>
                                          </p:stCondLst>
                                        </p:cTn>
                                        <p:tgtEl>
                                          <p:spTgt spid="45"/>
                                        </p:tgtEl>
                                      </p:cBhvr>
                                      <p:to x="100000" y="90000"/>
                                    </p:animScale>
                                    <p:animScale>
                                      <p:cBhvr>
                                        <p:cTn id="366" dur="1" decel="50000">
                                          <p:stCondLst>
                                            <p:cond delay="249"/>
                                          </p:stCondLst>
                                        </p:cTn>
                                        <p:tgtEl>
                                          <p:spTgt spid="45"/>
                                        </p:tgtEl>
                                      </p:cBhvr>
                                      <p:to x="100000" y="100000"/>
                                    </p:animScale>
                                    <p:animScale>
                                      <p:cBhvr>
                                        <p:cTn id="367" dur="1">
                                          <p:stCondLst>
                                            <p:cond delay="249"/>
                                          </p:stCondLst>
                                        </p:cTn>
                                        <p:tgtEl>
                                          <p:spTgt spid="45"/>
                                        </p:tgtEl>
                                      </p:cBhvr>
                                      <p:to x="100000" y="95000"/>
                                    </p:animScale>
                                    <p:animScale>
                                      <p:cBhvr>
                                        <p:cTn id="368" dur="1" decel="50000">
                                          <p:stCondLst>
                                            <p:cond delay="249"/>
                                          </p:stCondLst>
                                        </p:cTn>
                                        <p:tgtEl>
                                          <p:spTgt spid="45"/>
                                        </p:tgtEl>
                                      </p:cBhvr>
                                      <p:to x="100000" y="100000"/>
                                    </p:animScale>
                                  </p:childTnLst>
                                </p:cTn>
                              </p:par>
                            </p:childTnLst>
                          </p:cTn>
                        </p:par>
                        <p:par>
                          <p:cTn id="369" fill="hold">
                            <p:stCondLst>
                              <p:cond delay="6000"/>
                            </p:stCondLst>
                            <p:childTnLst>
                              <p:par>
                                <p:cTn id="370" presetID="26" presetClass="entr" presetSubtype="0" fill="hold" grpId="0" nodeType="afterEffect">
                                  <p:stCondLst>
                                    <p:cond delay="0"/>
                                  </p:stCondLst>
                                  <p:childTnLst>
                                    <p:set>
                                      <p:cBhvr>
                                        <p:cTn id="371" dur="1" fill="hold">
                                          <p:stCondLst>
                                            <p:cond delay="0"/>
                                          </p:stCondLst>
                                        </p:cTn>
                                        <p:tgtEl>
                                          <p:spTgt spid="46"/>
                                        </p:tgtEl>
                                        <p:attrNameLst>
                                          <p:attrName>style.visibility</p:attrName>
                                        </p:attrNameLst>
                                      </p:cBhvr>
                                      <p:to>
                                        <p:strVal val="visible"/>
                                      </p:to>
                                    </p:set>
                                    <p:animEffect transition="in" filter="wipe(down)">
                                      <p:cBhvr>
                                        <p:cTn id="372" dur="290">
                                          <p:stCondLst>
                                            <p:cond delay="0"/>
                                          </p:stCondLst>
                                        </p:cTn>
                                        <p:tgtEl>
                                          <p:spTgt spid="46"/>
                                        </p:tgtEl>
                                      </p:cBhvr>
                                    </p:animEffect>
                                    <p:anim calcmode="lin" valueType="num">
                                      <p:cBhvr>
                                        <p:cTn id="373" dur="911"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374" dur="332"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375" dur="332" tmFilter="0, 0; 0.125,0.2665; 0.25,0.4; 0.375,0.465; 0.5,0.5;  0.625,0.535; 0.75,0.6; 0.875,0.7335; 1,1">
                                          <p:stCondLst>
                                            <p:cond delay="332"/>
                                          </p:stCondLst>
                                        </p:cTn>
                                        <p:tgtEl>
                                          <p:spTgt spid="46"/>
                                        </p:tgtEl>
                                        <p:attrNameLst>
                                          <p:attrName>ppt_y</p:attrName>
                                        </p:attrNameLst>
                                      </p:cBhvr>
                                      <p:tavLst>
                                        <p:tav tm="0" fmla="#ppt_y-sin(pi*$)/9">
                                          <p:val>
                                            <p:fltVal val="0"/>
                                          </p:val>
                                        </p:tav>
                                        <p:tav tm="100000">
                                          <p:val>
                                            <p:fltVal val="1"/>
                                          </p:val>
                                        </p:tav>
                                      </p:tavLst>
                                    </p:anim>
                                    <p:anim calcmode="lin" valueType="num">
                                      <p:cBhvr>
                                        <p:cTn id="376" dur="166" tmFilter="0, 0; 0.125,0.2665; 0.25,0.4; 0.375,0.465; 0.5,0.5;  0.625,0.535; 0.75,0.6; 0.875,0.7335; 1,1">
                                          <p:stCondLst>
                                            <p:cond delay="662"/>
                                          </p:stCondLst>
                                        </p:cTn>
                                        <p:tgtEl>
                                          <p:spTgt spid="46"/>
                                        </p:tgtEl>
                                        <p:attrNameLst>
                                          <p:attrName>ppt_y</p:attrName>
                                        </p:attrNameLst>
                                      </p:cBhvr>
                                      <p:tavLst>
                                        <p:tav tm="0" fmla="#ppt_y-sin(pi*$)/27">
                                          <p:val>
                                            <p:fltVal val="0"/>
                                          </p:val>
                                        </p:tav>
                                        <p:tav tm="100000">
                                          <p:val>
                                            <p:fltVal val="1"/>
                                          </p:val>
                                        </p:tav>
                                      </p:tavLst>
                                    </p:anim>
                                    <p:anim calcmode="lin" valueType="num">
                                      <p:cBhvr>
                                        <p:cTn id="377" dur="82" tmFilter="0, 0; 0.125,0.2665; 0.25,0.4; 0.375,0.465; 0.5,0.5;  0.625,0.535; 0.75,0.6; 0.875,0.7335; 1,1">
                                          <p:stCondLst>
                                            <p:cond delay="828"/>
                                          </p:stCondLst>
                                        </p:cTn>
                                        <p:tgtEl>
                                          <p:spTgt spid="46"/>
                                        </p:tgtEl>
                                        <p:attrNameLst>
                                          <p:attrName>ppt_y</p:attrName>
                                        </p:attrNameLst>
                                      </p:cBhvr>
                                      <p:tavLst>
                                        <p:tav tm="0" fmla="#ppt_y-sin(pi*$)/81">
                                          <p:val>
                                            <p:fltVal val="0"/>
                                          </p:val>
                                        </p:tav>
                                        <p:tav tm="100000">
                                          <p:val>
                                            <p:fltVal val="1"/>
                                          </p:val>
                                        </p:tav>
                                      </p:tavLst>
                                    </p:anim>
                                    <p:animScale>
                                      <p:cBhvr>
                                        <p:cTn id="378" dur="13">
                                          <p:stCondLst>
                                            <p:cond delay="325"/>
                                          </p:stCondLst>
                                        </p:cTn>
                                        <p:tgtEl>
                                          <p:spTgt spid="46"/>
                                        </p:tgtEl>
                                      </p:cBhvr>
                                      <p:to x="100000" y="60000"/>
                                    </p:animScale>
                                    <p:animScale>
                                      <p:cBhvr>
                                        <p:cTn id="379" dur="83" decel="50000">
                                          <p:stCondLst>
                                            <p:cond delay="338"/>
                                          </p:stCondLst>
                                        </p:cTn>
                                        <p:tgtEl>
                                          <p:spTgt spid="46"/>
                                        </p:tgtEl>
                                      </p:cBhvr>
                                      <p:to x="100000" y="100000"/>
                                    </p:animScale>
                                    <p:animScale>
                                      <p:cBhvr>
                                        <p:cTn id="380" dur="13">
                                          <p:stCondLst>
                                            <p:cond delay="656"/>
                                          </p:stCondLst>
                                        </p:cTn>
                                        <p:tgtEl>
                                          <p:spTgt spid="46"/>
                                        </p:tgtEl>
                                      </p:cBhvr>
                                      <p:to x="100000" y="80000"/>
                                    </p:animScale>
                                    <p:animScale>
                                      <p:cBhvr>
                                        <p:cTn id="381" dur="83" decel="50000">
                                          <p:stCondLst>
                                            <p:cond delay="669"/>
                                          </p:stCondLst>
                                        </p:cTn>
                                        <p:tgtEl>
                                          <p:spTgt spid="46"/>
                                        </p:tgtEl>
                                      </p:cBhvr>
                                      <p:to x="100000" y="100000"/>
                                    </p:animScale>
                                    <p:animScale>
                                      <p:cBhvr>
                                        <p:cTn id="382" dur="13">
                                          <p:stCondLst>
                                            <p:cond delay="821"/>
                                          </p:stCondLst>
                                        </p:cTn>
                                        <p:tgtEl>
                                          <p:spTgt spid="46"/>
                                        </p:tgtEl>
                                      </p:cBhvr>
                                      <p:to x="100000" y="90000"/>
                                    </p:animScale>
                                    <p:animScale>
                                      <p:cBhvr>
                                        <p:cTn id="383" dur="83" decel="50000">
                                          <p:stCondLst>
                                            <p:cond delay="834"/>
                                          </p:stCondLst>
                                        </p:cTn>
                                        <p:tgtEl>
                                          <p:spTgt spid="46"/>
                                        </p:tgtEl>
                                      </p:cBhvr>
                                      <p:to x="100000" y="100000"/>
                                    </p:animScale>
                                    <p:animScale>
                                      <p:cBhvr>
                                        <p:cTn id="384" dur="13">
                                          <p:stCondLst>
                                            <p:cond delay="904"/>
                                          </p:stCondLst>
                                        </p:cTn>
                                        <p:tgtEl>
                                          <p:spTgt spid="46"/>
                                        </p:tgtEl>
                                      </p:cBhvr>
                                      <p:to x="100000" y="95000"/>
                                    </p:animScale>
                                    <p:animScale>
                                      <p:cBhvr>
                                        <p:cTn id="385" dur="83" decel="50000">
                                          <p:stCondLst>
                                            <p:cond delay="917"/>
                                          </p:stCondLst>
                                        </p:cTn>
                                        <p:tgtEl>
                                          <p:spTgt spid="46"/>
                                        </p:tgtEl>
                                      </p:cBhvr>
                                      <p:to x="100000" y="100000"/>
                                    </p:animScale>
                                  </p:childTnLst>
                                </p:cTn>
                              </p:par>
                              <p:par>
                                <p:cTn id="386" presetID="26" presetClass="entr" presetSubtype="0" fill="hold" grpId="0" nodeType="withEffect">
                                  <p:stCondLst>
                                    <p:cond delay="0"/>
                                  </p:stCondLst>
                                  <p:childTnLst>
                                    <p:set>
                                      <p:cBhvr>
                                        <p:cTn id="387" dur="1" fill="hold">
                                          <p:stCondLst>
                                            <p:cond delay="0"/>
                                          </p:stCondLst>
                                        </p:cTn>
                                        <p:tgtEl>
                                          <p:spTgt spid="47"/>
                                        </p:tgtEl>
                                        <p:attrNameLst>
                                          <p:attrName>style.visibility</p:attrName>
                                        </p:attrNameLst>
                                      </p:cBhvr>
                                      <p:to>
                                        <p:strVal val="visible"/>
                                      </p:to>
                                    </p:set>
                                    <p:animEffect transition="in" filter="wipe(down)">
                                      <p:cBhvr>
                                        <p:cTn id="388" dur="217">
                                          <p:stCondLst>
                                            <p:cond delay="0"/>
                                          </p:stCondLst>
                                        </p:cTn>
                                        <p:tgtEl>
                                          <p:spTgt spid="47"/>
                                        </p:tgtEl>
                                      </p:cBhvr>
                                    </p:animEffect>
                                    <p:anim calcmode="lin" valueType="num">
                                      <p:cBhvr>
                                        <p:cTn id="389" dur="683"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90" dur="249"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91" dur="249" tmFilter="0, 0; 0.125,0.2665; 0.25,0.4; 0.375,0.465; 0.5,0.5;  0.625,0.535; 0.75,0.6; 0.875,0.7335; 1,1">
                                          <p:stCondLst>
                                            <p:cond delay="249"/>
                                          </p:stCondLst>
                                        </p:cTn>
                                        <p:tgtEl>
                                          <p:spTgt spid="47"/>
                                        </p:tgtEl>
                                        <p:attrNameLst>
                                          <p:attrName>ppt_y</p:attrName>
                                        </p:attrNameLst>
                                      </p:cBhvr>
                                      <p:tavLst>
                                        <p:tav tm="0" fmla="#ppt_y-sin(pi*$)/9">
                                          <p:val>
                                            <p:fltVal val="0"/>
                                          </p:val>
                                        </p:tav>
                                        <p:tav tm="100000">
                                          <p:val>
                                            <p:fltVal val="1"/>
                                          </p:val>
                                        </p:tav>
                                      </p:tavLst>
                                    </p:anim>
                                    <p:anim calcmode="lin" valueType="num">
                                      <p:cBhvr>
                                        <p:cTn id="392" dur="124" tmFilter="0, 0; 0.125,0.2665; 0.25,0.4; 0.375,0.465; 0.5,0.5;  0.625,0.535; 0.75,0.6; 0.875,0.7335; 1,1">
                                          <p:stCondLst>
                                            <p:cond delay="497"/>
                                          </p:stCondLst>
                                        </p:cTn>
                                        <p:tgtEl>
                                          <p:spTgt spid="47"/>
                                        </p:tgtEl>
                                        <p:attrNameLst>
                                          <p:attrName>ppt_y</p:attrName>
                                        </p:attrNameLst>
                                      </p:cBhvr>
                                      <p:tavLst>
                                        <p:tav tm="0" fmla="#ppt_y-sin(pi*$)/27">
                                          <p:val>
                                            <p:fltVal val="0"/>
                                          </p:val>
                                        </p:tav>
                                        <p:tav tm="100000">
                                          <p:val>
                                            <p:fltVal val="1"/>
                                          </p:val>
                                        </p:tav>
                                      </p:tavLst>
                                    </p:anim>
                                    <p:anim calcmode="lin" valueType="num">
                                      <p:cBhvr>
                                        <p:cTn id="393" dur="62" tmFilter="0, 0; 0.125,0.2665; 0.25,0.4; 0.375,0.465; 0.5,0.5;  0.625,0.535; 0.75,0.6; 0.875,0.7335; 1,1">
                                          <p:stCondLst>
                                            <p:cond delay="621"/>
                                          </p:stCondLst>
                                        </p:cTn>
                                        <p:tgtEl>
                                          <p:spTgt spid="47"/>
                                        </p:tgtEl>
                                        <p:attrNameLst>
                                          <p:attrName>ppt_y</p:attrName>
                                        </p:attrNameLst>
                                      </p:cBhvr>
                                      <p:tavLst>
                                        <p:tav tm="0" fmla="#ppt_y-sin(pi*$)/81">
                                          <p:val>
                                            <p:fltVal val="0"/>
                                          </p:val>
                                        </p:tav>
                                        <p:tav tm="100000">
                                          <p:val>
                                            <p:fltVal val="1"/>
                                          </p:val>
                                        </p:tav>
                                      </p:tavLst>
                                    </p:anim>
                                    <p:animScale>
                                      <p:cBhvr>
                                        <p:cTn id="394" dur="10">
                                          <p:stCondLst>
                                            <p:cond delay="244"/>
                                          </p:stCondLst>
                                        </p:cTn>
                                        <p:tgtEl>
                                          <p:spTgt spid="47"/>
                                        </p:tgtEl>
                                      </p:cBhvr>
                                      <p:to x="100000" y="60000"/>
                                    </p:animScale>
                                    <p:animScale>
                                      <p:cBhvr>
                                        <p:cTn id="395" dur="62" decel="50000">
                                          <p:stCondLst>
                                            <p:cond delay="254"/>
                                          </p:stCondLst>
                                        </p:cTn>
                                        <p:tgtEl>
                                          <p:spTgt spid="47"/>
                                        </p:tgtEl>
                                      </p:cBhvr>
                                      <p:to x="100000" y="100000"/>
                                    </p:animScale>
                                    <p:animScale>
                                      <p:cBhvr>
                                        <p:cTn id="396" dur="10">
                                          <p:stCondLst>
                                            <p:cond delay="492"/>
                                          </p:stCondLst>
                                        </p:cTn>
                                        <p:tgtEl>
                                          <p:spTgt spid="47"/>
                                        </p:tgtEl>
                                      </p:cBhvr>
                                      <p:to x="100000" y="80000"/>
                                    </p:animScale>
                                    <p:animScale>
                                      <p:cBhvr>
                                        <p:cTn id="397" dur="62" decel="50000">
                                          <p:stCondLst>
                                            <p:cond delay="502"/>
                                          </p:stCondLst>
                                        </p:cTn>
                                        <p:tgtEl>
                                          <p:spTgt spid="47"/>
                                        </p:tgtEl>
                                      </p:cBhvr>
                                      <p:to x="100000" y="100000"/>
                                    </p:animScale>
                                    <p:animScale>
                                      <p:cBhvr>
                                        <p:cTn id="398" dur="10">
                                          <p:stCondLst>
                                            <p:cond delay="616"/>
                                          </p:stCondLst>
                                        </p:cTn>
                                        <p:tgtEl>
                                          <p:spTgt spid="47"/>
                                        </p:tgtEl>
                                      </p:cBhvr>
                                      <p:to x="100000" y="90000"/>
                                    </p:animScale>
                                    <p:animScale>
                                      <p:cBhvr>
                                        <p:cTn id="399" dur="62" decel="50000">
                                          <p:stCondLst>
                                            <p:cond delay="625"/>
                                          </p:stCondLst>
                                        </p:cTn>
                                        <p:tgtEl>
                                          <p:spTgt spid="47"/>
                                        </p:tgtEl>
                                      </p:cBhvr>
                                      <p:to x="100000" y="100000"/>
                                    </p:animScale>
                                    <p:animScale>
                                      <p:cBhvr>
                                        <p:cTn id="400" dur="10">
                                          <p:stCondLst>
                                            <p:cond delay="678"/>
                                          </p:stCondLst>
                                        </p:cTn>
                                        <p:tgtEl>
                                          <p:spTgt spid="47"/>
                                        </p:tgtEl>
                                      </p:cBhvr>
                                      <p:to x="100000" y="95000"/>
                                    </p:animScale>
                                    <p:animScale>
                                      <p:cBhvr>
                                        <p:cTn id="401" dur="62" decel="50000">
                                          <p:stCondLst>
                                            <p:cond delay="688"/>
                                          </p:stCondLst>
                                        </p:cTn>
                                        <p:tgtEl>
                                          <p:spTgt spid="47"/>
                                        </p:tgtEl>
                                      </p:cBhvr>
                                      <p:to x="100000" y="100000"/>
                                    </p:animScale>
                                  </p:childTnLst>
                                </p:cTn>
                              </p:par>
                              <p:par>
                                <p:cTn id="402" presetID="26" presetClass="entr" presetSubtype="0" fill="hold" grpId="0" nodeType="withEffect">
                                  <p:stCondLst>
                                    <p:cond delay="500"/>
                                  </p:stCondLst>
                                  <p:childTnLst>
                                    <p:set>
                                      <p:cBhvr>
                                        <p:cTn id="403" dur="1" fill="hold">
                                          <p:stCondLst>
                                            <p:cond delay="0"/>
                                          </p:stCondLst>
                                        </p:cTn>
                                        <p:tgtEl>
                                          <p:spTgt spid="48"/>
                                        </p:tgtEl>
                                        <p:attrNameLst>
                                          <p:attrName>style.visibility</p:attrName>
                                        </p:attrNameLst>
                                      </p:cBhvr>
                                      <p:to>
                                        <p:strVal val="visible"/>
                                      </p:to>
                                    </p:set>
                                    <p:animEffect transition="in" filter="wipe(down)">
                                      <p:cBhvr>
                                        <p:cTn id="404" dur="290">
                                          <p:stCondLst>
                                            <p:cond delay="0"/>
                                          </p:stCondLst>
                                        </p:cTn>
                                        <p:tgtEl>
                                          <p:spTgt spid="48"/>
                                        </p:tgtEl>
                                      </p:cBhvr>
                                    </p:animEffect>
                                    <p:anim calcmode="lin" valueType="num">
                                      <p:cBhvr>
                                        <p:cTn id="405" dur="911"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06" dur="332"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07" dur="332" tmFilter="0, 0; 0.125,0.2665; 0.25,0.4; 0.375,0.465; 0.5,0.5;  0.625,0.535; 0.75,0.6; 0.875,0.7335; 1,1">
                                          <p:stCondLst>
                                            <p:cond delay="332"/>
                                          </p:stCondLst>
                                        </p:cTn>
                                        <p:tgtEl>
                                          <p:spTgt spid="48"/>
                                        </p:tgtEl>
                                        <p:attrNameLst>
                                          <p:attrName>ppt_y</p:attrName>
                                        </p:attrNameLst>
                                      </p:cBhvr>
                                      <p:tavLst>
                                        <p:tav tm="0" fmla="#ppt_y-sin(pi*$)/9">
                                          <p:val>
                                            <p:fltVal val="0"/>
                                          </p:val>
                                        </p:tav>
                                        <p:tav tm="100000">
                                          <p:val>
                                            <p:fltVal val="1"/>
                                          </p:val>
                                        </p:tav>
                                      </p:tavLst>
                                    </p:anim>
                                    <p:anim calcmode="lin" valueType="num">
                                      <p:cBhvr>
                                        <p:cTn id="408" dur="166" tmFilter="0, 0; 0.125,0.2665; 0.25,0.4; 0.375,0.465; 0.5,0.5;  0.625,0.535; 0.75,0.6; 0.875,0.7335; 1,1">
                                          <p:stCondLst>
                                            <p:cond delay="662"/>
                                          </p:stCondLst>
                                        </p:cTn>
                                        <p:tgtEl>
                                          <p:spTgt spid="48"/>
                                        </p:tgtEl>
                                        <p:attrNameLst>
                                          <p:attrName>ppt_y</p:attrName>
                                        </p:attrNameLst>
                                      </p:cBhvr>
                                      <p:tavLst>
                                        <p:tav tm="0" fmla="#ppt_y-sin(pi*$)/27">
                                          <p:val>
                                            <p:fltVal val="0"/>
                                          </p:val>
                                        </p:tav>
                                        <p:tav tm="100000">
                                          <p:val>
                                            <p:fltVal val="1"/>
                                          </p:val>
                                        </p:tav>
                                      </p:tavLst>
                                    </p:anim>
                                    <p:anim calcmode="lin" valueType="num">
                                      <p:cBhvr>
                                        <p:cTn id="409" dur="82" tmFilter="0, 0; 0.125,0.2665; 0.25,0.4; 0.375,0.465; 0.5,0.5;  0.625,0.535; 0.75,0.6; 0.875,0.7335; 1,1">
                                          <p:stCondLst>
                                            <p:cond delay="828"/>
                                          </p:stCondLst>
                                        </p:cTn>
                                        <p:tgtEl>
                                          <p:spTgt spid="48"/>
                                        </p:tgtEl>
                                        <p:attrNameLst>
                                          <p:attrName>ppt_y</p:attrName>
                                        </p:attrNameLst>
                                      </p:cBhvr>
                                      <p:tavLst>
                                        <p:tav tm="0" fmla="#ppt_y-sin(pi*$)/81">
                                          <p:val>
                                            <p:fltVal val="0"/>
                                          </p:val>
                                        </p:tav>
                                        <p:tav tm="100000">
                                          <p:val>
                                            <p:fltVal val="1"/>
                                          </p:val>
                                        </p:tav>
                                      </p:tavLst>
                                    </p:anim>
                                    <p:animScale>
                                      <p:cBhvr>
                                        <p:cTn id="410" dur="13">
                                          <p:stCondLst>
                                            <p:cond delay="325"/>
                                          </p:stCondLst>
                                        </p:cTn>
                                        <p:tgtEl>
                                          <p:spTgt spid="48"/>
                                        </p:tgtEl>
                                      </p:cBhvr>
                                      <p:to x="100000" y="60000"/>
                                    </p:animScale>
                                    <p:animScale>
                                      <p:cBhvr>
                                        <p:cTn id="411" dur="83" decel="50000">
                                          <p:stCondLst>
                                            <p:cond delay="338"/>
                                          </p:stCondLst>
                                        </p:cTn>
                                        <p:tgtEl>
                                          <p:spTgt spid="48"/>
                                        </p:tgtEl>
                                      </p:cBhvr>
                                      <p:to x="100000" y="100000"/>
                                    </p:animScale>
                                    <p:animScale>
                                      <p:cBhvr>
                                        <p:cTn id="412" dur="13">
                                          <p:stCondLst>
                                            <p:cond delay="656"/>
                                          </p:stCondLst>
                                        </p:cTn>
                                        <p:tgtEl>
                                          <p:spTgt spid="48"/>
                                        </p:tgtEl>
                                      </p:cBhvr>
                                      <p:to x="100000" y="80000"/>
                                    </p:animScale>
                                    <p:animScale>
                                      <p:cBhvr>
                                        <p:cTn id="413" dur="83" decel="50000">
                                          <p:stCondLst>
                                            <p:cond delay="669"/>
                                          </p:stCondLst>
                                        </p:cTn>
                                        <p:tgtEl>
                                          <p:spTgt spid="48"/>
                                        </p:tgtEl>
                                      </p:cBhvr>
                                      <p:to x="100000" y="100000"/>
                                    </p:animScale>
                                    <p:animScale>
                                      <p:cBhvr>
                                        <p:cTn id="414" dur="13">
                                          <p:stCondLst>
                                            <p:cond delay="821"/>
                                          </p:stCondLst>
                                        </p:cTn>
                                        <p:tgtEl>
                                          <p:spTgt spid="48"/>
                                        </p:tgtEl>
                                      </p:cBhvr>
                                      <p:to x="100000" y="90000"/>
                                    </p:animScale>
                                    <p:animScale>
                                      <p:cBhvr>
                                        <p:cTn id="415" dur="83" decel="50000">
                                          <p:stCondLst>
                                            <p:cond delay="834"/>
                                          </p:stCondLst>
                                        </p:cTn>
                                        <p:tgtEl>
                                          <p:spTgt spid="48"/>
                                        </p:tgtEl>
                                      </p:cBhvr>
                                      <p:to x="100000" y="100000"/>
                                    </p:animScale>
                                    <p:animScale>
                                      <p:cBhvr>
                                        <p:cTn id="416" dur="13">
                                          <p:stCondLst>
                                            <p:cond delay="904"/>
                                          </p:stCondLst>
                                        </p:cTn>
                                        <p:tgtEl>
                                          <p:spTgt spid="48"/>
                                        </p:tgtEl>
                                      </p:cBhvr>
                                      <p:to x="100000" y="95000"/>
                                    </p:animScale>
                                    <p:animScale>
                                      <p:cBhvr>
                                        <p:cTn id="417" dur="83" decel="50000">
                                          <p:stCondLst>
                                            <p:cond delay="917"/>
                                          </p:stCondLst>
                                        </p:cTn>
                                        <p:tgtEl>
                                          <p:spTgt spid="48"/>
                                        </p:tgtEl>
                                      </p:cBhvr>
                                      <p:to x="100000" y="100000"/>
                                    </p:animScale>
                                  </p:childTnLst>
                                </p:cTn>
                              </p:par>
                              <p:par>
                                <p:cTn id="418" presetID="26" presetClass="entr" presetSubtype="0" fill="hold" grpId="0" nodeType="withEffect">
                                  <p:stCondLst>
                                    <p:cond delay="0"/>
                                  </p:stCondLst>
                                  <p:childTnLst>
                                    <p:set>
                                      <p:cBhvr>
                                        <p:cTn id="419" dur="1" fill="hold">
                                          <p:stCondLst>
                                            <p:cond delay="0"/>
                                          </p:stCondLst>
                                        </p:cTn>
                                        <p:tgtEl>
                                          <p:spTgt spid="49"/>
                                        </p:tgtEl>
                                        <p:attrNameLst>
                                          <p:attrName>style.visibility</p:attrName>
                                        </p:attrNameLst>
                                      </p:cBhvr>
                                      <p:to>
                                        <p:strVal val="visible"/>
                                      </p:to>
                                    </p:set>
                                    <p:animEffect transition="in" filter="wipe(down)">
                                      <p:cBhvr>
                                        <p:cTn id="420" dur="217">
                                          <p:stCondLst>
                                            <p:cond delay="0"/>
                                          </p:stCondLst>
                                        </p:cTn>
                                        <p:tgtEl>
                                          <p:spTgt spid="49"/>
                                        </p:tgtEl>
                                      </p:cBhvr>
                                    </p:animEffect>
                                    <p:anim calcmode="lin" valueType="num">
                                      <p:cBhvr>
                                        <p:cTn id="421" dur="683"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422" dur="249"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423" dur="249" tmFilter="0, 0; 0.125,0.2665; 0.25,0.4; 0.375,0.465; 0.5,0.5;  0.625,0.535; 0.75,0.6; 0.875,0.7335; 1,1">
                                          <p:stCondLst>
                                            <p:cond delay="249"/>
                                          </p:stCondLst>
                                        </p:cTn>
                                        <p:tgtEl>
                                          <p:spTgt spid="49"/>
                                        </p:tgtEl>
                                        <p:attrNameLst>
                                          <p:attrName>ppt_y</p:attrName>
                                        </p:attrNameLst>
                                      </p:cBhvr>
                                      <p:tavLst>
                                        <p:tav tm="0" fmla="#ppt_y-sin(pi*$)/9">
                                          <p:val>
                                            <p:fltVal val="0"/>
                                          </p:val>
                                        </p:tav>
                                        <p:tav tm="100000">
                                          <p:val>
                                            <p:fltVal val="1"/>
                                          </p:val>
                                        </p:tav>
                                      </p:tavLst>
                                    </p:anim>
                                    <p:anim calcmode="lin" valueType="num">
                                      <p:cBhvr>
                                        <p:cTn id="424" dur="124" tmFilter="0, 0; 0.125,0.2665; 0.25,0.4; 0.375,0.465; 0.5,0.5;  0.625,0.535; 0.75,0.6; 0.875,0.7335; 1,1">
                                          <p:stCondLst>
                                            <p:cond delay="497"/>
                                          </p:stCondLst>
                                        </p:cTn>
                                        <p:tgtEl>
                                          <p:spTgt spid="49"/>
                                        </p:tgtEl>
                                        <p:attrNameLst>
                                          <p:attrName>ppt_y</p:attrName>
                                        </p:attrNameLst>
                                      </p:cBhvr>
                                      <p:tavLst>
                                        <p:tav tm="0" fmla="#ppt_y-sin(pi*$)/27">
                                          <p:val>
                                            <p:fltVal val="0"/>
                                          </p:val>
                                        </p:tav>
                                        <p:tav tm="100000">
                                          <p:val>
                                            <p:fltVal val="1"/>
                                          </p:val>
                                        </p:tav>
                                      </p:tavLst>
                                    </p:anim>
                                    <p:anim calcmode="lin" valueType="num">
                                      <p:cBhvr>
                                        <p:cTn id="425" dur="62" tmFilter="0, 0; 0.125,0.2665; 0.25,0.4; 0.375,0.465; 0.5,0.5;  0.625,0.535; 0.75,0.6; 0.875,0.7335; 1,1">
                                          <p:stCondLst>
                                            <p:cond delay="621"/>
                                          </p:stCondLst>
                                        </p:cTn>
                                        <p:tgtEl>
                                          <p:spTgt spid="49"/>
                                        </p:tgtEl>
                                        <p:attrNameLst>
                                          <p:attrName>ppt_y</p:attrName>
                                        </p:attrNameLst>
                                      </p:cBhvr>
                                      <p:tavLst>
                                        <p:tav tm="0" fmla="#ppt_y-sin(pi*$)/81">
                                          <p:val>
                                            <p:fltVal val="0"/>
                                          </p:val>
                                        </p:tav>
                                        <p:tav tm="100000">
                                          <p:val>
                                            <p:fltVal val="1"/>
                                          </p:val>
                                        </p:tav>
                                      </p:tavLst>
                                    </p:anim>
                                    <p:animScale>
                                      <p:cBhvr>
                                        <p:cTn id="426" dur="10">
                                          <p:stCondLst>
                                            <p:cond delay="244"/>
                                          </p:stCondLst>
                                        </p:cTn>
                                        <p:tgtEl>
                                          <p:spTgt spid="49"/>
                                        </p:tgtEl>
                                      </p:cBhvr>
                                      <p:to x="100000" y="60000"/>
                                    </p:animScale>
                                    <p:animScale>
                                      <p:cBhvr>
                                        <p:cTn id="427" dur="62" decel="50000">
                                          <p:stCondLst>
                                            <p:cond delay="254"/>
                                          </p:stCondLst>
                                        </p:cTn>
                                        <p:tgtEl>
                                          <p:spTgt spid="49"/>
                                        </p:tgtEl>
                                      </p:cBhvr>
                                      <p:to x="100000" y="100000"/>
                                    </p:animScale>
                                    <p:animScale>
                                      <p:cBhvr>
                                        <p:cTn id="428" dur="10">
                                          <p:stCondLst>
                                            <p:cond delay="492"/>
                                          </p:stCondLst>
                                        </p:cTn>
                                        <p:tgtEl>
                                          <p:spTgt spid="49"/>
                                        </p:tgtEl>
                                      </p:cBhvr>
                                      <p:to x="100000" y="80000"/>
                                    </p:animScale>
                                    <p:animScale>
                                      <p:cBhvr>
                                        <p:cTn id="429" dur="62" decel="50000">
                                          <p:stCondLst>
                                            <p:cond delay="502"/>
                                          </p:stCondLst>
                                        </p:cTn>
                                        <p:tgtEl>
                                          <p:spTgt spid="49"/>
                                        </p:tgtEl>
                                      </p:cBhvr>
                                      <p:to x="100000" y="100000"/>
                                    </p:animScale>
                                    <p:animScale>
                                      <p:cBhvr>
                                        <p:cTn id="430" dur="10">
                                          <p:stCondLst>
                                            <p:cond delay="616"/>
                                          </p:stCondLst>
                                        </p:cTn>
                                        <p:tgtEl>
                                          <p:spTgt spid="49"/>
                                        </p:tgtEl>
                                      </p:cBhvr>
                                      <p:to x="100000" y="90000"/>
                                    </p:animScale>
                                    <p:animScale>
                                      <p:cBhvr>
                                        <p:cTn id="431" dur="62" decel="50000">
                                          <p:stCondLst>
                                            <p:cond delay="625"/>
                                          </p:stCondLst>
                                        </p:cTn>
                                        <p:tgtEl>
                                          <p:spTgt spid="49"/>
                                        </p:tgtEl>
                                      </p:cBhvr>
                                      <p:to x="100000" y="100000"/>
                                    </p:animScale>
                                    <p:animScale>
                                      <p:cBhvr>
                                        <p:cTn id="432" dur="10">
                                          <p:stCondLst>
                                            <p:cond delay="678"/>
                                          </p:stCondLst>
                                        </p:cTn>
                                        <p:tgtEl>
                                          <p:spTgt spid="49"/>
                                        </p:tgtEl>
                                      </p:cBhvr>
                                      <p:to x="100000" y="95000"/>
                                    </p:animScale>
                                    <p:animScale>
                                      <p:cBhvr>
                                        <p:cTn id="433" dur="62" decel="50000">
                                          <p:stCondLst>
                                            <p:cond delay="688"/>
                                          </p:stCondLst>
                                        </p:cTn>
                                        <p:tgtEl>
                                          <p:spTgt spid="49"/>
                                        </p:tgtEl>
                                      </p:cBhvr>
                                      <p:to x="100000" y="100000"/>
                                    </p:animScale>
                                  </p:childTnLst>
                                </p:cTn>
                              </p:par>
                            </p:childTnLst>
                          </p:cTn>
                        </p:par>
                        <p:par>
                          <p:cTn id="434" fill="hold">
                            <p:stCondLst>
                              <p:cond delay="7500"/>
                            </p:stCondLst>
                            <p:childTnLst>
                              <p:par>
                                <p:cTn id="435" presetID="26" presetClass="entr" presetSubtype="0" fill="hold" grpId="0" nodeType="afterEffect">
                                  <p:stCondLst>
                                    <p:cond delay="0"/>
                                  </p:stCondLst>
                                  <p:childTnLst>
                                    <p:set>
                                      <p:cBhvr>
                                        <p:cTn id="436" dur="1" fill="hold">
                                          <p:stCondLst>
                                            <p:cond delay="0"/>
                                          </p:stCondLst>
                                        </p:cTn>
                                        <p:tgtEl>
                                          <p:spTgt spid="50"/>
                                        </p:tgtEl>
                                        <p:attrNameLst>
                                          <p:attrName>style.visibility</p:attrName>
                                        </p:attrNameLst>
                                      </p:cBhvr>
                                      <p:to>
                                        <p:strVal val="visible"/>
                                      </p:to>
                                    </p:set>
                                    <p:animEffect transition="in" filter="wipe(down)">
                                      <p:cBhvr>
                                        <p:cTn id="437" dur="290">
                                          <p:stCondLst>
                                            <p:cond delay="0"/>
                                          </p:stCondLst>
                                        </p:cTn>
                                        <p:tgtEl>
                                          <p:spTgt spid="50"/>
                                        </p:tgtEl>
                                      </p:cBhvr>
                                    </p:animEffect>
                                    <p:anim calcmode="lin" valueType="num">
                                      <p:cBhvr>
                                        <p:cTn id="438" dur="911"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439" dur="332"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440" dur="332" tmFilter="0, 0; 0.125,0.2665; 0.25,0.4; 0.375,0.465; 0.5,0.5;  0.625,0.535; 0.75,0.6; 0.875,0.7335; 1,1">
                                          <p:stCondLst>
                                            <p:cond delay="332"/>
                                          </p:stCondLst>
                                        </p:cTn>
                                        <p:tgtEl>
                                          <p:spTgt spid="50"/>
                                        </p:tgtEl>
                                        <p:attrNameLst>
                                          <p:attrName>ppt_y</p:attrName>
                                        </p:attrNameLst>
                                      </p:cBhvr>
                                      <p:tavLst>
                                        <p:tav tm="0" fmla="#ppt_y-sin(pi*$)/9">
                                          <p:val>
                                            <p:fltVal val="0"/>
                                          </p:val>
                                        </p:tav>
                                        <p:tav tm="100000">
                                          <p:val>
                                            <p:fltVal val="1"/>
                                          </p:val>
                                        </p:tav>
                                      </p:tavLst>
                                    </p:anim>
                                    <p:anim calcmode="lin" valueType="num">
                                      <p:cBhvr>
                                        <p:cTn id="441" dur="166" tmFilter="0, 0; 0.125,0.2665; 0.25,0.4; 0.375,0.465; 0.5,0.5;  0.625,0.535; 0.75,0.6; 0.875,0.7335; 1,1">
                                          <p:stCondLst>
                                            <p:cond delay="662"/>
                                          </p:stCondLst>
                                        </p:cTn>
                                        <p:tgtEl>
                                          <p:spTgt spid="50"/>
                                        </p:tgtEl>
                                        <p:attrNameLst>
                                          <p:attrName>ppt_y</p:attrName>
                                        </p:attrNameLst>
                                      </p:cBhvr>
                                      <p:tavLst>
                                        <p:tav tm="0" fmla="#ppt_y-sin(pi*$)/27">
                                          <p:val>
                                            <p:fltVal val="0"/>
                                          </p:val>
                                        </p:tav>
                                        <p:tav tm="100000">
                                          <p:val>
                                            <p:fltVal val="1"/>
                                          </p:val>
                                        </p:tav>
                                      </p:tavLst>
                                    </p:anim>
                                    <p:anim calcmode="lin" valueType="num">
                                      <p:cBhvr>
                                        <p:cTn id="442" dur="82" tmFilter="0, 0; 0.125,0.2665; 0.25,0.4; 0.375,0.465; 0.5,0.5;  0.625,0.535; 0.75,0.6; 0.875,0.7335; 1,1">
                                          <p:stCondLst>
                                            <p:cond delay="828"/>
                                          </p:stCondLst>
                                        </p:cTn>
                                        <p:tgtEl>
                                          <p:spTgt spid="50"/>
                                        </p:tgtEl>
                                        <p:attrNameLst>
                                          <p:attrName>ppt_y</p:attrName>
                                        </p:attrNameLst>
                                      </p:cBhvr>
                                      <p:tavLst>
                                        <p:tav tm="0" fmla="#ppt_y-sin(pi*$)/81">
                                          <p:val>
                                            <p:fltVal val="0"/>
                                          </p:val>
                                        </p:tav>
                                        <p:tav tm="100000">
                                          <p:val>
                                            <p:fltVal val="1"/>
                                          </p:val>
                                        </p:tav>
                                      </p:tavLst>
                                    </p:anim>
                                    <p:animScale>
                                      <p:cBhvr>
                                        <p:cTn id="443" dur="13">
                                          <p:stCondLst>
                                            <p:cond delay="325"/>
                                          </p:stCondLst>
                                        </p:cTn>
                                        <p:tgtEl>
                                          <p:spTgt spid="50"/>
                                        </p:tgtEl>
                                      </p:cBhvr>
                                      <p:to x="100000" y="60000"/>
                                    </p:animScale>
                                    <p:animScale>
                                      <p:cBhvr>
                                        <p:cTn id="444" dur="83" decel="50000">
                                          <p:stCondLst>
                                            <p:cond delay="338"/>
                                          </p:stCondLst>
                                        </p:cTn>
                                        <p:tgtEl>
                                          <p:spTgt spid="50"/>
                                        </p:tgtEl>
                                      </p:cBhvr>
                                      <p:to x="100000" y="100000"/>
                                    </p:animScale>
                                    <p:animScale>
                                      <p:cBhvr>
                                        <p:cTn id="445" dur="13">
                                          <p:stCondLst>
                                            <p:cond delay="656"/>
                                          </p:stCondLst>
                                        </p:cTn>
                                        <p:tgtEl>
                                          <p:spTgt spid="50"/>
                                        </p:tgtEl>
                                      </p:cBhvr>
                                      <p:to x="100000" y="80000"/>
                                    </p:animScale>
                                    <p:animScale>
                                      <p:cBhvr>
                                        <p:cTn id="446" dur="83" decel="50000">
                                          <p:stCondLst>
                                            <p:cond delay="669"/>
                                          </p:stCondLst>
                                        </p:cTn>
                                        <p:tgtEl>
                                          <p:spTgt spid="50"/>
                                        </p:tgtEl>
                                      </p:cBhvr>
                                      <p:to x="100000" y="100000"/>
                                    </p:animScale>
                                    <p:animScale>
                                      <p:cBhvr>
                                        <p:cTn id="447" dur="13">
                                          <p:stCondLst>
                                            <p:cond delay="821"/>
                                          </p:stCondLst>
                                        </p:cTn>
                                        <p:tgtEl>
                                          <p:spTgt spid="50"/>
                                        </p:tgtEl>
                                      </p:cBhvr>
                                      <p:to x="100000" y="90000"/>
                                    </p:animScale>
                                    <p:animScale>
                                      <p:cBhvr>
                                        <p:cTn id="448" dur="83" decel="50000">
                                          <p:stCondLst>
                                            <p:cond delay="834"/>
                                          </p:stCondLst>
                                        </p:cTn>
                                        <p:tgtEl>
                                          <p:spTgt spid="50"/>
                                        </p:tgtEl>
                                      </p:cBhvr>
                                      <p:to x="100000" y="100000"/>
                                    </p:animScale>
                                    <p:animScale>
                                      <p:cBhvr>
                                        <p:cTn id="449" dur="13">
                                          <p:stCondLst>
                                            <p:cond delay="904"/>
                                          </p:stCondLst>
                                        </p:cTn>
                                        <p:tgtEl>
                                          <p:spTgt spid="50"/>
                                        </p:tgtEl>
                                      </p:cBhvr>
                                      <p:to x="100000" y="95000"/>
                                    </p:animScale>
                                    <p:animScale>
                                      <p:cBhvr>
                                        <p:cTn id="450" dur="83" decel="50000">
                                          <p:stCondLst>
                                            <p:cond delay="917"/>
                                          </p:stCondLst>
                                        </p:cTn>
                                        <p:tgtEl>
                                          <p:spTgt spid="50"/>
                                        </p:tgtEl>
                                      </p:cBhvr>
                                      <p:to x="100000" y="100000"/>
                                    </p:animScale>
                                  </p:childTnLst>
                                </p:cTn>
                              </p:par>
                              <p:par>
                                <p:cTn id="451" presetID="26" presetClass="entr" presetSubtype="0" fill="hold" grpId="0" nodeType="withEffect">
                                  <p:stCondLst>
                                    <p:cond delay="0"/>
                                  </p:stCondLst>
                                  <p:childTnLst>
                                    <p:set>
                                      <p:cBhvr>
                                        <p:cTn id="452" dur="1" fill="hold">
                                          <p:stCondLst>
                                            <p:cond delay="0"/>
                                          </p:stCondLst>
                                        </p:cTn>
                                        <p:tgtEl>
                                          <p:spTgt spid="51"/>
                                        </p:tgtEl>
                                        <p:attrNameLst>
                                          <p:attrName>style.visibility</p:attrName>
                                        </p:attrNameLst>
                                      </p:cBhvr>
                                      <p:to>
                                        <p:strVal val="visible"/>
                                      </p:to>
                                    </p:set>
                                    <p:animEffect transition="in" filter="wipe(down)">
                                      <p:cBhvr>
                                        <p:cTn id="453" dur="290">
                                          <p:stCondLst>
                                            <p:cond delay="0"/>
                                          </p:stCondLst>
                                        </p:cTn>
                                        <p:tgtEl>
                                          <p:spTgt spid="51"/>
                                        </p:tgtEl>
                                      </p:cBhvr>
                                    </p:animEffect>
                                    <p:anim calcmode="lin" valueType="num">
                                      <p:cBhvr>
                                        <p:cTn id="454" dur="911"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55" dur="332"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56" dur="332" tmFilter="0, 0; 0.125,0.2665; 0.25,0.4; 0.375,0.465; 0.5,0.5;  0.625,0.535; 0.75,0.6; 0.875,0.7335; 1,1">
                                          <p:stCondLst>
                                            <p:cond delay="332"/>
                                          </p:stCondLst>
                                        </p:cTn>
                                        <p:tgtEl>
                                          <p:spTgt spid="51"/>
                                        </p:tgtEl>
                                        <p:attrNameLst>
                                          <p:attrName>ppt_y</p:attrName>
                                        </p:attrNameLst>
                                      </p:cBhvr>
                                      <p:tavLst>
                                        <p:tav tm="0" fmla="#ppt_y-sin(pi*$)/9">
                                          <p:val>
                                            <p:fltVal val="0"/>
                                          </p:val>
                                        </p:tav>
                                        <p:tav tm="100000">
                                          <p:val>
                                            <p:fltVal val="1"/>
                                          </p:val>
                                        </p:tav>
                                      </p:tavLst>
                                    </p:anim>
                                    <p:anim calcmode="lin" valueType="num">
                                      <p:cBhvr>
                                        <p:cTn id="457" dur="166" tmFilter="0, 0; 0.125,0.2665; 0.25,0.4; 0.375,0.465; 0.5,0.5;  0.625,0.535; 0.75,0.6; 0.875,0.7335; 1,1">
                                          <p:stCondLst>
                                            <p:cond delay="662"/>
                                          </p:stCondLst>
                                        </p:cTn>
                                        <p:tgtEl>
                                          <p:spTgt spid="51"/>
                                        </p:tgtEl>
                                        <p:attrNameLst>
                                          <p:attrName>ppt_y</p:attrName>
                                        </p:attrNameLst>
                                      </p:cBhvr>
                                      <p:tavLst>
                                        <p:tav tm="0" fmla="#ppt_y-sin(pi*$)/27">
                                          <p:val>
                                            <p:fltVal val="0"/>
                                          </p:val>
                                        </p:tav>
                                        <p:tav tm="100000">
                                          <p:val>
                                            <p:fltVal val="1"/>
                                          </p:val>
                                        </p:tav>
                                      </p:tavLst>
                                    </p:anim>
                                    <p:anim calcmode="lin" valueType="num">
                                      <p:cBhvr>
                                        <p:cTn id="458" dur="82" tmFilter="0, 0; 0.125,0.2665; 0.25,0.4; 0.375,0.465; 0.5,0.5;  0.625,0.535; 0.75,0.6; 0.875,0.7335; 1,1">
                                          <p:stCondLst>
                                            <p:cond delay="828"/>
                                          </p:stCondLst>
                                        </p:cTn>
                                        <p:tgtEl>
                                          <p:spTgt spid="51"/>
                                        </p:tgtEl>
                                        <p:attrNameLst>
                                          <p:attrName>ppt_y</p:attrName>
                                        </p:attrNameLst>
                                      </p:cBhvr>
                                      <p:tavLst>
                                        <p:tav tm="0" fmla="#ppt_y-sin(pi*$)/81">
                                          <p:val>
                                            <p:fltVal val="0"/>
                                          </p:val>
                                        </p:tav>
                                        <p:tav tm="100000">
                                          <p:val>
                                            <p:fltVal val="1"/>
                                          </p:val>
                                        </p:tav>
                                      </p:tavLst>
                                    </p:anim>
                                    <p:animScale>
                                      <p:cBhvr>
                                        <p:cTn id="459" dur="13">
                                          <p:stCondLst>
                                            <p:cond delay="325"/>
                                          </p:stCondLst>
                                        </p:cTn>
                                        <p:tgtEl>
                                          <p:spTgt spid="51"/>
                                        </p:tgtEl>
                                      </p:cBhvr>
                                      <p:to x="100000" y="60000"/>
                                    </p:animScale>
                                    <p:animScale>
                                      <p:cBhvr>
                                        <p:cTn id="460" dur="83" decel="50000">
                                          <p:stCondLst>
                                            <p:cond delay="338"/>
                                          </p:stCondLst>
                                        </p:cTn>
                                        <p:tgtEl>
                                          <p:spTgt spid="51"/>
                                        </p:tgtEl>
                                      </p:cBhvr>
                                      <p:to x="100000" y="100000"/>
                                    </p:animScale>
                                    <p:animScale>
                                      <p:cBhvr>
                                        <p:cTn id="461" dur="13">
                                          <p:stCondLst>
                                            <p:cond delay="656"/>
                                          </p:stCondLst>
                                        </p:cTn>
                                        <p:tgtEl>
                                          <p:spTgt spid="51"/>
                                        </p:tgtEl>
                                      </p:cBhvr>
                                      <p:to x="100000" y="80000"/>
                                    </p:animScale>
                                    <p:animScale>
                                      <p:cBhvr>
                                        <p:cTn id="462" dur="83" decel="50000">
                                          <p:stCondLst>
                                            <p:cond delay="669"/>
                                          </p:stCondLst>
                                        </p:cTn>
                                        <p:tgtEl>
                                          <p:spTgt spid="51"/>
                                        </p:tgtEl>
                                      </p:cBhvr>
                                      <p:to x="100000" y="100000"/>
                                    </p:animScale>
                                    <p:animScale>
                                      <p:cBhvr>
                                        <p:cTn id="463" dur="13">
                                          <p:stCondLst>
                                            <p:cond delay="821"/>
                                          </p:stCondLst>
                                        </p:cTn>
                                        <p:tgtEl>
                                          <p:spTgt spid="51"/>
                                        </p:tgtEl>
                                      </p:cBhvr>
                                      <p:to x="100000" y="90000"/>
                                    </p:animScale>
                                    <p:animScale>
                                      <p:cBhvr>
                                        <p:cTn id="464" dur="83" decel="50000">
                                          <p:stCondLst>
                                            <p:cond delay="834"/>
                                          </p:stCondLst>
                                        </p:cTn>
                                        <p:tgtEl>
                                          <p:spTgt spid="51"/>
                                        </p:tgtEl>
                                      </p:cBhvr>
                                      <p:to x="100000" y="100000"/>
                                    </p:animScale>
                                    <p:animScale>
                                      <p:cBhvr>
                                        <p:cTn id="465" dur="13">
                                          <p:stCondLst>
                                            <p:cond delay="904"/>
                                          </p:stCondLst>
                                        </p:cTn>
                                        <p:tgtEl>
                                          <p:spTgt spid="51"/>
                                        </p:tgtEl>
                                      </p:cBhvr>
                                      <p:to x="100000" y="95000"/>
                                    </p:animScale>
                                    <p:animScale>
                                      <p:cBhvr>
                                        <p:cTn id="466" dur="83" decel="50000">
                                          <p:stCondLst>
                                            <p:cond delay="917"/>
                                          </p:stCondLst>
                                        </p:cTn>
                                        <p:tgtEl>
                                          <p:spTgt spid="51"/>
                                        </p:tgtEl>
                                      </p:cBhvr>
                                      <p:to x="100000" y="100000"/>
                                    </p:animScale>
                                  </p:childTnLst>
                                </p:cTn>
                              </p:par>
                              <p:par>
                                <p:cTn id="467" presetID="26" presetClass="entr" presetSubtype="0" fill="hold" grpId="0" nodeType="withEffect">
                                  <p:stCondLst>
                                    <p:cond delay="500"/>
                                  </p:stCondLst>
                                  <p:childTnLst>
                                    <p:set>
                                      <p:cBhvr>
                                        <p:cTn id="468" dur="1" fill="hold">
                                          <p:stCondLst>
                                            <p:cond delay="0"/>
                                          </p:stCondLst>
                                        </p:cTn>
                                        <p:tgtEl>
                                          <p:spTgt spid="52"/>
                                        </p:tgtEl>
                                        <p:attrNameLst>
                                          <p:attrName>style.visibility</p:attrName>
                                        </p:attrNameLst>
                                      </p:cBhvr>
                                      <p:to>
                                        <p:strVal val="visible"/>
                                      </p:to>
                                    </p:set>
                                    <p:animEffect transition="in" filter="wipe(down)">
                                      <p:cBhvr>
                                        <p:cTn id="469" dur="71">
                                          <p:stCondLst>
                                            <p:cond delay="0"/>
                                          </p:stCondLst>
                                        </p:cTn>
                                        <p:tgtEl>
                                          <p:spTgt spid="52"/>
                                        </p:tgtEl>
                                      </p:cBhvr>
                                    </p:animEffect>
                                    <p:anim calcmode="lin" valueType="num">
                                      <p:cBhvr>
                                        <p:cTn id="470" dur="224"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71" dur="82"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72" dur="82" tmFilter="0, 0; 0.125,0.2665; 0.25,0.4; 0.375,0.465; 0.5,0.5;  0.625,0.535; 0.75,0.6; 0.875,0.7335; 1,1">
                                          <p:stCondLst>
                                            <p:cond delay="82"/>
                                          </p:stCondLst>
                                        </p:cTn>
                                        <p:tgtEl>
                                          <p:spTgt spid="52"/>
                                        </p:tgtEl>
                                        <p:attrNameLst>
                                          <p:attrName>ppt_y</p:attrName>
                                        </p:attrNameLst>
                                      </p:cBhvr>
                                      <p:tavLst>
                                        <p:tav tm="0" fmla="#ppt_y-sin(pi*$)/9">
                                          <p:val>
                                            <p:fltVal val="0"/>
                                          </p:val>
                                        </p:tav>
                                        <p:tav tm="100000">
                                          <p:val>
                                            <p:fltVal val="1"/>
                                          </p:val>
                                        </p:tav>
                                      </p:tavLst>
                                    </p:anim>
                                    <p:anim calcmode="lin" valueType="num">
                                      <p:cBhvr>
                                        <p:cTn id="473" dur="2" tmFilter="0, 0; 0.125,0.2665; 0.25,0.4; 0.375,0.465; 0.5,0.5;  0.625,0.535; 0.75,0.6; 0.875,0.7335; 1,1">
                                          <p:stCondLst>
                                            <p:cond delay="163"/>
                                          </p:stCondLst>
                                        </p:cTn>
                                        <p:tgtEl>
                                          <p:spTgt spid="52"/>
                                        </p:tgtEl>
                                        <p:attrNameLst>
                                          <p:attrName>ppt_y</p:attrName>
                                        </p:attrNameLst>
                                      </p:cBhvr>
                                      <p:tavLst>
                                        <p:tav tm="0" fmla="#ppt_y-sin(pi*$)/27">
                                          <p:val>
                                            <p:fltVal val="0"/>
                                          </p:val>
                                        </p:tav>
                                        <p:tav tm="100000">
                                          <p:val>
                                            <p:fltVal val="1"/>
                                          </p:val>
                                        </p:tav>
                                      </p:tavLst>
                                    </p:anim>
                                    <p:anim calcmode="lin" valueType="num">
                                      <p:cBhvr>
                                        <p:cTn id="474" dur="1" tmFilter="0, 0; 0.125,0.2665; 0.25,0.4; 0.375,0.465; 0.5,0.5;  0.625,0.535; 0.75,0.6; 0.875,0.7335; 1,1">
                                          <p:stCondLst>
                                            <p:cond delay="249"/>
                                          </p:stCondLst>
                                        </p:cTn>
                                        <p:tgtEl>
                                          <p:spTgt spid="52"/>
                                        </p:tgtEl>
                                        <p:attrNameLst>
                                          <p:attrName>ppt_y</p:attrName>
                                        </p:attrNameLst>
                                      </p:cBhvr>
                                      <p:tavLst>
                                        <p:tav tm="0" fmla="#ppt_y-sin(pi*$)/81">
                                          <p:val>
                                            <p:fltVal val="0"/>
                                          </p:val>
                                        </p:tav>
                                        <p:tav tm="100000">
                                          <p:val>
                                            <p:fltVal val="1"/>
                                          </p:val>
                                        </p:tav>
                                      </p:tavLst>
                                    </p:anim>
                                    <p:animScale>
                                      <p:cBhvr>
                                        <p:cTn id="475" dur="1">
                                          <p:stCondLst>
                                            <p:cond delay="80"/>
                                          </p:stCondLst>
                                        </p:cTn>
                                        <p:tgtEl>
                                          <p:spTgt spid="52"/>
                                        </p:tgtEl>
                                      </p:cBhvr>
                                      <p:to x="100000" y="60000"/>
                                    </p:animScale>
                                    <p:animScale>
                                      <p:cBhvr>
                                        <p:cTn id="476" dur="1" decel="50000">
                                          <p:stCondLst>
                                            <p:cond delay="83"/>
                                          </p:stCondLst>
                                        </p:cTn>
                                        <p:tgtEl>
                                          <p:spTgt spid="52"/>
                                        </p:tgtEl>
                                      </p:cBhvr>
                                      <p:to x="100000" y="100000"/>
                                    </p:animScale>
                                    <p:animScale>
                                      <p:cBhvr>
                                        <p:cTn id="477" dur="1">
                                          <p:stCondLst>
                                            <p:cond delay="161"/>
                                          </p:stCondLst>
                                        </p:cTn>
                                        <p:tgtEl>
                                          <p:spTgt spid="52"/>
                                        </p:tgtEl>
                                      </p:cBhvr>
                                      <p:to x="100000" y="80000"/>
                                    </p:animScale>
                                    <p:animScale>
                                      <p:cBhvr>
                                        <p:cTn id="478" dur="1" decel="50000">
                                          <p:stCondLst>
                                            <p:cond delay="164"/>
                                          </p:stCondLst>
                                        </p:cTn>
                                        <p:tgtEl>
                                          <p:spTgt spid="52"/>
                                        </p:tgtEl>
                                      </p:cBhvr>
                                      <p:to x="100000" y="100000"/>
                                    </p:animScale>
                                    <p:animScale>
                                      <p:cBhvr>
                                        <p:cTn id="479" dur="1">
                                          <p:stCondLst>
                                            <p:cond delay="249"/>
                                          </p:stCondLst>
                                        </p:cTn>
                                        <p:tgtEl>
                                          <p:spTgt spid="52"/>
                                        </p:tgtEl>
                                      </p:cBhvr>
                                      <p:to x="100000" y="90000"/>
                                    </p:animScale>
                                    <p:animScale>
                                      <p:cBhvr>
                                        <p:cTn id="480" dur="1" decel="50000">
                                          <p:stCondLst>
                                            <p:cond delay="249"/>
                                          </p:stCondLst>
                                        </p:cTn>
                                        <p:tgtEl>
                                          <p:spTgt spid="52"/>
                                        </p:tgtEl>
                                      </p:cBhvr>
                                      <p:to x="100000" y="100000"/>
                                    </p:animScale>
                                    <p:animScale>
                                      <p:cBhvr>
                                        <p:cTn id="481" dur="1">
                                          <p:stCondLst>
                                            <p:cond delay="249"/>
                                          </p:stCondLst>
                                        </p:cTn>
                                        <p:tgtEl>
                                          <p:spTgt spid="52"/>
                                        </p:tgtEl>
                                      </p:cBhvr>
                                      <p:to x="100000" y="95000"/>
                                    </p:animScale>
                                    <p:animScale>
                                      <p:cBhvr>
                                        <p:cTn id="482" dur="1" decel="50000">
                                          <p:stCondLst>
                                            <p:cond delay="249"/>
                                          </p:stCondLst>
                                        </p:cTn>
                                        <p:tgtEl>
                                          <p:spTgt spid="52"/>
                                        </p:tgtEl>
                                      </p:cBhvr>
                                      <p:to x="100000" y="100000"/>
                                    </p:animScale>
                                  </p:childTnLst>
                                </p:cTn>
                              </p:par>
                              <p:par>
                                <p:cTn id="483" presetID="26" presetClass="entr" presetSubtype="0" fill="hold" grpId="0" nodeType="withEffect">
                                  <p:stCondLst>
                                    <p:cond delay="0"/>
                                  </p:stCondLst>
                                  <p:childTnLst>
                                    <p:set>
                                      <p:cBhvr>
                                        <p:cTn id="484" dur="1" fill="hold">
                                          <p:stCondLst>
                                            <p:cond delay="0"/>
                                          </p:stCondLst>
                                        </p:cTn>
                                        <p:tgtEl>
                                          <p:spTgt spid="53"/>
                                        </p:tgtEl>
                                        <p:attrNameLst>
                                          <p:attrName>style.visibility</p:attrName>
                                        </p:attrNameLst>
                                      </p:cBhvr>
                                      <p:to>
                                        <p:strVal val="visible"/>
                                      </p:to>
                                    </p:set>
                                    <p:animEffect transition="in" filter="wipe(down)">
                                      <p:cBhvr>
                                        <p:cTn id="485" dur="217">
                                          <p:stCondLst>
                                            <p:cond delay="0"/>
                                          </p:stCondLst>
                                        </p:cTn>
                                        <p:tgtEl>
                                          <p:spTgt spid="53"/>
                                        </p:tgtEl>
                                      </p:cBhvr>
                                    </p:animEffect>
                                    <p:anim calcmode="lin" valueType="num">
                                      <p:cBhvr>
                                        <p:cTn id="486" dur="683"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487" dur="249"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488" dur="249" tmFilter="0, 0; 0.125,0.2665; 0.25,0.4; 0.375,0.465; 0.5,0.5;  0.625,0.535; 0.75,0.6; 0.875,0.7335; 1,1">
                                          <p:stCondLst>
                                            <p:cond delay="249"/>
                                          </p:stCondLst>
                                        </p:cTn>
                                        <p:tgtEl>
                                          <p:spTgt spid="53"/>
                                        </p:tgtEl>
                                        <p:attrNameLst>
                                          <p:attrName>ppt_y</p:attrName>
                                        </p:attrNameLst>
                                      </p:cBhvr>
                                      <p:tavLst>
                                        <p:tav tm="0" fmla="#ppt_y-sin(pi*$)/9">
                                          <p:val>
                                            <p:fltVal val="0"/>
                                          </p:val>
                                        </p:tav>
                                        <p:tav tm="100000">
                                          <p:val>
                                            <p:fltVal val="1"/>
                                          </p:val>
                                        </p:tav>
                                      </p:tavLst>
                                    </p:anim>
                                    <p:anim calcmode="lin" valueType="num">
                                      <p:cBhvr>
                                        <p:cTn id="489" dur="124" tmFilter="0, 0; 0.125,0.2665; 0.25,0.4; 0.375,0.465; 0.5,0.5;  0.625,0.535; 0.75,0.6; 0.875,0.7335; 1,1">
                                          <p:stCondLst>
                                            <p:cond delay="497"/>
                                          </p:stCondLst>
                                        </p:cTn>
                                        <p:tgtEl>
                                          <p:spTgt spid="53"/>
                                        </p:tgtEl>
                                        <p:attrNameLst>
                                          <p:attrName>ppt_y</p:attrName>
                                        </p:attrNameLst>
                                      </p:cBhvr>
                                      <p:tavLst>
                                        <p:tav tm="0" fmla="#ppt_y-sin(pi*$)/27">
                                          <p:val>
                                            <p:fltVal val="0"/>
                                          </p:val>
                                        </p:tav>
                                        <p:tav tm="100000">
                                          <p:val>
                                            <p:fltVal val="1"/>
                                          </p:val>
                                        </p:tav>
                                      </p:tavLst>
                                    </p:anim>
                                    <p:anim calcmode="lin" valueType="num">
                                      <p:cBhvr>
                                        <p:cTn id="490" dur="62" tmFilter="0, 0; 0.125,0.2665; 0.25,0.4; 0.375,0.465; 0.5,0.5;  0.625,0.535; 0.75,0.6; 0.875,0.7335; 1,1">
                                          <p:stCondLst>
                                            <p:cond delay="621"/>
                                          </p:stCondLst>
                                        </p:cTn>
                                        <p:tgtEl>
                                          <p:spTgt spid="53"/>
                                        </p:tgtEl>
                                        <p:attrNameLst>
                                          <p:attrName>ppt_y</p:attrName>
                                        </p:attrNameLst>
                                      </p:cBhvr>
                                      <p:tavLst>
                                        <p:tav tm="0" fmla="#ppt_y-sin(pi*$)/81">
                                          <p:val>
                                            <p:fltVal val="0"/>
                                          </p:val>
                                        </p:tav>
                                        <p:tav tm="100000">
                                          <p:val>
                                            <p:fltVal val="1"/>
                                          </p:val>
                                        </p:tav>
                                      </p:tavLst>
                                    </p:anim>
                                    <p:animScale>
                                      <p:cBhvr>
                                        <p:cTn id="491" dur="10">
                                          <p:stCondLst>
                                            <p:cond delay="244"/>
                                          </p:stCondLst>
                                        </p:cTn>
                                        <p:tgtEl>
                                          <p:spTgt spid="53"/>
                                        </p:tgtEl>
                                      </p:cBhvr>
                                      <p:to x="100000" y="60000"/>
                                    </p:animScale>
                                    <p:animScale>
                                      <p:cBhvr>
                                        <p:cTn id="492" dur="62" decel="50000">
                                          <p:stCondLst>
                                            <p:cond delay="254"/>
                                          </p:stCondLst>
                                        </p:cTn>
                                        <p:tgtEl>
                                          <p:spTgt spid="53"/>
                                        </p:tgtEl>
                                      </p:cBhvr>
                                      <p:to x="100000" y="100000"/>
                                    </p:animScale>
                                    <p:animScale>
                                      <p:cBhvr>
                                        <p:cTn id="493" dur="10">
                                          <p:stCondLst>
                                            <p:cond delay="492"/>
                                          </p:stCondLst>
                                        </p:cTn>
                                        <p:tgtEl>
                                          <p:spTgt spid="53"/>
                                        </p:tgtEl>
                                      </p:cBhvr>
                                      <p:to x="100000" y="80000"/>
                                    </p:animScale>
                                    <p:animScale>
                                      <p:cBhvr>
                                        <p:cTn id="494" dur="62" decel="50000">
                                          <p:stCondLst>
                                            <p:cond delay="502"/>
                                          </p:stCondLst>
                                        </p:cTn>
                                        <p:tgtEl>
                                          <p:spTgt spid="53"/>
                                        </p:tgtEl>
                                      </p:cBhvr>
                                      <p:to x="100000" y="100000"/>
                                    </p:animScale>
                                    <p:animScale>
                                      <p:cBhvr>
                                        <p:cTn id="495" dur="10">
                                          <p:stCondLst>
                                            <p:cond delay="616"/>
                                          </p:stCondLst>
                                        </p:cTn>
                                        <p:tgtEl>
                                          <p:spTgt spid="53"/>
                                        </p:tgtEl>
                                      </p:cBhvr>
                                      <p:to x="100000" y="90000"/>
                                    </p:animScale>
                                    <p:animScale>
                                      <p:cBhvr>
                                        <p:cTn id="496" dur="62" decel="50000">
                                          <p:stCondLst>
                                            <p:cond delay="625"/>
                                          </p:stCondLst>
                                        </p:cTn>
                                        <p:tgtEl>
                                          <p:spTgt spid="53"/>
                                        </p:tgtEl>
                                      </p:cBhvr>
                                      <p:to x="100000" y="100000"/>
                                    </p:animScale>
                                    <p:animScale>
                                      <p:cBhvr>
                                        <p:cTn id="497" dur="10">
                                          <p:stCondLst>
                                            <p:cond delay="678"/>
                                          </p:stCondLst>
                                        </p:cTn>
                                        <p:tgtEl>
                                          <p:spTgt spid="53"/>
                                        </p:tgtEl>
                                      </p:cBhvr>
                                      <p:to x="100000" y="95000"/>
                                    </p:animScale>
                                    <p:animScale>
                                      <p:cBhvr>
                                        <p:cTn id="498" dur="62" decel="50000">
                                          <p:stCondLst>
                                            <p:cond delay="688"/>
                                          </p:stCondLst>
                                        </p:cTn>
                                        <p:tgtEl>
                                          <p:spTgt spid="53"/>
                                        </p:tgtEl>
                                      </p:cBhvr>
                                      <p:to x="100000" y="100000"/>
                                    </p:animScale>
                                  </p:childTnLst>
                                </p:cTn>
                              </p:par>
                              <p:par>
                                <p:cTn id="499" presetID="26" presetClass="entr" presetSubtype="0" fill="hold" grpId="0" nodeType="withEffect">
                                  <p:stCondLst>
                                    <p:cond delay="0"/>
                                  </p:stCondLst>
                                  <p:childTnLst>
                                    <p:set>
                                      <p:cBhvr>
                                        <p:cTn id="500" dur="1" fill="hold">
                                          <p:stCondLst>
                                            <p:cond delay="0"/>
                                          </p:stCondLst>
                                        </p:cTn>
                                        <p:tgtEl>
                                          <p:spTgt spid="54"/>
                                        </p:tgtEl>
                                        <p:attrNameLst>
                                          <p:attrName>style.visibility</p:attrName>
                                        </p:attrNameLst>
                                      </p:cBhvr>
                                      <p:to>
                                        <p:strVal val="visible"/>
                                      </p:to>
                                    </p:set>
                                    <p:animEffect transition="in" filter="wipe(down)">
                                      <p:cBhvr>
                                        <p:cTn id="501" dur="71">
                                          <p:stCondLst>
                                            <p:cond delay="0"/>
                                          </p:stCondLst>
                                        </p:cTn>
                                        <p:tgtEl>
                                          <p:spTgt spid="54"/>
                                        </p:tgtEl>
                                      </p:cBhvr>
                                    </p:animEffect>
                                    <p:anim calcmode="lin" valueType="num">
                                      <p:cBhvr>
                                        <p:cTn id="502" dur="224"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503" dur="8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504" dur="82" tmFilter="0, 0; 0.125,0.2665; 0.25,0.4; 0.375,0.465; 0.5,0.5;  0.625,0.535; 0.75,0.6; 0.875,0.7335; 1,1">
                                          <p:stCondLst>
                                            <p:cond delay="82"/>
                                          </p:stCondLst>
                                        </p:cTn>
                                        <p:tgtEl>
                                          <p:spTgt spid="54"/>
                                        </p:tgtEl>
                                        <p:attrNameLst>
                                          <p:attrName>ppt_y</p:attrName>
                                        </p:attrNameLst>
                                      </p:cBhvr>
                                      <p:tavLst>
                                        <p:tav tm="0" fmla="#ppt_y-sin(pi*$)/9">
                                          <p:val>
                                            <p:fltVal val="0"/>
                                          </p:val>
                                        </p:tav>
                                        <p:tav tm="100000">
                                          <p:val>
                                            <p:fltVal val="1"/>
                                          </p:val>
                                        </p:tav>
                                      </p:tavLst>
                                    </p:anim>
                                    <p:anim calcmode="lin" valueType="num">
                                      <p:cBhvr>
                                        <p:cTn id="505" dur="2" tmFilter="0, 0; 0.125,0.2665; 0.25,0.4; 0.375,0.465; 0.5,0.5;  0.625,0.535; 0.75,0.6; 0.875,0.7335; 1,1">
                                          <p:stCondLst>
                                            <p:cond delay="163"/>
                                          </p:stCondLst>
                                        </p:cTn>
                                        <p:tgtEl>
                                          <p:spTgt spid="54"/>
                                        </p:tgtEl>
                                        <p:attrNameLst>
                                          <p:attrName>ppt_y</p:attrName>
                                        </p:attrNameLst>
                                      </p:cBhvr>
                                      <p:tavLst>
                                        <p:tav tm="0" fmla="#ppt_y-sin(pi*$)/27">
                                          <p:val>
                                            <p:fltVal val="0"/>
                                          </p:val>
                                        </p:tav>
                                        <p:tav tm="100000">
                                          <p:val>
                                            <p:fltVal val="1"/>
                                          </p:val>
                                        </p:tav>
                                      </p:tavLst>
                                    </p:anim>
                                    <p:anim calcmode="lin" valueType="num">
                                      <p:cBhvr>
                                        <p:cTn id="506" dur="1" tmFilter="0, 0; 0.125,0.2665; 0.25,0.4; 0.375,0.465; 0.5,0.5;  0.625,0.535; 0.75,0.6; 0.875,0.7335; 1,1">
                                          <p:stCondLst>
                                            <p:cond delay="249"/>
                                          </p:stCondLst>
                                        </p:cTn>
                                        <p:tgtEl>
                                          <p:spTgt spid="54"/>
                                        </p:tgtEl>
                                        <p:attrNameLst>
                                          <p:attrName>ppt_y</p:attrName>
                                        </p:attrNameLst>
                                      </p:cBhvr>
                                      <p:tavLst>
                                        <p:tav tm="0" fmla="#ppt_y-sin(pi*$)/81">
                                          <p:val>
                                            <p:fltVal val="0"/>
                                          </p:val>
                                        </p:tav>
                                        <p:tav tm="100000">
                                          <p:val>
                                            <p:fltVal val="1"/>
                                          </p:val>
                                        </p:tav>
                                      </p:tavLst>
                                    </p:anim>
                                    <p:animScale>
                                      <p:cBhvr>
                                        <p:cTn id="507" dur="1">
                                          <p:stCondLst>
                                            <p:cond delay="80"/>
                                          </p:stCondLst>
                                        </p:cTn>
                                        <p:tgtEl>
                                          <p:spTgt spid="54"/>
                                        </p:tgtEl>
                                      </p:cBhvr>
                                      <p:to x="100000" y="60000"/>
                                    </p:animScale>
                                    <p:animScale>
                                      <p:cBhvr>
                                        <p:cTn id="508" dur="1" decel="50000">
                                          <p:stCondLst>
                                            <p:cond delay="83"/>
                                          </p:stCondLst>
                                        </p:cTn>
                                        <p:tgtEl>
                                          <p:spTgt spid="54"/>
                                        </p:tgtEl>
                                      </p:cBhvr>
                                      <p:to x="100000" y="100000"/>
                                    </p:animScale>
                                    <p:animScale>
                                      <p:cBhvr>
                                        <p:cTn id="509" dur="1">
                                          <p:stCondLst>
                                            <p:cond delay="161"/>
                                          </p:stCondLst>
                                        </p:cTn>
                                        <p:tgtEl>
                                          <p:spTgt spid="54"/>
                                        </p:tgtEl>
                                      </p:cBhvr>
                                      <p:to x="100000" y="80000"/>
                                    </p:animScale>
                                    <p:animScale>
                                      <p:cBhvr>
                                        <p:cTn id="510" dur="1" decel="50000">
                                          <p:stCondLst>
                                            <p:cond delay="164"/>
                                          </p:stCondLst>
                                        </p:cTn>
                                        <p:tgtEl>
                                          <p:spTgt spid="54"/>
                                        </p:tgtEl>
                                      </p:cBhvr>
                                      <p:to x="100000" y="100000"/>
                                    </p:animScale>
                                    <p:animScale>
                                      <p:cBhvr>
                                        <p:cTn id="511" dur="1">
                                          <p:stCondLst>
                                            <p:cond delay="249"/>
                                          </p:stCondLst>
                                        </p:cTn>
                                        <p:tgtEl>
                                          <p:spTgt spid="54"/>
                                        </p:tgtEl>
                                      </p:cBhvr>
                                      <p:to x="100000" y="90000"/>
                                    </p:animScale>
                                    <p:animScale>
                                      <p:cBhvr>
                                        <p:cTn id="512" dur="1" decel="50000">
                                          <p:stCondLst>
                                            <p:cond delay="249"/>
                                          </p:stCondLst>
                                        </p:cTn>
                                        <p:tgtEl>
                                          <p:spTgt spid="54"/>
                                        </p:tgtEl>
                                      </p:cBhvr>
                                      <p:to x="100000" y="100000"/>
                                    </p:animScale>
                                    <p:animScale>
                                      <p:cBhvr>
                                        <p:cTn id="513" dur="1">
                                          <p:stCondLst>
                                            <p:cond delay="249"/>
                                          </p:stCondLst>
                                        </p:cTn>
                                        <p:tgtEl>
                                          <p:spTgt spid="54"/>
                                        </p:tgtEl>
                                      </p:cBhvr>
                                      <p:to x="100000" y="95000"/>
                                    </p:animScale>
                                    <p:animScale>
                                      <p:cBhvr>
                                        <p:cTn id="514" dur="1" decel="50000">
                                          <p:stCondLst>
                                            <p:cond delay="249"/>
                                          </p:stCondLst>
                                        </p:cTn>
                                        <p:tgtEl>
                                          <p:spTgt spid="54"/>
                                        </p:tgtEl>
                                      </p:cBhvr>
                                      <p:to x="100000" y="100000"/>
                                    </p:animScale>
                                  </p:childTnLst>
                                </p:cTn>
                              </p:par>
                              <p:par>
                                <p:cTn id="515" presetID="26" presetClass="entr" presetSubtype="0" fill="hold" grpId="0" nodeType="withEffect">
                                  <p:stCondLst>
                                    <p:cond delay="0"/>
                                  </p:stCondLst>
                                  <p:childTnLst>
                                    <p:set>
                                      <p:cBhvr>
                                        <p:cTn id="516" dur="1" fill="hold">
                                          <p:stCondLst>
                                            <p:cond delay="0"/>
                                          </p:stCondLst>
                                        </p:cTn>
                                        <p:tgtEl>
                                          <p:spTgt spid="55"/>
                                        </p:tgtEl>
                                        <p:attrNameLst>
                                          <p:attrName>style.visibility</p:attrName>
                                        </p:attrNameLst>
                                      </p:cBhvr>
                                      <p:to>
                                        <p:strVal val="visible"/>
                                      </p:to>
                                    </p:set>
                                    <p:animEffect transition="in" filter="wipe(down)">
                                      <p:cBhvr>
                                        <p:cTn id="517" dur="290">
                                          <p:stCondLst>
                                            <p:cond delay="0"/>
                                          </p:stCondLst>
                                        </p:cTn>
                                        <p:tgtEl>
                                          <p:spTgt spid="55"/>
                                        </p:tgtEl>
                                      </p:cBhvr>
                                    </p:animEffect>
                                    <p:anim calcmode="lin" valueType="num">
                                      <p:cBhvr>
                                        <p:cTn id="518" dur="911"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519" dur="332"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520" dur="332" tmFilter="0, 0; 0.125,0.2665; 0.25,0.4; 0.375,0.465; 0.5,0.5;  0.625,0.535; 0.75,0.6; 0.875,0.7335; 1,1">
                                          <p:stCondLst>
                                            <p:cond delay="332"/>
                                          </p:stCondLst>
                                        </p:cTn>
                                        <p:tgtEl>
                                          <p:spTgt spid="55"/>
                                        </p:tgtEl>
                                        <p:attrNameLst>
                                          <p:attrName>ppt_y</p:attrName>
                                        </p:attrNameLst>
                                      </p:cBhvr>
                                      <p:tavLst>
                                        <p:tav tm="0" fmla="#ppt_y-sin(pi*$)/9">
                                          <p:val>
                                            <p:fltVal val="0"/>
                                          </p:val>
                                        </p:tav>
                                        <p:tav tm="100000">
                                          <p:val>
                                            <p:fltVal val="1"/>
                                          </p:val>
                                        </p:tav>
                                      </p:tavLst>
                                    </p:anim>
                                    <p:anim calcmode="lin" valueType="num">
                                      <p:cBhvr>
                                        <p:cTn id="521" dur="166" tmFilter="0, 0; 0.125,0.2665; 0.25,0.4; 0.375,0.465; 0.5,0.5;  0.625,0.535; 0.75,0.6; 0.875,0.7335; 1,1">
                                          <p:stCondLst>
                                            <p:cond delay="662"/>
                                          </p:stCondLst>
                                        </p:cTn>
                                        <p:tgtEl>
                                          <p:spTgt spid="55"/>
                                        </p:tgtEl>
                                        <p:attrNameLst>
                                          <p:attrName>ppt_y</p:attrName>
                                        </p:attrNameLst>
                                      </p:cBhvr>
                                      <p:tavLst>
                                        <p:tav tm="0" fmla="#ppt_y-sin(pi*$)/27">
                                          <p:val>
                                            <p:fltVal val="0"/>
                                          </p:val>
                                        </p:tav>
                                        <p:tav tm="100000">
                                          <p:val>
                                            <p:fltVal val="1"/>
                                          </p:val>
                                        </p:tav>
                                      </p:tavLst>
                                    </p:anim>
                                    <p:anim calcmode="lin" valueType="num">
                                      <p:cBhvr>
                                        <p:cTn id="522" dur="82" tmFilter="0, 0; 0.125,0.2665; 0.25,0.4; 0.375,0.465; 0.5,0.5;  0.625,0.535; 0.75,0.6; 0.875,0.7335; 1,1">
                                          <p:stCondLst>
                                            <p:cond delay="828"/>
                                          </p:stCondLst>
                                        </p:cTn>
                                        <p:tgtEl>
                                          <p:spTgt spid="55"/>
                                        </p:tgtEl>
                                        <p:attrNameLst>
                                          <p:attrName>ppt_y</p:attrName>
                                        </p:attrNameLst>
                                      </p:cBhvr>
                                      <p:tavLst>
                                        <p:tav tm="0" fmla="#ppt_y-sin(pi*$)/81">
                                          <p:val>
                                            <p:fltVal val="0"/>
                                          </p:val>
                                        </p:tav>
                                        <p:tav tm="100000">
                                          <p:val>
                                            <p:fltVal val="1"/>
                                          </p:val>
                                        </p:tav>
                                      </p:tavLst>
                                    </p:anim>
                                    <p:animScale>
                                      <p:cBhvr>
                                        <p:cTn id="523" dur="13">
                                          <p:stCondLst>
                                            <p:cond delay="325"/>
                                          </p:stCondLst>
                                        </p:cTn>
                                        <p:tgtEl>
                                          <p:spTgt spid="55"/>
                                        </p:tgtEl>
                                      </p:cBhvr>
                                      <p:to x="100000" y="60000"/>
                                    </p:animScale>
                                    <p:animScale>
                                      <p:cBhvr>
                                        <p:cTn id="524" dur="83" decel="50000">
                                          <p:stCondLst>
                                            <p:cond delay="338"/>
                                          </p:stCondLst>
                                        </p:cTn>
                                        <p:tgtEl>
                                          <p:spTgt spid="55"/>
                                        </p:tgtEl>
                                      </p:cBhvr>
                                      <p:to x="100000" y="100000"/>
                                    </p:animScale>
                                    <p:animScale>
                                      <p:cBhvr>
                                        <p:cTn id="525" dur="13">
                                          <p:stCondLst>
                                            <p:cond delay="656"/>
                                          </p:stCondLst>
                                        </p:cTn>
                                        <p:tgtEl>
                                          <p:spTgt spid="55"/>
                                        </p:tgtEl>
                                      </p:cBhvr>
                                      <p:to x="100000" y="80000"/>
                                    </p:animScale>
                                    <p:animScale>
                                      <p:cBhvr>
                                        <p:cTn id="526" dur="83" decel="50000">
                                          <p:stCondLst>
                                            <p:cond delay="669"/>
                                          </p:stCondLst>
                                        </p:cTn>
                                        <p:tgtEl>
                                          <p:spTgt spid="55"/>
                                        </p:tgtEl>
                                      </p:cBhvr>
                                      <p:to x="100000" y="100000"/>
                                    </p:animScale>
                                    <p:animScale>
                                      <p:cBhvr>
                                        <p:cTn id="527" dur="13">
                                          <p:stCondLst>
                                            <p:cond delay="821"/>
                                          </p:stCondLst>
                                        </p:cTn>
                                        <p:tgtEl>
                                          <p:spTgt spid="55"/>
                                        </p:tgtEl>
                                      </p:cBhvr>
                                      <p:to x="100000" y="90000"/>
                                    </p:animScale>
                                    <p:animScale>
                                      <p:cBhvr>
                                        <p:cTn id="528" dur="83" decel="50000">
                                          <p:stCondLst>
                                            <p:cond delay="834"/>
                                          </p:stCondLst>
                                        </p:cTn>
                                        <p:tgtEl>
                                          <p:spTgt spid="55"/>
                                        </p:tgtEl>
                                      </p:cBhvr>
                                      <p:to x="100000" y="100000"/>
                                    </p:animScale>
                                    <p:animScale>
                                      <p:cBhvr>
                                        <p:cTn id="529" dur="13">
                                          <p:stCondLst>
                                            <p:cond delay="904"/>
                                          </p:stCondLst>
                                        </p:cTn>
                                        <p:tgtEl>
                                          <p:spTgt spid="55"/>
                                        </p:tgtEl>
                                      </p:cBhvr>
                                      <p:to x="100000" y="95000"/>
                                    </p:animScale>
                                    <p:animScale>
                                      <p:cBhvr>
                                        <p:cTn id="530" dur="83" decel="50000">
                                          <p:stCondLst>
                                            <p:cond delay="917"/>
                                          </p:stCondLst>
                                        </p:cTn>
                                        <p:tgtEl>
                                          <p:spTgt spid="55"/>
                                        </p:tgtEl>
                                      </p:cBhvr>
                                      <p:to x="100000" y="100000"/>
                                    </p:animScale>
                                  </p:childTnLst>
                                </p:cTn>
                              </p:par>
                              <p:par>
                                <p:cTn id="531" presetID="26" presetClass="entr" presetSubtype="0" fill="hold" grpId="0" nodeType="withEffect">
                                  <p:stCondLst>
                                    <p:cond delay="0"/>
                                  </p:stCondLst>
                                  <p:childTnLst>
                                    <p:set>
                                      <p:cBhvr>
                                        <p:cTn id="532" dur="1" fill="hold">
                                          <p:stCondLst>
                                            <p:cond delay="0"/>
                                          </p:stCondLst>
                                        </p:cTn>
                                        <p:tgtEl>
                                          <p:spTgt spid="56"/>
                                        </p:tgtEl>
                                        <p:attrNameLst>
                                          <p:attrName>style.visibility</p:attrName>
                                        </p:attrNameLst>
                                      </p:cBhvr>
                                      <p:to>
                                        <p:strVal val="visible"/>
                                      </p:to>
                                    </p:set>
                                    <p:animEffect transition="in" filter="wipe(down)">
                                      <p:cBhvr>
                                        <p:cTn id="533" dur="290">
                                          <p:stCondLst>
                                            <p:cond delay="0"/>
                                          </p:stCondLst>
                                        </p:cTn>
                                        <p:tgtEl>
                                          <p:spTgt spid="56"/>
                                        </p:tgtEl>
                                      </p:cBhvr>
                                    </p:animEffect>
                                    <p:anim calcmode="lin" valueType="num">
                                      <p:cBhvr>
                                        <p:cTn id="534" dur="911"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535" dur="332"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536" dur="332" tmFilter="0, 0; 0.125,0.2665; 0.25,0.4; 0.375,0.465; 0.5,0.5;  0.625,0.535; 0.75,0.6; 0.875,0.7335; 1,1">
                                          <p:stCondLst>
                                            <p:cond delay="332"/>
                                          </p:stCondLst>
                                        </p:cTn>
                                        <p:tgtEl>
                                          <p:spTgt spid="56"/>
                                        </p:tgtEl>
                                        <p:attrNameLst>
                                          <p:attrName>ppt_y</p:attrName>
                                        </p:attrNameLst>
                                      </p:cBhvr>
                                      <p:tavLst>
                                        <p:tav tm="0" fmla="#ppt_y-sin(pi*$)/9">
                                          <p:val>
                                            <p:fltVal val="0"/>
                                          </p:val>
                                        </p:tav>
                                        <p:tav tm="100000">
                                          <p:val>
                                            <p:fltVal val="1"/>
                                          </p:val>
                                        </p:tav>
                                      </p:tavLst>
                                    </p:anim>
                                    <p:anim calcmode="lin" valueType="num">
                                      <p:cBhvr>
                                        <p:cTn id="537" dur="166" tmFilter="0, 0; 0.125,0.2665; 0.25,0.4; 0.375,0.465; 0.5,0.5;  0.625,0.535; 0.75,0.6; 0.875,0.7335; 1,1">
                                          <p:stCondLst>
                                            <p:cond delay="662"/>
                                          </p:stCondLst>
                                        </p:cTn>
                                        <p:tgtEl>
                                          <p:spTgt spid="56"/>
                                        </p:tgtEl>
                                        <p:attrNameLst>
                                          <p:attrName>ppt_y</p:attrName>
                                        </p:attrNameLst>
                                      </p:cBhvr>
                                      <p:tavLst>
                                        <p:tav tm="0" fmla="#ppt_y-sin(pi*$)/27">
                                          <p:val>
                                            <p:fltVal val="0"/>
                                          </p:val>
                                        </p:tav>
                                        <p:tav tm="100000">
                                          <p:val>
                                            <p:fltVal val="1"/>
                                          </p:val>
                                        </p:tav>
                                      </p:tavLst>
                                    </p:anim>
                                    <p:anim calcmode="lin" valueType="num">
                                      <p:cBhvr>
                                        <p:cTn id="538" dur="82" tmFilter="0, 0; 0.125,0.2665; 0.25,0.4; 0.375,0.465; 0.5,0.5;  0.625,0.535; 0.75,0.6; 0.875,0.7335; 1,1">
                                          <p:stCondLst>
                                            <p:cond delay="828"/>
                                          </p:stCondLst>
                                        </p:cTn>
                                        <p:tgtEl>
                                          <p:spTgt spid="56"/>
                                        </p:tgtEl>
                                        <p:attrNameLst>
                                          <p:attrName>ppt_y</p:attrName>
                                        </p:attrNameLst>
                                      </p:cBhvr>
                                      <p:tavLst>
                                        <p:tav tm="0" fmla="#ppt_y-sin(pi*$)/81">
                                          <p:val>
                                            <p:fltVal val="0"/>
                                          </p:val>
                                        </p:tav>
                                        <p:tav tm="100000">
                                          <p:val>
                                            <p:fltVal val="1"/>
                                          </p:val>
                                        </p:tav>
                                      </p:tavLst>
                                    </p:anim>
                                    <p:animScale>
                                      <p:cBhvr>
                                        <p:cTn id="539" dur="13">
                                          <p:stCondLst>
                                            <p:cond delay="325"/>
                                          </p:stCondLst>
                                        </p:cTn>
                                        <p:tgtEl>
                                          <p:spTgt spid="56"/>
                                        </p:tgtEl>
                                      </p:cBhvr>
                                      <p:to x="100000" y="60000"/>
                                    </p:animScale>
                                    <p:animScale>
                                      <p:cBhvr>
                                        <p:cTn id="540" dur="83" decel="50000">
                                          <p:stCondLst>
                                            <p:cond delay="338"/>
                                          </p:stCondLst>
                                        </p:cTn>
                                        <p:tgtEl>
                                          <p:spTgt spid="56"/>
                                        </p:tgtEl>
                                      </p:cBhvr>
                                      <p:to x="100000" y="100000"/>
                                    </p:animScale>
                                    <p:animScale>
                                      <p:cBhvr>
                                        <p:cTn id="541" dur="13">
                                          <p:stCondLst>
                                            <p:cond delay="656"/>
                                          </p:stCondLst>
                                        </p:cTn>
                                        <p:tgtEl>
                                          <p:spTgt spid="56"/>
                                        </p:tgtEl>
                                      </p:cBhvr>
                                      <p:to x="100000" y="80000"/>
                                    </p:animScale>
                                    <p:animScale>
                                      <p:cBhvr>
                                        <p:cTn id="542" dur="83" decel="50000">
                                          <p:stCondLst>
                                            <p:cond delay="669"/>
                                          </p:stCondLst>
                                        </p:cTn>
                                        <p:tgtEl>
                                          <p:spTgt spid="56"/>
                                        </p:tgtEl>
                                      </p:cBhvr>
                                      <p:to x="100000" y="100000"/>
                                    </p:animScale>
                                    <p:animScale>
                                      <p:cBhvr>
                                        <p:cTn id="543" dur="13">
                                          <p:stCondLst>
                                            <p:cond delay="821"/>
                                          </p:stCondLst>
                                        </p:cTn>
                                        <p:tgtEl>
                                          <p:spTgt spid="56"/>
                                        </p:tgtEl>
                                      </p:cBhvr>
                                      <p:to x="100000" y="90000"/>
                                    </p:animScale>
                                    <p:animScale>
                                      <p:cBhvr>
                                        <p:cTn id="544" dur="83" decel="50000">
                                          <p:stCondLst>
                                            <p:cond delay="834"/>
                                          </p:stCondLst>
                                        </p:cTn>
                                        <p:tgtEl>
                                          <p:spTgt spid="56"/>
                                        </p:tgtEl>
                                      </p:cBhvr>
                                      <p:to x="100000" y="100000"/>
                                    </p:animScale>
                                    <p:animScale>
                                      <p:cBhvr>
                                        <p:cTn id="545" dur="13">
                                          <p:stCondLst>
                                            <p:cond delay="904"/>
                                          </p:stCondLst>
                                        </p:cTn>
                                        <p:tgtEl>
                                          <p:spTgt spid="56"/>
                                        </p:tgtEl>
                                      </p:cBhvr>
                                      <p:to x="100000" y="95000"/>
                                    </p:animScale>
                                    <p:animScale>
                                      <p:cBhvr>
                                        <p:cTn id="546" dur="83" decel="50000">
                                          <p:stCondLst>
                                            <p:cond delay="917"/>
                                          </p:stCondLst>
                                        </p:cTn>
                                        <p:tgtEl>
                                          <p:spTgt spid="56"/>
                                        </p:tgtEl>
                                      </p:cBhvr>
                                      <p:to x="100000" y="100000"/>
                                    </p:animScale>
                                  </p:childTnLst>
                                </p:cTn>
                              </p:par>
                              <p:par>
                                <p:cTn id="547" presetID="26" presetClass="entr" presetSubtype="0" fill="hold" grpId="0" nodeType="withEffect">
                                  <p:stCondLst>
                                    <p:cond delay="500"/>
                                  </p:stCondLst>
                                  <p:childTnLst>
                                    <p:set>
                                      <p:cBhvr>
                                        <p:cTn id="548" dur="1" fill="hold">
                                          <p:stCondLst>
                                            <p:cond delay="0"/>
                                          </p:stCondLst>
                                        </p:cTn>
                                        <p:tgtEl>
                                          <p:spTgt spid="57"/>
                                        </p:tgtEl>
                                        <p:attrNameLst>
                                          <p:attrName>style.visibility</p:attrName>
                                        </p:attrNameLst>
                                      </p:cBhvr>
                                      <p:to>
                                        <p:strVal val="visible"/>
                                      </p:to>
                                    </p:set>
                                    <p:animEffect transition="in" filter="wipe(down)">
                                      <p:cBhvr>
                                        <p:cTn id="549" dur="217">
                                          <p:stCondLst>
                                            <p:cond delay="0"/>
                                          </p:stCondLst>
                                        </p:cTn>
                                        <p:tgtEl>
                                          <p:spTgt spid="57"/>
                                        </p:tgtEl>
                                      </p:cBhvr>
                                    </p:animEffect>
                                    <p:anim calcmode="lin" valueType="num">
                                      <p:cBhvr>
                                        <p:cTn id="550" dur="683"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551" dur="249"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552" dur="249" tmFilter="0, 0; 0.125,0.2665; 0.25,0.4; 0.375,0.465; 0.5,0.5;  0.625,0.535; 0.75,0.6; 0.875,0.7335; 1,1">
                                          <p:stCondLst>
                                            <p:cond delay="249"/>
                                          </p:stCondLst>
                                        </p:cTn>
                                        <p:tgtEl>
                                          <p:spTgt spid="57"/>
                                        </p:tgtEl>
                                        <p:attrNameLst>
                                          <p:attrName>ppt_y</p:attrName>
                                        </p:attrNameLst>
                                      </p:cBhvr>
                                      <p:tavLst>
                                        <p:tav tm="0" fmla="#ppt_y-sin(pi*$)/9">
                                          <p:val>
                                            <p:fltVal val="0"/>
                                          </p:val>
                                        </p:tav>
                                        <p:tav tm="100000">
                                          <p:val>
                                            <p:fltVal val="1"/>
                                          </p:val>
                                        </p:tav>
                                      </p:tavLst>
                                    </p:anim>
                                    <p:anim calcmode="lin" valueType="num">
                                      <p:cBhvr>
                                        <p:cTn id="553" dur="124" tmFilter="0, 0; 0.125,0.2665; 0.25,0.4; 0.375,0.465; 0.5,0.5;  0.625,0.535; 0.75,0.6; 0.875,0.7335; 1,1">
                                          <p:stCondLst>
                                            <p:cond delay="497"/>
                                          </p:stCondLst>
                                        </p:cTn>
                                        <p:tgtEl>
                                          <p:spTgt spid="57"/>
                                        </p:tgtEl>
                                        <p:attrNameLst>
                                          <p:attrName>ppt_y</p:attrName>
                                        </p:attrNameLst>
                                      </p:cBhvr>
                                      <p:tavLst>
                                        <p:tav tm="0" fmla="#ppt_y-sin(pi*$)/27">
                                          <p:val>
                                            <p:fltVal val="0"/>
                                          </p:val>
                                        </p:tav>
                                        <p:tav tm="100000">
                                          <p:val>
                                            <p:fltVal val="1"/>
                                          </p:val>
                                        </p:tav>
                                      </p:tavLst>
                                    </p:anim>
                                    <p:anim calcmode="lin" valueType="num">
                                      <p:cBhvr>
                                        <p:cTn id="554" dur="62" tmFilter="0, 0; 0.125,0.2665; 0.25,0.4; 0.375,0.465; 0.5,0.5;  0.625,0.535; 0.75,0.6; 0.875,0.7335; 1,1">
                                          <p:stCondLst>
                                            <p:cond delay="621"/>
                                          </p:stCondLst>
                                        </p:cTn>
                                        <p:tgtEl>
                                          <p:spTgt spid="57"/>
                                        </p:tgtEl>
                                        <p:attrNameLst>
                                          <p:attrName>ppt_y</p:attrName>
                                        </p:attrNameLst>
                                      </p:cBhvr>
                                      <p:tavLst>
                                        <p:tav tm="0" fmla="#ppt_y-sin(pi*$)/81">
                                          <p:val>
                                            <p:fltVal val="0"/>
                                          </p:val>
                                        </p:tav>
                                        <p:tav tm="100000">
                                          <p:val>
                                            <p:fltVal val="1"/>
                                          </p:val>
                                        </p:tav>
                                      </p:tavLst>
                                    </p:anim>
                                    <p:animScale>
                                      <p:cBhvr>
                                        <p:cTn id="555" dur="10">
                                          <p:stCondLst>
                                            <p:cond delay="244"/>
                                          </p:stCondLst>
                                        </p:cTn>
                                        <p:tgtEl>
                                          <p:spTgt spid="57"/>
                                        </p:tgtEl>
                                      </p:cBhvr>
                                      <p:to x="100000" y="60000"/>
                                    </p:animScale>
                                    <p:animScale>
                                      <p:cBhvr>
                                        <p:cTn id="556" dur="62" decel="50000">
                                          <p:stCondLst>
                                            <p:cond delay="254"/>
                                          </p:stCondLst>
                                        </p:cTn>
                                        <p:tgtEl>
                                          <p:spTgt spid="57"/>
                                        </p:tgtEl>
                                      </p:cBhvr>
                                      <p:to x="100000" y="100000"/>
                                    </p:animScale>
                                    <p:animScale>
                                      <p:cBhvr>
                                        <p:cTn id="557" dur="10">
                                          <p:stCondLst>
                                            <p:cond delay="492"/>
                                          </p:stCondLst>
                                        </p:cTn>
                                        <p:tgtEl>
                                          <p:spTgt spid="57"/>
                                        </p:tgtEl>
                                      </p:cBhvr>
                                      <p:to x="100000" y="80000"/>
                                    </p:animScale>
                                    <p:animScale>
                                      <p:cBhvr>
                                        <p:cTn id="558" dur="62" decel="50000">
                                          <p:stCondLst>
                                            <p:cond delay="502"/>
                                          </p:stCondLst>
                                        </p:cTn>
                                        <p:tgtEl>
                                          <p:spTgt spid="57"/>
                                        </p:tgtEl>
                                      </p:cBhvr>
                                      <p:to x="100000" y="100000"/>
                                    </p:animScale>
                                    <p:animScale>
                                      <p:cBhvr>
                                        <p:cTn id="559" dur="10">
                                          <p:stCondLst>
                                            <p:cond delay="616"/>
                                          </p:stCondLst>
                                        </p:cTn>
                                        <p:tgtEl>
                                          <p:spTgt spid="57"/>
                                        </p:tgtEl>
                                      </p:cBhvr>
                                      <p:to x="100000" y="90000"/>
                                    </p:animScale>
                                    <p:animScale>
                                      <p:cBhvr>
                                        <p:cTn id="560" dur="62" decel="50000">
                                          <p:stCondLst>
                                            <p:cond delay="625"/>
                                          </p:stCondLst>
                                        </p:cTn>
                                        <p:tgtEl>
                                          <p:spTgt spid="57"/>
                                        </p:tgtEl>
                                      </p:cBhvr>
                                      <p:to x="100000" y="100000"/>
                                    </p:animScale>
                                    <p:animScale>
                                      <p:cBhvr>
                                        <p:cTn id="561" dur="10">
                                          <p:stCondLst>
                                            <p:cond delay="678"/>
                                          </p:stCondLst>
                                        </p:cTn>
                                        <p:tgtEl>
                                          <p:spTgt spid="57"/>
                                        </p:tgtEl>
                                      </p:cBhvr>
                                      <p:to x="100000" y="95000"/>
                                    </p:animScale>
                                    <p:animScale>
                                      <p:cBhvr>
                                        <p:cTn id="562" dur="62" decel="50000">
                                          <p:stCondLst>
                                            <p:cond delay="688"/>
                                          </p:stCondLst>
                                        </p:cTn>
                                        <p:tgtEl>
                                          <p:spTgt spid="57"/>
                                        </p:tgtEl>
                                      </p:cBhvr>
                                      <p:to x="100000" y="100000"/>
                                    </p:animScale>
                                  </p:childTnLst>
                                </p:cTn>
                              </p:par>
                            </p:childTnLst>
                          </p:cTn>
                        </p:par>
                      </p:childTnLst>
                    </p:cTn>
                  </p:par>
                  <p:par>
                    <p:cTn id="563" fill="hold">
                      <p:stCondLst>
                        <p:cond delay="indefinite"/>
                      </p:stCondLst>
                      <p:childTnLst>
                        <p:par>
                          <p:cTn id="564" fill="hold">
                            <p:stCondLst>
                              <p:cond delay="0"/>
                            </p:stCondLst>
                            <p:childTnLst>
                              <p:par>
                                <p:cTn id="565" presetID="10" presetClass="entr" presetSubtype="0" fill="hold" grpId="0" nodeType="clickEffect">
                                  <p:stCondLst>
                                    <p:cond delay="0"/>
                                  </p:stCondLst>
                                  <p:childTnLst>
                                    <p:set>
                                      <p:cBhvr>
                                        <p:cTn id="566" dur="1" fill="hold">
                                          <p:stCondLst>
                                            <p:cond delay="0"/>
                                          </p:stCondLst>
                                        </p:cTn>
                                        <p:tgtEl>
                                          <p:spTgt spid="58"/>
                                        </p:tgtEl>
                                        <p:attrNameLst>
                                          <p:attrName>style.visibility</p:attrName>
                                        </p:attrNameLst>
                                      </p:cBhvr>
                                      <p:to>
                                        <p:strVal val="visible"/>
                                      </p:to>
                                    </p:set>
                                    <p:animEffect transition="in" filter="fade">
                                      <p:cBhvr>
                                        <p:cTn id="567" dur="500"/>
                                        <p:tgtEl>
                                          <p:spTgt spid="58"/>
                                        </p:tgtEl>
                                      </p:cBhvr>
                                    </p:animEffect>
                                  </p:childTnLst>
                                </p:cTn>
                              </p:par>
                            </p:childTnLst>
                          </p:cTn>
                        </p:par>
                      </p:childTnLst>
                    </p:cTn>
                  </p:par>
                  <p:par>
                    <p:cTn id="568" fill="hold">
                      <p:stCondLst>
                        <p:cond delay="indefinite"/>
                      </p:stCondLst>
                      <p:childTnLst>
                        <p:par>
                          <p:cTn id="569" fill="hold">
                            <p:stCondLst>
                              <p:cond delay="0"/>
                            </p:stCondLst>
                            <p:childTnLst>
                              <p:par>
                                <p:cTn id="570" presetID="10" presetClass="entr" presetSubtype="0" fill="hold" grpId="0" nodeType="clickEffect">
                                  <p:stCondLst>
                                    <p:cond delay="0"/>
                                  </p:stCondLst>
                                  <p:childTnLst>
                                    <p:set>
                                      <p:cBhvr>
                                        <p:cTn id="571" dur="1" fill="hold">
                                          <p:stCondLst>
                                            <p:cond delay="0"/>
                                          </p:stCondLst>
                                        </p:cTn>
                                        <p:tgtEl>
                                          <p:spTgt spid="59"/>
                                        </p:tgtEl>
                                        <p:attrNameLst>
                                          <p:attrName>style.visibility</p:attrName>
                                        </p:attrNameLst>
                                      </p:cBhvr>
                                      <p:to>
                                        <p:strVal val="visible"/>
                                      </p:to>
                                    </p:set>
                                    <p:animEffect transition="in" filter="fade">
                                      <p:cBhvr>
                                        <p:cTn id="572" dur="500"/>
                                        <p:tgtEl>
                                          <p:spTgt spid="59"/>
                                        </p:tgtEl>
                                      </p:cBhvr>
                                    </p:animEffect>
                                  </p:childTnLst>
                                </p:cTn>
                              </p:par>
                            </p:childTnLst>
                          </p:cTn>
                        </p:par>
                      </p:childTnLst>
                    </p:cTn>
                  </p:par>
                  <p:par>
                    <p:cTn id="573" fill="hold">
                      <p:stCondLst>
                        <p:cond delay="indefinite"/>
                      </p:stCondLst>
                      <p:childTnLst>
                        <p:par>
                          <p:cTn id="574" fill="hold">
                            <p:stCondLst>
                              <p:cond delay="0"/>
                            </p:stCondLst>
                            <p:childTnLst>
                              <p:par>
                                <p:cTn id="575" presetID="22" presetClass="entr" presetSubtype="8" fill="hold" nodeType="clickEffect">
                                  <p:stCondLst>
                                    <p:cond delay="0"/>
                                  </p:stCondLst>
                                  <p:childTnLst>
                                    <p:set>
                                      <p:cBhvr>
                                        <p:cTn id="576" dur="1" fill="hold">
                                          <p:stCondLst>
                                            <p:cond delay="0"/>
                                          </p:stCondLst>
                                        </p:cTn>
                                        <p:tgtEl>
                                          <p:spTgt spid="61"/>
                                        </p:tgtEl>
                                        <p:attrNameLst>
                                          <p:attrName>style.visibility</p:attrName>
                                        </p:attrNameLst>
                                      </p:cBhvr>
                                      <p:to>
                                        <p:strVal val="visible"/>
                                      </p:to>
                                    </p:set>
                                    <p:animEffect transition="in" filter="wipe(left)">
                                      <p:cBhvr>
                                        <p:cTn id="577" dur="2000"/>
                                        <p:tgtEl>
                                          <p:spTgt spid="61"/>
                                        </p:tgtEl>
                                      </p:cBhvr>
                                    </p:animEffect>
                                  </p:childTnLst>
                                </p:cTn>
                              </p:par>
                            </p:childTnLst>
                          </p:cTn>
                        </p:par>
                      </p:childTnLst>
                    </p:cTn>
                  </p:par>
                  <p:par>
                    <p:cTn id="578" fill="hold">
                      <p:stCondLst>
                        <p:cond delay="indefinite"/>
                      </p:stCondLst>
                      <p:childTnLst>
                        <p:par>
                          <p:cTn id="579" fill="hold">
                            <p:stCondLst>
                              <p:cond delay="0"/>
                            </p:stCondLst>
                            <p:childTnLst>
                              <p:par>
                                <p:cTn id="580" presetID="10" presetClass="entr" presetSubtype="0" fill="hold" nodeType="clickEffect">
                                  <p:stCondLst>
                                    <p:cond delay="0"/>
                                  </p:stCondLst>
                                  <p:childTnLst>
                                    <p:set>
                                      <p:cBhvr>
                                        <p:cTn id="581" dur="1" fill="hold">
                                          <p:stCondLst>
                                            <p:cond delay="0"/>
                                          </p:stCondLst>
                                        </p:cTn>
                                        <p:tgtEl>
                                          <p:spTgt spid="14"/>
                                        </p:tgtEl>
                                        <p:attrNameLst>
                                          <p:attrName>style.visibility</p:attrName>
                                        </p:attrNameLst>
                                      </p:cBhvr>
                                      <p:to>
                                        <p:strVal val="visible"/>
                                      </p:to>
                                    </p:set>
                                    <p:animEffect transition="in" filter="fade">
                                      <p:cBhvr>
                                        <p:cTn id="582" dur="500"/>
                                        <p:tgtEl>
                                          <p:spTgt spid="14"/>
                                        </p:tgtEl>
                                      </p:cBhvr>
                                    </p:animEffect>
                                  </p:childTnLst>
                                </p:cTn>
                              </p:par>
                            </p:childTnLst>
                          </p:cTn>
                        </p:par>
                      </p:childTnLst>
                    </p:cTn>
                  </p:par>
                  <p:par>
                    <p:cTn id="583" fill="hold">
                      <p:stCondLst>
                        <p:cond delay="indefinite"/>
                      </p:stCondLst>
                      <p:childTnLst>
                        <p:par>
                          <p:cTn id="584" fill="hold">
                            <p:stCondLst>
                              <p:cond delay="0"/>
                            </p:stCondLst>
                            <p:childTnLst>
                              <p:par>
                                <p:cTn id="585" presetID="10" presetClass="entr" presetSubtype="0" fill="hold" grpId="0" nodeType="clickEffect">
                                  <p:stCondLst>
                                    <p:cond delay="0"/>
                                  </p:stCondLst>
                                  <p:childTnLst>
                                    <p:set>
                                      <p:cBhvr>
                                        <p:cTn id="586" dur="1" fill="hold">
                                          <p:stCondLst>
                                            <p:cond delay="0"/>
                                          </p:stCondLst>
                                        </p:cTn>
                                        <p:tgtEl>
                                          <p:spTgt spid="60"/>
                                        </p:tgtEl>
                                        <p:attrNameLst>
                                          <p:attrName>style.visibility</p:attrName>
                                        </p:attrNameLst>
                                      </p:cBhvr>
                                      <p:to>
                                        <p:strVal val="visible"/>
                                      </p:to>
                                    </p:set>
                                    <p:animEffect transition="in" filter="fade">
                                      <p:cBhvr>
                                        <p:cTn id="587" dur="500"/>
                                        <p:tgtEl>
                                          <p:spTgt spid="60"/>
                                        </p:tgtEl>
                                      </p:cBhvr>
                                    </p:animEffect>
                                  </p:childTnLst>
                                </p:cTn>
                              </p:par>
                            </p:childTnLst>
                          </p:cTn>
                        </p:par>
                      </p:childTnLst>
                    </p:cTn>
                  </p:par>
                  <p:par>
                    <p:cTn id="588" fill="hold">
                      <p:stCondLst>
                        <p:cond delay="indefinite"/>
                      </p:stCondLst>
                      <p:childTnLst>
                        <p:par>
                          <p:cTn id="589" fill="hold">
                            <p:stCondLst>
                              <p:cond delay="0"/>
                            </p:stCondLst>
                            <p:childTnLst>
                              <p:par>
                                <p:cTn id="590" presetID="10" presetClass="entr" presetSubtype="0" fill="hold" nodeType="clickEffect">
                                  <p:stCondLst>
                                    <p:cond delay="0"/>
                                  </p:stCondLst>
                                  <p:childTnLst>
                                    <p:set>
                                      <p:cBhvr>
                                        <p:cTn id="591" dur="1" fill="hold">
                                          <p:stCondLst>
                                            <p:cond delay="0"/>
                                          </p:stCondLst>
                                        </p:cTn>
                                        <p:tgtEl>
                                          <p:spTgt spid="20"/>
                                        </p:tgtEl>
                                        <p:attrNameLst>
                                          <p:attrName>style.visibility</p:attrName>
                                        </p:attrNameLst>
                                      </p:cBhvr>
                                      <p:to>
                                        <p:strVal val="visible"/>
                                      </p:to>
                                    </p:set>
                                    <p:animEffect transition="in" filter="fade">
                                      <p:cBhvr>
                                        <p:cTn id="5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animBg="1"/>
      <p:bldP spid="12" grpId="0"/>
      <p:bldP spid="17" grpId="0" animBg="1"/>
      <p:bldP spid="18" grpId="0"/>
      <p:bldP spid="23" grpId="0" animBg="1"/>
      <p:bldP spid="29"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1C50-319B-BE73-303B-AE3091D2B2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D21E18-0EAA-E4BD-A86E-1EA525A594FC}"/>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A3638955-9B38-7C8A-B99B-02B7C5B18A17}"/>
              </a:ext>
            </a:extLst>
          </p:cNvPr>
          <p:cNvPicPr>
            <a:picLocks noChangeAspect="1"/>
          </p:cNvPicPr>
          <p:nvPr/>
        </p:nvPicPr>
        <p:blipFill>
          <a:blip r:embed="rId4"/>
          <a:stretch>
            <a:fillRect/>
          </a:stretch>
        </p:blipFill>
        <p:spPr>
          <a:xfrm>
            <a:off x="358045" y="274638"/>
            <a:ext cx="11574738" cy="3489288"/>
          </a:xfrm>
          <a:prstGeom prst="rect">
            <a:avLst/>
          </a:prstGeom>
        </p:spPr>
      </p:pic>
    </p:spTree>
    <p:custDataLst>
      <p:tags r:id="rId1"/>
    </p:custDataLst>
    <p:extLst>
      <p:ext uri="{BB962C8B-B14F-4D97-AF65-F5344CB8AC3E}">
        <p14:creationId xmlns:p14="http://schemas.microsoft.com/office/powerpoint/2010/main" val="1931785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D2206A9-9104-4AC1-9684-BA668D7F57D4}"/>
                  </a:ext>
                </a:extLst>
              </p:cNvPr>
              <p:cNvSpPr>
                <a:spLocks noGrp="1"/>
              </p:cNvSpPr>
              <p:nvPr>
                <p:ph type="title"/>
              </p:nvPr>
            </p:nvSpPr>
            <p:spPr>
              <a:xfrm>
                <a:off x="142240" y="274638"/>
                <a:ext cx="11734800" cy="609282"/>
              </a:xfrm>
            </p:spPr>
            <p:txBody>
              <a:bodyPr>
                <a:normAutofit/>
              </a:bodyPr>
              <a:lstStyle/>
              <a:p>
                <a:r>
                  <a:rPr lang="en-US" sz="2300" dirty="0"/>
                  <a:t>Why the standard deviation of the  distribution of sample means equal to </a:t>
                </a:r>
                <a14:m>
                  <m:oMath xmlns:m="http://schemas.openxmlformats.org/officeDocument/2006/math">
                    <m:f>
                      <m:fPr>
                        <m:ctrlPr>
                          <a:rPr lang="en-US" sz="2300" i="1" smtClean="0">
                            <a:latin typeface="Cambria Math" panose="02040503050406030204" pitchFamily="18" charset="0"/>
                          </a:rPr>
                        </m:ctrlPr>
                      </m:fPr>
                      <m:num>
                        <m:r>
                          <a:rPr lang="en-US" sz="2300" i="1" smtClean="0">
                            <a:latin typeface="Cambria Math" panose="02040503050406030204" pitchFamily="18" charset="0"/>
                            <a:ea typeface="Cambria Math" panose="02040503050406030204" pitchFamily="18" charset="0"/>
                          </a:rPr>
                          <m:t>𝜎</m:t>
                        </m:r>
                      </m:num>
                      <m:den>
                        <m:rad>
                          <m:radPr>
                            <m:degHide m:val="on"/>
                            <m:ctrlPr>
                              <a:rPr lang="en-US" sz="2300" i="1" smtClean="0">
                                <a:latin typeface="Cambria Math" panose="02040503050406030204" pitchFamily="18" charset="0"/>
                              </a:rPr>
                            </m:ctrlPr>
                          </m:radPr>
                          <m:deg/>
                          <m:e>
                            <m:r>
                              <a:rPr lang="en-US" sz="2300" b="0" i="1" smtClean="0">
                                <a:latin typeface="Cambria Math" panose="02040503050406030204" pitchFamily="18" charset="0"/>
                              </a:rPr>
                              <m:t>𝑛</m:t>
                            </m:r>
                          </m:e>
                        </m:rad>
                      </m:den>
                    </m:f>
                  </m:oMath>
                </a14:m>
                <a:endParaRPr lang="en-US" sz="2300" dirty="0"/>
              </a:p>
            </p:txBody>
          </p:sp>
        </mc:Choice>
        <mc:Fallback xmlns="">
          <p:sp>
            <p:nvSpPr>
              <p:cNvPr id="2" name="Title 1">
                <a:extLst>
                  <a:ext uri="{FF2B5EF4-FFF2-40B4-BE49-F238E27FC236}">
                    <a16:creationId xmlns:a16="http://schemas.microsoft.com/office/drawing/2014/main" id="{4D2206A9-9104-4AC1-9684-BA668D7F57D4}"/>
                  </a:ext>
                </a:extLst>
              </p:cNvPr>
              <p:cNvSpPr>
                <a:spLocks noGrp="1" noRot="1" noChangeAspect="1" noMove="1" noResize="1" noEditPoints="1" noAdjustHandles="1" noChangeArrowheads="1" noChangeShapeType="1" noTextEdit="1"/>
              </p:cNvSpPr>
              <p:nvPr>
                <p:ph type="title"/>
              </p:nvPr>
            </p:nvSpPr>
            <p:spPr>
              <a:xfrm>
                <a:off x="142240" y="274638"/>
                <a:ext cx="11734800" cy="609282"/>
              </a:xfrm>
              <a:blipFill>
                <a:blip r:embed="rId4"/>
                <a:stretch>
                  <a:fillRect l="-727" t="-1000" b="-2000"/>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D000DC2-2014-4955-A491-E5D0A9F8647F}"/>
              </a:ext>
            </a:extLst>
          </p:cNvPr>
          <p:cNvSpPr>
            <a:spLocks noGrp="1"/>
          </p:cNvSpPr>
          <p:nvPr>
            <p:ph sz="quarter" idx="1"/>
          </p:nvPr>
        </p:nvSpPr>
        <p:spPr>
          <a:xfrm>
            <a:off x="264160" y="883920"/>
            <a:ext cx="11521440" cy="985520"/>
          </a:xfrm>
        </p:spPr>
        <p:txBody>
          <a:bodyPr/>
          <a:lstStyle/>
          <a:p>
            <a:r>
              <a:rPr lang="en-US" sz="2200" dirty="0"/>
              <a:t>First let’s remember the rules for “combining” and “converting” random variables</a:t>
            </a:r>
          </a:p>
          <a:p>
            <a:r>
              <a:rPr lang="en-US" sz="2200" dirty="0"/>
              <a:t>If you are combining a group of random variables together, </a:t>
            </a:r>
            <a:r>
              <a:rPr lang="en-US" sz="2200" dirty="0" err="1"/>
              <a:t>ie</a:t>
            </a:r>
            <a:r>
              <a:rPr lang="en-US" sz="2200" dirty="0"/>
              <a:t>: A = B + C + D + E</a:t>
            </a:r>
          </a:p>
        </p:txBody>
      </p:sp>
      <p:graphicFrame>
        <p:nvGraphicFramePr>
          <p:cNvPr id="20" name="Object 19">
            <a:extLst>
              <a:ext uri="{FF2B5EF4-FFF2-40B4-BE49-F238E27FC236}">
                <a16:creationId xmlns:a16="http://schemas.microsoft.com/office/drawing/2014/main" id="{47A1F6DC-D50D-474F-9673-67C409ED170F}"/>
              </a:ext>
            </a:extLst>
          </p:cNvPr>
          <p:cNvGraphicFramePr>
            <a:graphicFrameLocks noChangeAspect="1"/>
          </p:cNvGraphicFramePr>
          <p:nvPr>
            <p:extLst>
              <p:ext uri="{D42A27DB-BD31-4B8C-83A1-F6EECF244321}">
                <p14:modId xmlns:p14="http://schemas.microsoft.com/office/powerpoint/2010/main" val="977737449"/>
              </p:ext>
            </p:extLst>
          </p:nvPr>
        </p:nvGraphicFramePr>
        <p:xfrm>
          <a:off x="573087" y="1939924"/>
          <a:ext cx="3362643" cy="508635"/>
        </p:xfrm>
        <a:graphic>
          <a:graphicData uri="http://schemas.openxmlformats.org/presentationml/2006/ole">
            <mc:AlternateContent xmlns:mc="http://schemas.openxmlformats.org/markup-compatibility/2006">
              <mc:Choice xmlns:v="urn:schemas-microsoft-com:vml" Requires="v">
                <p:oleObj name="Equation" r:id="rId5" imgW="1511280" imgH="228600" progId="Equation.DSMT4">
                  <p:embed/>
                </p:oleObj>
              </mc:Choice>
              <mc:Fallback>
                <p:oleObj name="Equation" r:id="rId5" imgW="1511280" imgH="228600" progId="Equation.DSMT4">
                  <p:embed/>
                  <p:pic>
                    <p:nvPicPr>
                      <p:cNvPr id="20" name="Object 19">
                        <a:extLst>
                          <a:ext uri="{FF2B5EF4-FFF2-40B4-BE49-F238E27FC236}">
                            <a16:creationId xmlns:a16="http://schemas.microsoft.com/office/drawing/2014/main" id="{47A1F6DC-D50D-474F-9673-67C409ED170F}"/>
                          </a:ext>
                        </a:extLst>
                      </p:cNvPr>
                      <p:cNvPicPr/>
                      <p:nvPr/>
                    </p:nvPicPr>
                    <p:blipFill>
                      <a:blip r:embed="rId6"/>
                      <a:stretch>
                        <a:fillRect/>
                      </a:stretch>
                    </p:blipFill>
                    <p:spPr>
                      <a:xfrm>
                        <a:off x="573087" y="1939924"/>
                        <a:ext cx="3362643" cy="508635"/>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B0C52F1C-9EB9-42B8-9F5B-6F103C729AFB}"/>
              </a:ext>
            </a:extLst>
          </p:cNvPr>
          <p:cNvSpPr txBox="1">
            <a:spLocks noChangeArrowheads="1"/>
          </p:cNvSpPr>
          <p:nvPr/>
        </p:nvSpPr>
        <p:spPr bwMode="auto">
          <a:xfrm>
            <a:off x="4130040" y="2057084"/>
            <a:ext cx="6995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mean of “A” will be the sum of the means of B, C, D, and E</a:t>
            </a:r>
          </a:p>
        </p:txBody>
      </p:sp>
      <p:graphicFrame>
        <p:nvGraphicFramePr>
          <p:cNvPr id="22" name="Object 21">
            <a:extLst>
              <a:ext uri="{FF2B5EF4-FFF2-40B4-BE49-F238E27FC236}">
                <a16:creationId xmlns:a16="http://schemas.microsoft.com/office/drawing/2014/main" id="{0CB7DF63-98E2-4C09-9713-CA71D35F1FCE}"/>
              </a:ext>
            </a:extLst>
          </p:cNvPr>
          <p:cNvGraphicFramePr>
            <a:graphicFrameLocks noChangeAspect="1"/>
          </p:cNvGraphicFramePr>
          <p:nvPr>
            <p:extLst>
              <p:ext uri="{D42A27DB-BD31-4B8C-83A1-F6EECF244321}">
                <p14:modId xmlns:p14="http://schemas.microsoft.com/office/powerpoint/2010/main" val="3169873310"/>
              </p:ext>
            </p:extLst>
          </p:nvPr>
        </p:nvGraphicFramePr>
        <p:xfrm>
          <a:off x="558800" y="2565400"/>
          <a:ext cx="3390900" cy="538163"/>
        </p:xfrm>
        <a:graphic>
          <a:graphicData uri="http://schemas.openxmlformats.org/presentationml/2006/ole">
            <mc:AlternateContent xmlns:mc="http://schemas.openxmlformats.org/markup-compatibility/2006">
              <mc:Choice xmlns:v="urn:schemas-microsoft-com:vml" Requires="v">
                <p:oleObj name="Equation" r:id="rId7" imgW="1523880" imgH="241200" progId="Equation.DSMT4">
                  <p:embed/>
                </p:oleObj>
              </mc:Choice>
              <mc:Fallback>
                <p:oleObj name="Equation" r:id="rId7" imgW="1523880" imgH="241200" progId="Equation.DSMT4">
                  <p:embed/>
                  <p:pic>
                    <p:nvPicPr>
                      <p:cNvPr id="22" name="Object 21">
                        <a:extLst>
                          <a:ext uri="{FF2B5EF4-FFF2-40B4-BE49-F238E27FC236}">
                            <a16:creationId xmlns:a16="http://schemas.microsoft.com/office/drawing/2014/main" id="{0CB7DF63-98E2-4C09-9713-CA71D35F1FCE}"/>
                          </a:ext>
                        </a:extLst>
                      </p:cNvPr>
                      <p:cNvPicPr/>
                      <p:nvPr/>
                    </p:nvPicPr>
                    <p:blipFill>
                      <a:blip r:embed="rId8"/>
                      <a:stretch>
                        <a:fillRect/>
                      </a:stretch>
                    </p:blipFill>
                    <p:spPr>
                      <a:xfrm>
                        <a:off x="558800" y="2565400"/>
                        <a:ext cx="3390900" cy="53816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5C4EABD8-6A0B-4F55-9943-09B9D3E87E84}"/>
              </a:ext>
            </a:extLst>
          </p:cNvPr>
          <p:cNvSpPr txBox="1">
            <a:spLocks noChangeArrowheads="1"/>
          </p:cNvSpPr>
          <p:nvPr/>
        </p:nvSpPr>
        <p:spPr bwMode="auto">
          <a:xfrm>
            <a:off x="4109720" y="2697164"/>
            <a:ext cx="7320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variance of “A” will be the sum of the variance of B, C, D, and E</a:t>
            </a:r>
          </a:p>
        </p:txBody>
      </p:sp>
      <p:graphicFrame>
        <p:nvGraphicFramePr>
          <p:cNvPr id="24" name="Object 23">
            <a:extLst>
              <a:ext uri="{FF2B5EF4-FFF2-40B4-BE49-F238E27FC236}">
                <a16:creationId xmlns:a16="http://schemas.microsoft.com/office/drawing/2014/main" id="{BA8E9932-1AB3-4508-A76A-A31ADE10A80D}"/>
              </a:ext>
            </a:extLst>
          </p:cNvPr>
          <p:cNvGraphicFramePr>
            <a:graphicFrameLocks noChangeAspect="1"/>
          </p:cNvGraphicFramePr>
          <p:nvPr>
            <p:extLst>
              <p:ext uri="{D42A27DB-BD31-4B8C-83A1-F6EECF244321}">
                <p14:modId xmlns:p14="http://schemas.microsoft.com/office/powerpoint/2010/main" val="3085808279"/>
              </p:ext>
            </p:extLst>
          </p:nvPr>
        </p:nvGraphicFramePr>
        <p:xfrm>
          <a:off x="606108" y="3210560"/>
          <a:ext cx="3702050" cy="650875"/>
        </p:xfrm>
        <a:graphic>
          <a:graphicData uri="http://schemas.openxmlformats.org/presentationml/2006/ole">
            <mc:AlternateContent xmlns:mc="http://schemas.openxmlformats.org/markup-compatibility/2006">
              <mc:Choice xmlns:v="urn:schemas-microsoft-com:vml" Requires="v">
                <p:oleObj name="Equation" r:id="rId9" imgW="1663560" imgH="291960" progId="Equation.DSMT4">
                  <p:embed/>
                </p:oleObj>
              </mc:Choice>
              <mc:Fallback>
                <p:oleObj name="Equation" r:id="rId9" imgW="1663560" imgH="291960" progId="Equation.DSMT4">
                  <p:embed/>
                  <p:pic>
                    <p:nvPicPr>
                      <p:cNvPr id="24" name="Object 23">
                        <a:extLst>
                          <a:ext uri="{FF2B5EF4-FFF2-40B4-BE49-F238E27FC236}">
                            <a16:creationId xmlns:a16="http://schemas.microsoft.com/office/drawing/2014/main" id="{BA8E9932-1AB3-4508-A76A-A31ADE10A80D}"/>
                          </a:ext>
                        </a:extLst>
                      </p:cNvPr>
                      <p:cNvPicPr/>
                      <p:nvPr/>
                    </p:nvPicPr>
                    <p:blipFill>
                      <a:blip r:embed="rId10"/>
                      <a:stretch>
                        <a:fillRect/>
                      </a:stretch>
                    </p:blipFill>
                    <p:spPr>
                      <a:xfrm>
                        <a:off x="606108" y="3210560"/>
                        <a:ext cx="3702050" cy="65087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F88F1926-0FB0-45DC-96AD-AAC365572697}"/>
              </a:ext>
            </a:extLst>
          </p:cNvPr>
          <p:cNvSpPr txBox="1">
            <a:spLocks noChangeArrowheads="1"/>
          </p:cNvSpPr>
          <p:nvPr/>
        </p:nvSpPr>
        <p:spPr bwMode="auto">
          <a:xfrm>
            <a:off x="4495800" y="3276284"/>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The Standard deviation of “A” will be the square root of the sum of the variance of B, C, D, and E</a:t>
            </a: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7D690A76-2424-4B19-93EF-ABFA25F30DBC}"/>
                  </a:ext>
                </a:extLst>
              </p:cNvPr>
              <p:cNvSpPr txBox="1">
                <a:spLocks/>
              </p:cNvSpPr>
              <p:nvPr/>
            </p:nvSpPr>
            <p:spPr bwMode="auto">
              <a:xfrm>
                <a:off x="314960" y="4043680"/>
                <a:ext cx="1152144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Now, let’s also review the rules for “converting” random variables </a:t>
                </a:r>
                <a:r>
                  <a:rPr lang="en-US" sz="2200" dirty="0" err="1"/>
                  <a:t>ie</a:t>
                </a:r>
                <a:r>
                  <a:rPr lang="en-US" sz="2200" dirty="0"/>
                  <a:t>: M = </a:t>
                </a:r>
                <a14:m>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5</m:t>
                        </m:r>
                      </m:den>
                    </m:f>
                    <m:r>
                      <a:rPr lang="en-US" sz="2200" b="0" i="1" smtClean="0">
                        <a:latin typeface="Cambria Math" panose="02040503050406030204" pitchFamily="18" charset="0"/>
                      </a:rPr>
                      <m:t>𝐴</m:t>
                    </m:r>
                  </m:oMath>
                </a14:m>
                <a:endParaRPr lang="en-US" sz="2200" dirty="0"/>
              </a:p>
            </p:txBody>
          </p:sp>
        </mc:Choice>
        <mc:Fallback xmlns="">
          <p:sp>
            <p:nvSpPr>
              <p:cNvPr id="26" name="Content Placeholder 2">
                <a:extLst>
                  <a:ext uri="{FF2B5EF4-FFF2-40B4-BE49-F238E27FC236}">
                    <a16:creationId xmlns:a16="http://schemas.microsoft.com/office/drawing/2014/main" id="{7D690A76-2424-4B19-93EF-ABFA25F30DBC}"/>
                  </a:ext>
                </a:extLst>
              </p:cNvPr>
              <p:cNvSpPr txBox="1">
                <a:spLocks noRot="1" noChangeAspect="1" noMove="1" noResize="1" noEditPoints="1" noAdjustHandles="1" noChangeArrowheads="1" noChangeShapeType="1" noTextEdit="1"/>
              </p:cNvSpPr>
              <p:nvPr/>
            </p:nvSpPr>
            <p:spPr bwMode="auto">
              <a:xfrm>
                <a:off x="314960" y="4043680"/>
                <a:ext cx="11521440" cy="701040"/>
              </a:xfrm>
              <a:prstGeom prst="rect">
                <a:avLst/>
              </a:prstGeom>
              <a:blipFill>
                <a:blip r:embed="rId11"/>
                <a:stretch>
                  <a:fillRect l="-2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27" name="Object 26">
            <a:extLst>
              <a:ext uri="{FF2B5EF4-FFF2-40B4-BE49-F238E27FC236}">
                <a16:creationId xmlns:a16="http://schemas.microsoft.com/office/drawing/2014/main" id="{8E9BE927-25E1-4EEC-B4E8-0A305715C137}"/>
              </a:ext>
            </a:extLst>
          </p:cNvPr>
          <p:cNvGraphicFramePr>
            <a:graphicFrameLocks noChangeAspect="1"/>
          </p:cNvGraphicFramePr>
          <p:nvPr>
            <p:extLst>
              <p:ext uri="{D42A27DB-BD31-4B8C-83A1-F6EECF244321}">
                <p14:modId xmlns:p14="http://schemas.microsoft.com/office/powerpoint/2010/main" val="3290849362"/>
              </p:ext>
            </p:extLst>
          </p:nvPr>
        </p:nvGraphicFramePr>
        <p:xfrm>
          <a:off x="525780" y="4630738"/>
          <a:ext cx="5002213" cy="877887"/>
        </p:xfrm>
        <a:graphic>
          <a:graphicData uri="http://schemas.openxmlformats.org/presentationml/2006/ole">
            <mc:AlternateContent xmlns:mc="http://schemas.openxmlformats.org/markup-compatibility/2006">
              <mc:Choice xmlns:v="urn:schemas-microsoft-com:vml" Requires="v">
                <p:oleObj name="Equation" r:id="rId12" imgW="2247840" imgH="393480" progId="Equation.DSMT4">
                  <p:embed/>
                </p:oleObj>
              </mc:Choice>
              <mc:Fallback>
                <p:oleObj name="Equation" r:id="rId12" imgW="2247840" imgH="393480" progId="Equation.DSMT4">
                  <p:embed/>
                  <p:pic>
                    <p:nvPicPr>
                      <p:cNvPr id="27" name="Object 26">
                        <a:extLst>
                          <a:ext uri="{FF2B5EF4-FFF2-40B4-BE49-F238E27FC236}">
                            <a16:creationId xmlns:a16="http://schemas.microsoft.com/office/drawing/2014/main" id="{8E9BE927-25E1-4EEC-B4E8-0A305715C137}"/>
                          </a:ext>
                        </a:extLst>
                      </p:cNvPr>
                      <p:cNvPicPr/>
                      <p:nvPr/>
                    </p:nvPicPr>
                    <p:blipFill>
                      <a:blip r:embed="rId13"/>
                      <a:stretch>
                        <a:fillRect/>
                      </a:stretch>
                    </p:blipFill>
                    <p:spPr>
                      <a:xfrm>
                        <a:off x="525780" y="4630738"/>
                        <a:ext cx="5002213" cy="877887"/>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7804E0B1-0772-4F18-8555-CEF7E4051063}"/>
              </a:ext>
            </a:extLst>
          </p:cNvPr>
          <p:cNvGraphicFramePr>
            <a:graphicFrameLocks noChangeAspect="1"/>
          </p:cNvGraphicFramePr>
          <p:nvPr>
            <p:extLst>
              <p:ext uri="{D42A27DB-BD31-4B8C-83A1-F6EECF244321}">
                <p14:modId xmlns:p14="http://schemas.microsoft.com/office/powerpoint/2010/main" val="659914083"/>
              </p:ext>
            </p:extLst>
          </p:nvPr>
        </p:nvGraphicFramePr>
        <p:xfrm>
          <a:off x="564515" y="5628323"/>
          <a:ext cx="5029200" cy="876300"/>
        </p:xfrm>
        <a:graphic>
          <a:graphicData uri="http://schemas.openxmlformats.org/presentationml/2006/ole">
            <mc:AlternateContent xmlns:mc="http://schemas.openxmlformats.org/markup-compatibility/2006">
              <mc:Choice xmlns:v="urn:schemas-microsoft-com:vml" Requires="v">
                <p:oleObj name="Equation" r:id="rId14" imgW="2260440" imgH="393480" progId="Equation.DSMT4">
                  <p:embed/>
                </p:oleObj>
              </mc:Choice>
              <mc:Fallback>
                <p:oleObj name="Equation" r:id="rId14" imgW="2260440" imgH="393480" progId="Equation.DSMT4">
                  <p:embed/>
                  <p:pic>
                    <p:nvPicPr>
                      <p:cNvPr id="28" name="Object 27">
                        <a:extLst>
                          <a:ext uri="{FF2B5EF4-FFF2-40B4-BE49-F238E27FC236}">
                            <a16:creationId xmlns:a16="http://schemas.microsoft.com/office/drawing/2014/main" id="{7804E0B1-0772-4F18-8555-CEF7E4051063}"/>
                          </a:ext>
                        </a:extLst>
                      </p:cNvPr>
                      <p:cNvPicPr/>
                      <p:nvPr/>
                    </p:nvPicPr>
                    <p:blipFill>
                      <a:blip r:embed="rId15"/>
                      <a:stretch>
                        <a:fillRect/>
                      </a:stretch>
                    </p:blipFill>
                    <p:spPr>
                      <a:xfrm>
                        <a:off x="564515" y="5628323"/>
                        <a:ext cx="5029200" cy="87630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D6CAAB23-6FC1-49F2-B97C-78DCEC690406}"/>
              </a:ext>
            </a:extLst>
          </p:cNvPr>
          <p:cNvSpPr txBox="1">
            <a:spLocks noChangeArrowheads="1"/>
          </p:cNvSpPr>
          <p:nvPr/>
        </p:nvSpPr>
        <p:spPr bwMode="auto">
          <a:xfrm>
            <a:off x="6111240" y="5013644"/>
            <a:ext cx="39776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When converting random variables, the standard deviation will be a direct multiplication with the constant</a:t>
            </a:r>
          </a:p>
        </p:txBody>
      </p:sp>
    </p:spTree>
    <p:custDataLst>
      <p:tags r:id="rId1"/>
    </p:custDataLst>
    <p:extLst>
      <p:ext uri="{BB962C8B-B14F-4D97-AF65-F5344CB8AC3E}">
        <p14:creationId xmlns:p14="http://schemas.microsoft.com/office/powerpoint/2010/main" val="26467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02BC0-3A73-4DF8-A131-5DBD7F42F017}"/>
              </a:ext>
            </a:extLst>
          </p:cNvPr>
          <p:cNvSpPr>
            <a:spLocks noGrp="1"/>
          </p:cNvSpPr>
          <p:nvPr>
            <p:ph sz="quarter" idx="1"/>
          </p:nvPr>
        </p:nvSpPr>
        <p:spPr>
          <a:xfrm>
            <a:off x="223520" y="238760"/>
            <a:ext cx="11511280" cy="949960"/>
          </a:xfrm>
        </p:spPr>
        <p:txBody>
          <a:bodyPr/>
          <a:lstStyle/>
          <a:p>
            <a:r>
              <a:rPr lang="en-US" dirty="0"/>
              <a:t>So, let “A” be the sample of size “n”, where “B”, “C”, “D”, ….”E” are all single units from the same population</a:t>
            </a:r>
          </a:p>
        </p:txBody>
      </p:sp>
      <p:pic>
        <p:nvPicPr>
          <p:cNvPr id="7" name="Picture 6">
            <a:extLst>
              <a:ext uri="{FF2B5EF4-FFF2-40B4-BE49-F238E27FC236}">
                <a16:creationId xmlns:a16="http://schemas.microsoft.com/office/drawing/2014/main" id="{992D9D64-B46B-40A4-9B0D-080EE82EDB54}"/>
              </a:ext>
            </a:extLst>
          </p:cNvPr>
          <p:cNvPicPr>
            <a:picLocks noChangeAspect="1"/>
          </p:cNvPicPr>
          <p:nvPr/>
        </p:nvPicPr>
        <p:blipFill>
          <a:blip r:embed="rId4"/>
          <a:stretch>
            <a:fillRect/>
          </a:stretch>
        </p:blipFill>
        <p:spPr>
          <a:xfrm>
            <a:off x="5788061" y="1204494"/>
            <a:ext cx="6013334" cy="2416379"/>
          </a:xfrm>
          <a:prstGeom prst="rect">
            <a:avLst/>
          </a:prstGeom>
        </p:spPr>
      </p:pic>
      <p:sp>
        <p:nvSpPr>
          <p:cNvPr id="8" name="TextBox 7">
            <a:extLst>
              <a:ext uri="{FF2B5EF4-FFF2-40B4-BE49-F238E27FC236}">
                <a16:creationId xmlns:a16="http://schemas.microsoft.com/office/drawing/2014/main" id="{FA35264A-6CBA-4691-8357-8341610F4FA7}"/>
              </a:ext>
            </a:extLst>
          </p:cNvPr>
          <p:cNvSpPr txBox="1">
            <a:spLocks noChangeArrowheads="1"/>
          </p:cNvSpPr>
          <p:nvPr/>
        </p:nvSpPr>
        <p:spPr bwMode="auto">
          <a:xfrm>
            <a:off x="7295434" y="811318"/>
            <a:ext cx="2616200" cy="38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Population Distribution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A06EC20-DA49-4CCC-8A39-D99F95956A1D}"/>
                  </a:ext>
                </a:extLst>
              </p:cNvPr>
              <p:cNvSpPr txBox="1">
                <a:spLocks noChangeArrowheads="1"/>
              </p:cNvSpPr>
              <p:nvPr/>
            </p:nvSpPr>
            <p:spPr bwMode="auto">
              <a:xfrm>
                <a:off x="5984793" y="4067047"/>
                <a:ext cx="5274448" cy="144655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2200" dirty="0">
                    <a:solidFill>
                      <a:srgbClr val="FF0000"/>
                    </a:solidFill>
                  </a:rPr>
                  <a:t>Random Variables “B”, “C”, “D”, ….”E” are all from this population, they will have the same mean of </a:t>
                </a:r>
                <a14:m>
                  <m:oMath xmlns:m="http://schemas.openxmlformats.org/officeDocument/2006/math">
                    <m:r>
                      <a:rPr lang="en-CA" altLang="en-US" sz="2200" i="1" smtClean="0">
                        <a:solidFill>
                          <a:srgbClr val="FF0000"/>
                        </a:solidFill>
                        <a:latin typeface="Cambria Math" panose="02040503050406030204" pitchFamily="18" charset="0"/>
                        <a:ea typeface="Cambria Math" panose="02040503050406030204" pitchFamily="18" charset="0"/>
                      </a:rPr>
                      <m:t>𝜇</m:t>
                    </m:r>
                    <m:r>
                      <a:rPr lang="en-US" altLang="en-US" sz="2200" b="0" i="1" smtClean="0">
                        <a:solidFill>
                          <a:srgbClr val="FF0000"/>
                        </a:solidFill>
                        <a:latin typeface="Cambria Math" panose="02040503050406030204" pitchFamily="18" charset="0"/>
                        <a:ea typeface="Cambria Math" panose="02040503050406030204" pitchFamily="18" charset="0"/>
                      </a:rPr>
                      <m:t> </m:t>
                    </m:r>
                  </m:oMath>
                </a14:m>
                <a:r>
                  <a:rPr lang="en-CA" altLang="en-US" sz="2200" dirty="0">
                    <a:solidFill>
                      <a:srgbClr val="FF0000"/>
                    </a:solidFill>
                  </a:rPr>
                  <a:t> and standard deviation </a:t>
                </a:r>
                <a14:m>
                  <m:oMath xmlns:m="http://schemas.openxmlformats.org/officeDocument/2006/math">
                    <m:r>
                      <a:rPr lang="en-CA" altLang="en-US" sz="2200" i="1" smtClean="0">
                        <a:solidFill>
                          <a:srgbClr val="FF0000"/>
                        </a:solidFill>
                        <a:latin typeface="Cambria Math" panose="02040503050406030204" pitchFamily="18" charset="0"/>
                        <a:ea typeface="Cambria Math" panose="02040503050406030204" pitchFamily="18" charset="0"/>
                      </a:rPr>
                      <m:t>𝜎</m:t>
                    </m:r>
                  </m:oMath>
                </a14:m>
                <a:endParaRPr lang="en-CA" altLang="en-US" sz="2200" dirty="0">
                  <a:solidFill>
                    <a:srgbClr val="FF0000"/>
                  </a:solidFill>
                </a:endParaRPr>
              </a:p>
            </p:txBody>
          </p:sp>
        </mc:Choice>
        <mc:Fallback xmlns="">
          <p:sp>
            <p:nvSpPr>
              <p:cNvPr id="12" name="TextBox 11">
                <a:extLst>
                  <a:ext uri="{FF2B5EF4-FFF2-40B4-BE49-F238E27FC236}">
                    <a16:creationId xmlns:a16="http://schemas.microsoft.com/office/drawing/2014/main" id="{2A06EC20-DA49-4CCC-8A39-D99F95956A1D}"/>
                  </a:ext>
                </a:extLst>
              </p:cNvPr>
              <p:cNvSpPr txBox="1">
                <a:spLocks noRot="1" noChangeAspect="1" noMove="1" noResize="1" noEditPoints="1" noAdjustHandles="1" noChangeArrowheads="1" noChangeShapeType="1" noTextEdit="1"/>
              </p:cNvSpPr>
              <p:nvPr/>
            </p:nvSpPr>
            <p:spPr bwMode="auto">
              <a:xfrm>
                <a:off x="5984793" y="4067047"/>
                <a:ext cx="5274448" cy="1446550"/>
              </a:xfrm>
              <a:prstGeom prst="rect">
                <a:avLst/>
              </a:prstGeom>
              <a:blipFill>
                <a:blip r:embed="rId5"/>
                <a:stretch>
                  <a:fillRect l="-231" t="-2532" r="-1387" b="-8439"/>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aphicFrame>
        <p:nvGraphicFramePr>
          <p:cNvPr id="13" name="Object 12">
            <a:extLst>
              <a:ext uri="{FF2B5EF4-FFF2-40B4-BE49-F238E27FC236}">
                <a16:creationId xmlns:a16="http://schemas.microsoft.com/office/drawing/2014/main" id="{3617FF43-6B87-4E49-BD1F-5D8613FE3C4A}"/>
              </a:ext>
            </a:extLst>
          </p:cNvPr>
          <p:cNvGraphicFramePr>
            <a:graphicFrameLocks noChangeAspect="1"/>
          </p:cNvGraphicFramePr>
          <p:nvPr>
            <p:extLst>
              <p:ext uri="{D42A27DB-BD31-4B8C-83A1-F6EECF244321}">
                <p14:modId xmlns:p14="http://schemas.microsoft.com/office/powerpoint/2010/main" val="1135003895"/>
              </p:ext>
            </p:extLst>
          </p:nvPr>
        </p:nvGraphicFramePr>
        <p:xfrm>
          <a:off x="8362234" y="3611348"/>
          <a:ext cx="431800" cy="467783"/>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13" name="Object 12">
                        <a:extLst>
                          <a:ext uri="{FF2B5EF4-FFF2-40B4-BE49-F238E27FC236}">
                            <a16:creationId xmlns:a16="http://schemas.microsoft.com/office/drawing/2014/main" id="{3617FF43-6B87-4E49-BD1F-5D8613FE3C4A}"/>
                          </a:ext>
                        </a:extLst>
                      </p:cNvPr>
                      <p:cNvPicPr/>
                      <p:nvPr/>
                    </p:nvPicPr>
                    <p:blipFill>
                      <a:blip r:embed="rId7"/>
                      <a:stretch>
                        <a:fillRect/>
                      </a:stretch>
                    </p:blipFill>
                    <p:spPr>
                      <a:xfrm>
                        <a:off x="8362234" y="3611348"/>
                        <a:ext cx="431800" cy="46778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36ABBFD-8067-41BD-9ACB-576C1981AB75}"/>
              </a:ext>
            </a:extLst>
          </p:cNvPr>
          <p:cNvGraphicFramePr>
            <a:graphicFrameLocks noChangeAspect="1"/>
          </p:cNvGraphicFramePr>
          <p:nvPr>
            <p:extLst>
              <p:ext uri="{D42A27DB-BD31-4B8C-83A1-F6EECF244321}">
                <p14:modId xmlns:p14="http://schemas.microsoft.com/office/powerpoint/2010/main" val="244021213"/>
              </p:ext>
            </p:extLst>
          </p:nvPr>
        </p:nvGraphicFramePr>
        <p:xfrm>
          <a:off x="8738472" y="2559154"/>
          <a:ext cx="431800" cy="396875"/>
        </p:xfrm>
        <a:graphic>
          <a:graphicData uri="http://schemas.openxmlformats.org/presentationml/2006/ole">
            <mc:AlternateContent xmlns:mc="http://schemas.openxmlformats.org/markup-compatibility/2006">
              <mc:Choice xmlns:v="urn:schemas-microsoft-com:vml" Requires="v">
                <p:oleObj name="Equation" r:id="rId8" imgW="152280" imgH="139680" progId="Equation.DSMT4">
                  <p:embed/>
                </p:oleObj>
              </mc:Choice>
              <mc:Fallback>
                <p:oleObj name="Equation" r:id="rId8" imgW="152280" imgH="139680" progId="Equation.DSMT4">
                  <p:embed/>
                  <p:pic>
                    <p:nvPicPr>
                      <p:cNvPr id="14" name="Object 13">
                        <a:extLst>
                          <a:ext uri="{FF2B5EF4-FFF2-40B4-BE49-F238E27FC236}">
                            <a16:creationId xmlns:a16="http://schemas.microsoft.com/office/drawing/2014/main" id="{536ABBFD-8067-41BD-9ACB-576C1981AB75}"/>
                          </a:ext>
                        </a:extLst>
                      </p:cNvPr>
                      <p:cNvPicPr/>
                      <p:nvPr/>
                    </p:nvPicPr>
                    <p:blipFill>
                      <a:blip r:embed="rId9"/>
                      <a:stretch>
                        <a:fillRect/>
                      </a:stretch>
                    </p:blipFill>
                    <p:spPr>
                      <a:xfrm>
                        <a:off x="8738472" y="2559154"/>
                        <a:ext cx="431800" cy="396875"/>
                      </a:xfrm>
                      <a:prstGeom prst="rect">
                        <a:avLst/>
                      </a:prstGeom>
                    </p:spPr>
                  </p:pic>
                </p:oleObj>
              </mc:Fallback>
            </mc:AlternateContent>
          </a:graphicData>
        </a:graphic>
      </p:graphicFrame>
      <p:cxnSp>
        <p:nvCxnSpPr>
          <p:cNvPr id="16" name="Straight Connector 15">
            <a:extLst>
              <a:ext uri="{FF2B5EF4-FFF2-40B4-BE49-F238E27FC236}">
                <a16:creationId xmlns:a16="http://schemas.microsoft.com/office/drawing/2014/main" id="{0332C499-069C-453E-8A82-839D9A77333A}"/>
              </a:ext>
            </a:extLst>
          </p:cNvPr>
          <p:cNvCxnSpPr/>
          <p:nvPr/>
        </p:nvCxnSpPr>
        <p:spPr>
          <a:xfrm flipV="1">
            <a:off x="9352834" y="1751434"/>
            <a:ext cx="0" cy="1869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6CBD88-09D1-4C74-B1BA-3FF2E686A235}"/>
              </a:ext>
            </a:extLst>
          </p:cNvPr>
          <p:cNvCxnSpPr/>
          <p:nvPr/>
        </p:nvCxnSpPr>
        <p:spPr>
          <a:xfrm flipV="1">
            <a:off x="7879634" y="1731114"/>
            <a:ext cx="0" cy="186944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Object 17">
            <a:extLst>
              <a:ext uri="{FF2B5EF4-FFF2-40B4-BE49-F238E27FC236}">
                <a16:creationId xmlns:a16="http://schemas.microsoft.com/office/drawing/2014/main" id="{5A69795C-14BF-44CE-A00D-D0907CF4BDC1}"/>
              </a:ext>
            </a:extLst>
          </p:cNvPr>
          <p:cNvGraphicFramePr>
            <a:graphicFrameLocks noChangeAspect="1"/>
          </p:cNvGraphicFramePr>
          <p:nvPr>
            <p:extLst>
              <p:ext uri="{D42A27DB-BD31-4B8C-83A1-F6EECF244321}">
                <p14:modId xmlns:p14="http://schemas.microsoft.com/office/powerpoint/2010/main" val="3999529544"/>
              </p:ext>
            </p:extLst>
          </p:nvPr>
        </p:nvGraphicFramePr>
        <p:xfrm>
          <a:off x="7996792" y="2579474"/>
          <a:ext cx="431800" cy="396875"/>
        </p:xfrm>
        <a:graphic>
          <a:graphicData uri="http://schemas.openxmlformats.org/presentationml/2006/ole">
            <mc:AlternateContent xmlns:mc="http://schemas.openxmlformats.org/markup-compatibility/2006">
              <mc:Choice xmlns:v="urn:schemas-microsoft-com:vml" Requires="v">
                <p:oleObj name="Equation" r:id="rId10" imgW="152280" imgH="139680" progId="Equation.DSMT4">
                  <p:embed/>
                </p:oleObj>
              </mc:Choice>
              <mc:Fallback>
                <p:oleObj name="Equation" r:id="rId10" imgW="152280" imgH="139680" progId="Equation.DSMT4">
                  <p:embed/>
                  <p:pic>
                    <p:nvPicPr>
                      <p:cNvPr id="18" name="Object 17">
                        <a:extLst>
                          <a:ext uri="{FF2B5EF4-FFF2-40B4-BE49-F238E27FC236}">
                            <a16:creationId xmlns:a16="http://schemas.microsoft.com/office/drawing/2014/main" id="{5A69795C-14BF-44CE-A00D-D0907CF4BDC1}"/>
                          </a:ext>
                        </a:extLst>
                      </p:cNvPr>
                      <p:cNvPicPr/>
                      <p:nvPr/>
                    </p:nvPicPr>
                    <p:blipFill>
                      <a:blip r:embed="rId9"/>
                      <a:stretch>
                        <a:fillRect/>
                      </a:stretch>
                    </p:blipFill>
                    <p:spPr>
                      <a:xfrm>
                        <a:off x="7996792" y="2579474"/>
                        <a:ext cx="431800" cy="396875"/>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C1376B49-7924-47C9-842D-EC37ABDF5B37}"/>
              </a:ext>
            </a:extLst>
          </p:cNvPr>
          <p:cNvCxnSpPr>
            <a:cxnSpLocks/>
          </p:cNvCxnSpPr>
          <p:nvPr/>
        </p:nvCxnSpPr>
        <p:spPr>
          <a:xfrm>
            <a:off x="7889794" y="3011274"/>
            <a:ext cx="670560" cy="0"/>
          </a:xfrm>
          <a:prstGeom prst="line">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C9437E-2E81-479B-8A4F-E661ED9D9D0A}"/>
              </a:ext>
            </a:extLst>
          </p:cNvPr>
          <p:cNvCxnSpPr>
            <a:cxnSpLocks/>
          </p:cNvCxnSpPr>
          <p:nvPr/>
        </p:nvCxnSpPr>
        <p:spPr>
          <a:xfrm>
            <a:off x="8661954" y="3011274"/>
            <a:ext cx="670560" cy="0"/>
          </a:xfrm>
          <a:prstGeom prst="line">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25" name="Object 24">
            <a:extLst>
              <a:ext uri="{FF2B5EF4-FFF2-40B4-BE49-F238E27FC236}">
                <a16:creationId xmlns:a16="http://schemas.microsoft.com/office/drawing/2014/main" id="{4B957069-757D-4565-950B-15C50530AF59}"/>
              </a:ext>
            </a:extLst>
          </p:cNvPr>
          <p:cNvGraphicFramePr>
            <a:graphicFrameLocks noChangeAspect="1"/>
          </p:cNvGraphicFramePr>
          <p:nvPr>
            <p:extLst>
              <p:ext uri="{D42A27DB-BD31-4B8C-83A1-F6EECF244321}">
                <p14:modId xmlns:p14="http://schemas.microsoft.com/office/powerpoint/2010/main" val="588342510"/>
              </p:ext>
            </p:extLst>
          </p:nvPr>
        </p:nvGraphicFramePr>
        <p:xfrm>
          <a:off x="495548" y="1257242"/>
          <a:ext cx="3040865" cy="520919"/>
        </p:xfrm>
        <a:graphic>
          <a:graphicData uri="http://schemas.openxmlformats.org/presentationml/2006/ole">
            <mc:AlternateContent xmlns:mc="http://schemas.openxmlformats.org/markup-compatibility/2006">
              <mc:Choice xmlns:v="urn:schemas-microsoft-com:vml" Requires="v">
                <p:oleObj name="Equation" r:id="rId11" imgW="1333440" imgH="228600" progId="Equation.DSMT4">
                  <p:embed/>
                </p:oleObj>
              </mc:Choice>
              <mc:Fallback>
                <p:oleObj name="Equation" r:id="rId11" imgW="1333440" imgH="228600" progId="Equation.DSMT4">
                  <p:embed/>
                  <p:pic>
                    <p:nvPicPr>
                      <p:cNvPr id="25" name="Object 24">
                        <a:extLst>
                          <a:ext uri="{FF2B5EF4-FFF2-40B4-BE49-F238E27FC236}">
                            <a16:creationId xmlns:a16="http://schemas.microsoft.com/office/drawing/2014/main" id="{4B957069-757D-4565-950B-15C50530AF59}"/>
                          </a:ext>
                        </a:extLst>
                      </p:cNvPr>
                      <p:cNvPicPr/>
                      <p:nvPr/>
                    </p:nvPicPr>
                    <p:blipFill>
                      <a:blip r:embed="rId12"/>
                      <a:stretch>
                        <a:fillRect/>
                      </a:stretch>
                    </p:blipFill>
                    <p:spPr>
                      <a:xfrm>
                        <a:off x="495548" y="1257242"/>
                        <a:ext cx="3040865" cy="520919"/>
                      </a:xfrm>
                      <a:prstGeom prst="rect">
                        <a:avLst/>
                      </a:prstGeom>
                    </p:spPr>
                  </p:pic>
                </p:oleObj>
              </mc:Fallback>
            </mc:AlternateContent>
          </a:graphicData>
        </a:graphic>
      </p:graphicFrame>
      <p:sp>
        <p:nvSpPr>
          <p:cNvPr id="27" name="Right Brace 26">
            <a:extLst>
              <a:ext uri="{FF2B5EF4-FFF2-40B4-BE49-F238E27FC236}">
                <a16:creationId xmlns:a16="http://schemas.microsoft.com/office/drawing/2014/main" id="{D68048AA-355E-49AD-B48E-A81EFBCBF103}"/>
              </a:ext>
            </a:extLst>
          </p:cNvPr>
          <p:cNvSpPr/>
          <p:nvPr/>
        </p:nvSpPr>
        <p:spPr>
          <a:xfrm rot="5400000">
            <a:off x="2263964" y="721605"/>
            <a:ext cx="451692" cy="2401679"/>
          </a:xfrm>
          <a:prstGeom prst="rightBrace">
            <a:avLst>
              <a:gd name="adj1" fmla="val 385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047BBD60-8C6F-4B7A-9C1A-AA474CF9F551}"/>
              </a:ext>
            </a:extLst>
          </p:cNvPr>
          <p:cNvSpPr txBox="1">
            <a:spLocks noChangeArrowheads="1"/>
          </p:cNvSpPr>
          <p:nvPr/>
        </p:nvSpPr>
        <p:spPr bwMode="auto">
          <a:xfrm>
            <a:off x="1058047" y="2120492"/>
            <a:ext cx="42520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With a sample size of “n”, there are “n” means that can be added together</a:t>
            </a:r>
          </a:p>
        </p:txBody>
      </p:sp>
      <p:graphicFrame>
        <p:nvGraphicFramePr>
          <p:cNvPr id="29" name="Object 28">
            <a:extLst>
              <a:ext uri="{FF2B5EF4-FFF2-40B4-BE49-F238E27FC236}">
                <a16:creationId xmlns:a16="http://schemas.microsoft.com/office/drawing/2014/main" id="{80766A0B-614D-42C0-A3FE-064C250C4FAB}"/>
              </a:ext>
            </a:extLst>
          </p:cNvPr>
          <p:cNvGraphicFramePr>
            <a:graphicFrameLocks noChangeAspect="1"/>
          </p:cNvGraphicFramePr>
          <p:nvPr>
            <p:extLst>
              <p:ext uri="{D42A27DB-BD31-4B8C-83A1-F6EECF244321}">
                <p14:modId xmlns:p14="http://schemas.microsoft.com/office/powerpoint/2010/main" val="1012248524"/>
              </p:ext>
            </p:extLst>
          </p:nvPr>
        </p:nvGraphicFramePr>
        <p:xfrm>
          <a:off x="3613667" y="1382331"/>
          <a:ext cx="811212" cy="376237"/>
        </p:xfrm>
        <a:graphic>
          <a:graphicData uri="http://schemas.openxmlformats.org/presentationml/2006/ole">
            <mc:AlternateContent xmlns:mc="http://schemas.openxmlformats.org/markup-compatibility/2006">
              <mc:Choice xmlns:v="urn:schemas-microsoft-com:vml" Requires="v">
                <p:oleObj name="Equation" r:id="rId13" imgW="355320" imgH="164880" progId="Equation.DSMT4">
                  <p:embed/>
                </p:oleObj>
              </mc:Choice>
              <mc:Fallback>
                <p:oleObj name="Equation" r:id="rId13" imgW="355320" imgH="164880" progId="Equation.DSMT4">
                  <p:embed/>
                  <p:pic>
                    <p:nvPicPr>
                      <p:cNvPr id="29" name="Object 28">
                        <a:extLst>
                          <a:ext uri="{FF2B5EF4-FFF2-40B4-BE49-F238E27FC236}">
                            <a16:creationId xmlns:a16="http://schemas.microsoft.com/office/drawing/2014/main" id="{80766A0B-614D-42C0-A3FE-064C250C4FAB}"/>
                          </a:ext>
                        </a:extLst>
                      </p:cNvPr>
                      <p:cNvPicPr/>
                      <p:nvPr/>
                    </p:nvPicPr>
                    <p:blipFill>
                      <a:blip r:embed="rId14"/>
                      <a:stretch>
                        <a:fillRect/>
                      </a:stretch>
                    </p:blipFill>
                    <p:spPr>
                      <a:xfrm>
                        <a:off x="3613667" y="1382331"/>
                        <a:ext cx="811212" cy="376237"/>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F7BE2057-6A63-4B05-9066-2E91AF7ECFBF}"/>
              </a:ext>
            </a:extLst>
          </p:cNvPr>
          <p:cNvGraphicFramePr>
            <a:graphicFrameLocks noChangeAspect="1"/>
          </p:cNvGraphicFramePr>
          <p:nvPr>
            <p:extLst>
              <p:ext uri="{D42A27DB-BD31-4B8C-83A1-F6EECF244321}">
                <p14:modId xmlns:p14="http://schemas.microsoft.com/office/powerpoint/2010/main" val="623318248"/>
              </p:ext>
            </p:extLst>
          </p:nvPr>
        </p:nvGraphicFramePr>
        <p:xfrm>
          <a:off x="279171" y="2960133"/>
          <a:ext cx="3648075" cy="549275"/>
        </p:xfrm>
        <a:graphic>
          <a:graphicData uri="http://schemas.openxmlformats.org/presentationml/2006/ole">
            <mc:AlternateContent xmlns:mc="http://schemas.openxmlformats.org/markup-compatibility/2006">
              <mc:Choice xmlns:v="urn:schemas-microsoft-com:vml" Requires="v">
                <p:oleObj name="Equation" r:id="rId15" imgW="1600200" imgH="241200" progId="Equation.DSMT4">
                  <p:embed/>
                </p:oleObj>
              </mc:Choice>
              <mc:Fallback>
                <p:oleObj name="Equation" r:id="rId15" imgW="1600200" imgH="241200" progId="Equation.DSMT4">
                  <p:embed/>
                  <p:pic>
                    <p:nvPicPr>
                      <p:cNvPr id="30" name="Object 29">
                        <a:extLst>
                          <a:ext uri="{FF2B5EF4-FFF2-40B4-BE49-F238E27FC236}">
                            <a16:creationId xmlns:a16="http://schemas.microsoft.com/office/drawing/2014/main" id="{F7BE2057-6A63-4B05-9066-2E91AF7ECFBF}"/>
                          </a:ext>
                        </a:extLst>
                      </p:cNvPr>
                      <p:cNvPicPr/>
                      <p:nvPr/>
                    </p:nvPicPr>
                    <p:blipFill>
                      <a:blip r:embed="rId16"/>
                      <a:stretch>
                        <a:fillRect/>
                      </a:stretch>
                    </p:blipFill>
                    <p:spPr>
                      <a:xfrm>
                        <a:off x="279171" y="2960133"/>
                        <a:ext cx="3648075" cy="54927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B1CB30D5-C79F-4C44-8C19-55E8E56F5AF0}"/>
              </a:ext>
            </a:extLst>
          </p:cNvPr>
          <p:cNvGraphicFramePr>
            <a:graphicFrameLocks noChangeAspect="1"/>
          </p:cNvGraphicFramePr>
          <p:nvPr>
            <p:extLst>
              <p:ext uri="{D42A27DB-BD31-4B8C-83A1-F6EECF244321}">
                <p14:modId xmlns:p14="http://schemas.microsoft.com/office/powerpoint/2010/main" val="1192934347"/>
              </p:ext>
            </p:extLst>
          </p:nvPr>
        </p:nvGraphicFramePr>
        <p:xfrm>
          <a:off x="387580" y="3652264"/>
          <a:ext cx="1708150" cy="549275"/>
        </p:xfrm>
        <a:graphic>
          <a:graphicData uri="http://schemas.openxmlformats.org/presentationml/2006/ole">
            <mc:AlternateContent xmlns:mc="http://schemas.openxmlformats.org/markup-compatibility/2006">
              <mc:Choice xmlns:v="urn:schemas-microsoft-com:vml" Requires="v">
                <p:oleObj name="Equation" r:id="rId17" imgW="749160" imgH="241200" progId="Equation.DSMT4">
                  <p:embed/>
                </p:oleObj>
              </mc:Choice>
              <mc:Fallback>
                <p:oleObj name="Equation" r:id="rId17" imgW="749160" imgH="241200" progId="Equation.DSMT4">
                  <p:embed/>
                  <p:pic>
                    <p:nvPicPr>
                      <p:cNvPr id="31" name="Object 30">
                        <a:extLst>
                          <a:ext uri="{FF2B5EF4-FFF2-40B4-BE49-F238E27FC236}">
                            <a16:creationId xmlns:a16="http://schemas.microsoft.com/office/drawing/2014/main" id="{B1CB30D5-C79F-4C44-8C19-55E8E56F5AF0}"/>
                          </a:ext>
                        </a:extLst>
                      </p:cNvPr>
                      <p:cNvPicPr/>
                      <p:nvPr/>
                    </p:nvPicPr>
                    <p:blipFill>
                      <a:blip r:embed="rId18"/>
                      <a:stretch>
                        <a:fillRect/>
                      </a:stretch>
                    </p:blipFill>
                    <p:spPr>
                      <a:xfrm>
                        <a:off x="387580" y="3652264"/>
                        <a:ext cx="1708150" cy="54927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35978EAC-C68B-475C-8EEF-EE13A7D0DB72}"/>
              </a:ext>
            </a:extLst>
          </p:cNvPr>
          <p:cNvGraphicFramePr>
            <a:graphicFrameLocks noChangeAspect="1"/>
          </p:cNvGraphicFramePr>
          <p:nvPr>
            <p:extLst>
              <p:ext uri="{D42A27DB-BD31-4B8C-83A1-F6EECF244321}">
                <p14:modId xmlns:p14="http://schemas.microsoft.com/office/powerpoint/2010/main" val="935663158"/>
              </p:ext>
            </p:extLst>
          </p:nvPr>
        </p:nvGraphicFramePr>
        <p:xfrm>
          <a:off x="397106" y="4265538"/>
          <a:ext cx="2084388" cy="579437"/>
        </p:xfrm>
        <a:graphic>
          <a:graphicData uri="http://schemas.openxmlformats.org/presentationml/2006/ole">
            <mc:AlternateContent xmlns:mc="http://schemas.openxmlformats.org/markup-compatibility/2006">
              <mc:Choice xmlns:v="urn:schemas-microsoft-com:vml" Requires="v">
                <p:oleObj name="Equation" r:id="rId19" imgW="914400" imgH="253800" progId="Equation.DSMT4">
                  <p:embed/>
                </p:oleObj>
              </mc:Choice>
              <mc:Fallback>
                <p:oleObj name="Equation" r:id="rId19" imgW="914400" imgH="253800" progId="Equation.DSMT4">
                  <p:embed/>
                  <p:pic>
                    <p:nvPicPr>
                      <p:cNvPr id="32" name="Object 31">
                        <a:extLst>
                          <a:ext uri="{FF2B5EF4-FFF2-40B4-BE49-F238E27FC236}">
                            <a16:creationId xmlns:a16="http://schemas.microsoft.com/office/drawing/2014/main" id="{35978EAC-C68B-475C-8EEF-EE13A7D0DB72}"/>
                          </a:ext>
                        </a:extLst>
                      </p:cNvPr>
                      <p:cNvPicPr/>
                      <p:nvPr/>
                    </p:nvPicPr>
                    <p:blipFill>
                      <a:blip r:embed="rId20"/>
                      <a:stretch>
                        <a:fillRect/>
                      </a:stretch>
                    </p:blipFill>
                    <p:spPr>
                      <a:xfrm>
                        <a:off x="397106" y="4265538"/>
                        <a:ext cx="2084388" cy="57943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1956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7" grpId="0" animBg="1"/>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9EDE3C-ADE6-43C9-94E5-4175BACC7B09}"/>
              </a:ext>
            </a:extLst>
          </p:cNvPr>
          <p:cNvSpPr txBox="1">
            <a:spLocks noGrp="1"/>
          </p:cNvSpPr>
          <p:nvPr>
            <p:ph sz="quarter" idx="1"/>
          </p:nvPr>
        </p:nvSpPr>
        <p:spPr bwMode="auto">
          <a:xfrm>
            <a:off x="201976" y="156991"/>
            <a:ext cx="11453870" cy="98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Now, let’s assign another random variable “M” that is equal to the average of the sample</a:t>
            </a:r>
          </a:p>
        </p:txBody>
      </p:sp>
      <p:graphicFrame>
        <p:nvGraphicFramePr>
          <p:cNvPr id="5" name="Object 4">
            <a:extLst>
              <a:ext uri="{FF2B5EF4-FFF2-40B4-BE49-F238E27FC236}">
                <a16:creationId xmlns:a16="http://schemas.microsoft.com/office/drawing/2014/main" id="{F8CA2EFE-4446-4958-A840-B2FB0AE30BEB}"/>
              </a:ext>
            </a:extLst>
          </p:cNvPr>
          <p:cNvGraphicFramePr>
            <a:graphicFrameLocks noChangeAspect="1"/>
          </p:cNvGraphicFramePr>
          <p:nvPr>
            <p:extLst>
              <p:ext uri="{D42A27DB-BD31-4B8C-83A1-F6EECF244321}">
                <p14:modId xmlns:p14="http://schemas.microsoft.com/office/powerpoint/2010/main" val="3550313526"/>
              </p:ext>
            </p:extLst>
          </p:nvPr>
        </p:nvGraphicFramePr>
        <p:xfrm>
          <a:off x="589154" y="968775"/>
          <a:ext cx="4256087" cy="895350"/>
        </p:xfrm>
        <a:graphic>
          <a:graphicData uri="http://schemas.openxmlformats.org/presentationml/2006/ole">
            <mc:AlternateContent xmlns:mc="http://schemas.openxmlformats.org/markup-compatibility/2006">
              <mc:Choice xmlns:v="urn:schemas-microsoft-com:vml" Requires="v">
                <p:oleObj name="Equation" r:id="rId4" imgW="1866600" imgH="393480" progId="Equation.DSMT4">
                  <p:embed/>
                </p:oleObj>
              </mc:Choice>
              <mc:Fallback>
                <p:oleObj name="Equation" r:id="rId4" imgW="1866600" imgH="393480" progId="Equation.DSMT4">
                  <p:embed/>
                  <p:pic>
                    <p:nvPicPr>
                      <p:cNvPr id="5" name="Object 4">
                        <a:extLst>
                          <a:ext uri="{FF2B5EF4-FFF2-40B4-BE49-F238E27FC236}">
                            <a16:creationId xmlns:a16="http://schemas.microsoft.com/office/drawing/2014/main" id="{F8CA2EFE-4446-4958-A840-B2FB0AE30BEB}"/>
                          </a:ext>
                        </a:extLst>
                      </p:cNvPr>
                      <p:cNvPicPr/>
                      <p:nvPr/>
                    </p:nvPicPr>
                    <p:blipFill>
                      <a:blip r:embed="rId5"/>
                      <a:stretch>
                        <a:fillRect/>
                      </a:stretch>
                    </p:blipFill>
                    <p:spPr>
                      <a:xfrm>
                        <a:off x="589154" y="968775"/>
                        <a:ext cx="4256087" cy="8953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31D7538-19CB-41A7-B416-53745E229A9C}"/>
              </a:ext>
            </a:extLst>
          </p:cNvPr>
          <p:cNvGraphicFramePr>
            <a:graphicFrameLocks noChangeAspect="1"/>
          </p:cNvGraphicFramePr>
          <p:nvPr>
            <p:extLst>
              <p:ext uri="{D42A27DB-BD31-4B8C-83A1-F6EECF244321}">
                <p14:modId xmlns:p14="http://schemas.microsoft.com/office/powerpoint/2010/main" val="3654773192"/>
              </p:ext>
            </p:extLst>
          </p:nvPr>
        </p:nvGraphicFramePr>
        <p:xfrm>
          <a:off x="553292" y="2012795"/>
          <a:ext cx="1592263" cy="895350"/>
        </p:xfrm>
        <a:graphic>
          <a:graphicData uri="http://schemas.openxmlformats.org/presentationml/2006/ole">
            <mc:AlternateContent xmlns:mc="http://schemas.openxmlformats.org/markup-compatibility/2006">
              <mc:Choice xmlns:v="urn:schemas-microsoft-com:vml" Requires="v">
                <p:oleObj name="Equation" r:id="rId6" imgW="698400" imgH="393480" progId="Equation.DSMT4">
                  <p:embed/>
                </p:oleObj>
              </mc:Choice>
              <mc:Fallback>
                <p:oleObj name="Equation" r:id="rId6" imgW="698400" imgH="393480" progId="Equation.DSMT4">
                  <p:embed/>
                  <p:pic>
                    <p:nvPicPr>
                      <p:cNvPr id="6" name="Object 5">
                        <a:extLst>
                          <a:ext uri="{FF2B5EF4-FFF2-40B4-BE49-F238E27FC236}">
                            <a16:creationId xmlns:a16="http://schemas.microsoft.com/office/drawing/2014/main" id="{331D7538-19CB-41A7-B416-53745E229A9C}"/>
                          </a:ext>
                        </a:extLst>
                      </p:cNvPr>
                      <p:cNvPicPr/>
                      <p:nvPr/>
                    </p:nvPicPr>
                    <p:blipFill>
                      <a:blip r:embed="rId7"/>
                      <a:stretch>
                        <a:fillRect/>
                      </a:stretch>
                    </p:blipFill>
                    <p:spPr>
                      <a:xfrm>
                        <a:off x="553292" y="2012795"/>
                        <a:ext cx="1592263" cy="8953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7418D8-7CB5-429D-897E-F156FB2CA458}"/>
                  </a:ext>
                </a:extLst>
              </p:cNvPr>
              <p:cNvSpPr txBox="1">
                <a:spLocks noChangeArrowheads="1"/>
              </p:cNvSpPr>
              <p:nvPr/>
            </p:nvSpPr>
            <p:spPr bwMode="auto">
              <a:xfrm>
                <a:off x="2294144" y="1731470"/>
                <a:ext cx="4415130" cy="939616"/>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dirty="0">
                    <a:solidFill>
                      <a:srgbClr val="FF0000"/>
                    </a:solidFill>
                  </a:rPr>
                  <a:t>The random variable “M” is a conversion of “A” multiplied by </a:t>
                </a:r>
                <a14:m>
                  <m:oMath xmlns:m="http://schemas.openxmlformats.org/officeDocument/2006/math">
                    <m:f>
                      <m:fPr>
                        <m:ctrlPr>
                          <a:rPr lang="en-US" altLang="en-US" sz="2200" i="1" smtClean="0">
                            <a:solidFill>
                              <a:srgbClr val="FF0000"/>
                            </a:solidFill>
                            <a:latin typeface="Cambria Math" panose="02040503050406030204" pitchFamily="18" charset="0"/>
                          </a:rPr>
                        </m:ctrlPr>
                      </m:fPr>
                      <m:num>
                        <m:r>
                          <a:rPr lang="en-US" altLang="en-US" sz="2200" b="0" i="1" smtClean="0">
                            <a:solidFill>
                              <a:srgbClr val="FF0000"/>
                            </a:solidFill>
                            <a:latin typeface="Cambria Math" panose="02040503050406030204" pitchFamily="18" charset="0"/>
                          </a:rPr>
                          <m:t>1</m:t>
                        </m:r>
                      </m:num>
                      <m:den>
                        <m:r>
                          <a:rPr lang="en-US" altLang="en-US" sz="2200" b="0" i="1" smtClean="0">
                            <a:solidFill>
                              <a:srgbClr val="FF0000"/>
                            </a:solidFill>
                            <a:latin typeface="Cambria Math" panose="02040503050406030204" pitchFamily="18" charset="0"/>
                          </a:rPr>
                          <m:t>𝑛</m:t>
                        </m:r>
                      </m:den>
                    </m:f>
                  </m:oMath>
                </a14:m>
                <a:endParaRPr lang="en-CA" altLang="en-US" sz="2200" dirty="0">
                  <a:solidFill>
                    <a:srgbClr val="FF0000"/>
                  </a:solidFill>
                </a:endParaRPr>
              </a:p>
            </p:txBody>
          </p:sp>
        </mc:Choice>
        <mc:Fallback xmlns="">
          <p:sp>
            <p:nvSpPr>
              <p:cNvPr id="7" name="TextBox 6">
                <a:extLst>
                  <a:ext uri="{FF2B5EF4-FFF2-40B4-BE49-F238E27FC236}">
                    <a16:creationId xmlns:a16="http://schemas.microsoft.com/office/drawing/2014/main" id="{237418D8-7CB5-429D-897E-F156FB2CA458}"/>
                  </a:ext>
                </a:extLst>
              </p:cNvPr>
              <p:cNvSpPr txBox="1">
                <a:spLocks noRot="1" noChangeAspect="1" noMove="1" noResize="1" noEditPoints="1" noAdjustHandles="1" noChangeArrowheads="1" noChangeShapeType="1" noTextEdit="1"/>
              </p:cNvSpPr>
              <p:nvPr/>
            </p:nvSpPr>
            <p:spPr bwMode="auto">
              <a:xfrm>
                <a:off x="2294144" y="1731470"/>
                <a:ext cx="4415130" cy="939616"/>
              </a:xfrm>
              <a:prstGeom prst="rect">
                <a:avLst/>
              </a:prstGeom>
              <a:blipFill>
                <a:blip r:embed="rId8"/>
                <a:stretch>
                  <a:fillRect t="-3896" b="-1948"/>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aphicFrame>
        <p:nvGraphicFramePr>
          <p:cNvPr id="8" name="Object 7">
            <a:extLst>
              <a:ext uri="{FF2B5EF4-FFF2-40B4-BE49-F238E27FC236}">
                <a16:creationId xmlns:a16="http://schemas.microsoft.com/office/drawing/2014/main" id="{77605335-FEBE-4B98-ADF3-D2CF16B98349}"/>
              </a:ext>
            </a:extLst>
          </p:cNvPr>
          <p:cNvGraphicFramePr>
            <a:graphicFrameLocks noChangeAspect="1"/>
          </p:cNvGraphicFramePr>
          <p:nvPr>
            <p:extLst>
              <p:ext uri="{D42A27DB-BD31-4B8C-83A1-F6EECF244321}">
                <p14:modId xmlns:p14="http://schemas.microsoft.com/office/powerpoint/2010/main" val="2507146217"/>
              </p:ext>
            </p:extLst>
          </p:nvPr>
        </p:nvGraphicFramePr>
        <p:xfrm>
          <a:off x="793827" y="3145695"/>
          <a:ext cx="1592263" cy="895350"/>
        </p:xfrm>
        <a:graphic>
          <a:graphicData uri="http://schemas.openxmlformats.org/presentationml/2006/ole">
            <mc:AlternateContent xmlns:mc="http://schemas.openxmlformats.org/markup-compatibility/2006">
              <mc:Choice xmlns:v="urn:schemas-microsoft-com:vml" Requires="v">
                <p:oleObj name="Equation" r:id="rId9" imgW="698400" imgH="393480" progId="Equation.DSMT4">
                  <p:embed/>
                </p:oleObj>
              </mc:Choice>
              <mc:Fallback>
                <p:oleObj name="Equation" r:id="rId9" imgW="698400" imgH="393480" progId="Equation.DSMT4">
                  <p:embed/>
                  <p:pic>
                    <p:nvPicPr>
                      <p:cNvPr id="8" name="Object 7">
                        <a:extLst>
                          <a:ext uri="{FF2B5EF4-FFF2-40B4-BE49-F238E27FC236}">
                            <a16:creationId xmlns:a16="http://schemas.microsoft.com/office/drawing/2014/main" id="{77605335-FEBE-4B98-ADF3-D2CF16B98349}"/>
                          </a:ext>
                        </a:extLst>
                      </p:cNvPr>
                      <p:cNvPicPr/>
                      <p:nvPr/>
                    </p:nvPicPr>
                    <p:blipFill>
                      <a:blip r:embed="rId10"/>
                      <a:stretch>
                        <a:fillRect/>
                      </a:stretch>
                    </p:blipFill>
                    <p:spPr>
                      <a:xfrm>
                        <a:off x="793827" y="3145695"/>
                        <a:ext cx="1592263" cy="8953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6AF1179-E9DC-41B0-B5FE-2E5E322C8C40}"/>
              </a:ext>
            </a:extLst>
          </p:cNvPr>
          <p:cNvGraphicFramePr>
            <a:graphicFrameLocks noChangeAspect="1"/>
          </p:cNvGraphicFramePr>
          <p:nvPr>
            <p:extLst>
              <p:ext uri="{D42A27DB-BD31-4B8C-83A1-F6EECF244321}">
                <p14:modId xmlns:p14="http://schemas.microsoft.com/office/powerpoint/2010/main" val="3662027770"/>
              </p:ext>
            </p:extLst>
          </p:nvPr>
        </p:nvGraphicFramePr>
        <p:xfrm>
          <a:off x="5143654" y="2637082"/>
          <a:ext cx="1592263" cy="895350"/>
        </p:xfrm>
        <a:graphic>
          <a:graphicData uri="http://schemas.openxmlformats.org/presentationml/2006/ole">
            <mc:AlternateContent xmlns:mc="http://schemas.openxmlformats.org/markup-compatibility/2006">
              <mc:Choice xmlns:v="urn:schemas-microsoft-com:vml" Requires="v">
                <p:oleObj name="Equation" r:id="rId11" imgW="698400" imgH="393480" progId="Equation.DSMT4">
                  <p:embed/>
                </p:oleObj>
              </mc:Choice>
              <mc:Fallback>
                <p:oleObj name="Equation" r:id="rId11" imgW="698400" imgH="393480" progId="Equation.DSMT4">
                  <p:embed/>
                  <p:pic>
                    <p:nvPicPr>
                      <p:cNvPr id="9" name="Object 8">
                        <a:extLst>
                          <a:ext uri="{FF2B5EF4-FFF2-40B4-BE49-F238E27FC236}">
                            <a16:creationId xmlns:a16="http://schemas.microsoft.com/office/drawing/2014/main" id="{C6AF1179-E9DC-41B0-B5FE-2E5E322C8C40}"/>
                          </a:ext>
                        </a:extLst>
                      </p:cNvPr>
                      <p:cNvPicPr/>
                      <p:nvPr/>
                    </p:nvPicPr>
                    <p:blipFill>
                      <a:blip r:embed="rId12"/>
                      <a:stretch>
                        <a:fillRect/>
                      </a:stretch>
                    </p:blipFill>
                    <p:spPr>
                      <a:xfrm>
                        <a:off x="5143654" y="2637082"/>
                        <a:ext cx="1592263" cy="8953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A595A75-769C-4254-B522-5E591B722C6A}"/>
              </a:ext>
            </a:extLst>
          </p:cNvPr>
          <p:cNvGraphicFramePr>
            <a:graphicFrameLocks noChangeAspect="1"/>
          </p:cNvGraphicFramePr>
          <p:nvPr>
            <p:extLst>
              <p:ext uri="{D42A27DB-BD31-4B8C-83A1-F6EECF244321}">
                <p14:modId xmlns:p14="http://schemas.microsoft.com/office/powerpoint/2010/main" val="1133108194"/>
              </p:ext>
            </p:extLst>
          </p:nvPr>
        </p:nvGraphicFramePr>
        <p:xfrm>
          <a:off x="7467848" y="2755403"/>
          <a:ext cx="1303337" cy="520700"/>
        </p:xfrm>
        <a:graphic>
          <a:graphicData uri="http://schemas.openxmlformats.org/presentationml/2006/ole">
            <mc:AlternateContent xmlns:mc="http://schemas.openxmlformats.org/markup-compatibility/2006">
              <mc:Choice xmlns:v="urn:schemas-microsoft-com:vml" Requires="v">
                <p:oleObj name="Equation" r:id="rId13" imgW="571320" imgH="228600" progId="Equation.DSMT4">
                  <p:embed/>
                </p:oleObj>
              </mc:Choice>
              <mc:Fallback>
                <p:oleObj name="Equation" r:id="rId13" imgW="571320" imgH="228600" progId="Equation.DSMT4">
                  <p:embed/>
                  <p:pic>
                    <p:nvPicPr>
                      <p:cNvPr id="11" name="Object 10">
                        <a:extLst>
                          <a:ext uri="{FF2B5EF4-FFF2-40B4-BE49-F238E27FC236}">
                            <a16:creationId xmlns:a16="http://schemas.microsoft.com/office/drawing/2014/main" id="{BA595A75-769C-4254-B522-5E591B722C6A}"/>
                          </a:ext>
                        </a:extLst>
                      </p:cNvPr>
                      <p:cNvPicPr/>
                      <p:nvPr/>
                    </p:nvPicPr>
                    <p:blipFill>
                      <a:blip r:embed="rId14"/>
                      <a:stretch>
                        <a:fillRect/>
                      </a:stretch>
                    </p:blipFill>
                    <p:spPr>
                      <a:xfrm>
                        <a:off x="7467848" y="2755403"/>
                        <a:ext cx="1303337" cy="520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889F941-02B2-4A96-B847-A2EF09592B8C}"/>
              </a:ext>
            </a:extLst>
          </p:cNvPr>
          <p:cNvGraphicFramePr>
            <a:graphicFrameLocks noChangeAspect="1"/>
          </p:cNvGraphicFramePr>
          <p:nvPr>
            <p:extLst>
              <p:ext uri="{D42A27DB-BD31-4B8C-83A1-F6EECF244321}">
                <p14:modId xmlns:p14="http://schemas.microsoft.com/office/powerpoint/2010/main" val="2024579744"/>
              </p:ext>
            </p:extLst>
          </p:nvPr>
        </p:nvGraphicFramePr>
        <p:xfrm>
          <a:off x="9441953" y="2701143"/>
          <a:ext cx="2084388" cy="579437"/>
        </p:xfrm>
        <a:graphic>
          <a:graphicData uri="http://schemas.openxmlformats.org/presentationml/2006/ole">
            <mc:AlternateContent xmlns:mc="http://schemas.openxmlformats.org/markup-compatibility/2006">
              <mc:Choice xmlns:v="urn:schemas-microsoft-com:vml" Requires="v">
                <p:oleObj name="Equation" r:id="rId15" imgW="914400" imgH="253800" progId="Equation.DSMT4">
                  <p:embed/>
                </p:oleObj>
              </mc:Choice>
              <mc:Fallback>
                <p:oleObj name="Equation" r:id="rId15" imgW="914400" imgH="253800" progId="Equation.DSMT4">
                  <p:embed/>
                  <p:pic>
                    <p:nvPicPr>
                      <p:cNvPr id="12" name="Object 11">
                        <a:extLst>
                          <a:ext uri="{FF2B5EF4-FFF2-40B4-BE49-F238E27FC236}">
                            <a16:creationId xmlns:a16="http://schemas.microsoft.com/office/drawing/2014/main" id="{3889F941-02B2-4A96-B847-A2EF09592B8C}"/>
                          </a:ext>
                        </a:extLst>
                      </p:cNvPr>
                      <p:cNvPicPr/>
                      <p:nvPr/>
                    </p:nvPicPr>
                    <p:blipFill>
                      <a:blip r:embed="rId16"/>
                      <a:stretch>
                        <a:fillRect/>
                      </a:stretch>
                    </p:blipFill>
                    <p:spPr>
                      <a:xfrm>
                        <a:off x="9441953" y="2701143"/>
                        <a:ext cx="2084388" cy="57943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7F08CFC3-16F1-445F-934B-DF2218F358BF}"/>
              </a:ext>
            </a:extLst>
          </p:cNvPr>
          <p:cNvSpPr txBox="1">
            <a:spLocks noChangeArrowheads="1"/>
          </p:cNvSpPr>
          <p:nvPr/>
        </p:nvSpPr>
        <p:spPr bwMode="auto">
          <a:xfrm>
            <a:off x="7194812" y="2258444"/>
            <a:ext cx="441513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dirty="0">
                <a:solidFill>
                  <a:srgbClr val="FF0000"/>
                </a:solidFill>
              </a:rPr>
              <a:t>From the previous page</a:t>
            </a:r>
            <a:endParaRPr lang="en-CA" altLang="en-US" sz="2200" dirty="0">
              <a:solidFill>
                <a:srgbClr val="FF0000"/>
              </a:solidFill>
            </a:endParaRPr>
          </a:p>
        </p:txBody>
      </p:sp>
      <p:graphicFrame>
        <p:nvGraphicFramePr>
          <p:cNvPr id="14" name="Object 13">
            <a:extLst>
              <a:ext uri="{FF2B5EF4-FFF2-40B4-BE49-F238E27FC236}">
                <a16:creationId xmlns:a16="http://schemas.microsoft.com/office/drawing/2014/main" id="{5CC95501-618D-439B-A347-D74D07885F10}"/>
              </a:ext>
            </a:extLst>
          </p:cNvPr>
          <p:cNvGraphicFramePr>
            <a:graphicFrameLocks noChangeAspect="1"/>
          </p:cNvGraphicFramePr>
          <p:nvPr>
            <p:extLst>
              <p:ext uri="{D42A27DB-BD31-4B8C-83A1-F6EECF244321}">
                <p14:modId xmlns:p14="http://schemas.microsoft.com/office/powerpoint/2010/main" val="4204684017"/>
              </p:ext>
            </p:extLst>
          </p:nvPr>
        </p:nvGraphicFramePr>
        <p:xfrm>
          <a:off x="766075" y="4135588"/>
          <a:ext cx="1909762" cy="895350"/>
        </p:xfrm>
        <a:graphic>
          <a:graphicData uri="http://schemas.openxmlformats.org/presentationml/2006/ole">
            <mc:AlternateContent xmlns:mc="http://schemas.openxmlformats.org/markup-compatibility/2006">
              <mc:Choice xmlns:v="urn:schemas-microsoft-com:vml" Requires="v">
                <p:oleObj name="Equation" r:id="rId17" imgW="838080" imgH="393480" progId="Equation.DSMT4">
                  <p:embed/>
                </p:oleObj>
              </mc:Choice>
              <mc:Fallback>
                <p:oleObj name="Equation" r:id="rId17" imgW="838080" imgH="393480" progId="Equation.DSMT4">
                  <p:embed/>
                  <p:pic>
                    <p:nvPicPr>
                      <p:cNvPr id="14" name="Object 13">
                        <a:extLst>
                          <a:ext uri="{FF2B5EF4-FFF2-40B4-BE49-F238E27FC236}">
                            <a16:creationId xmlns:a16="http://schemas.microsoft.com/office/drawing/2014/main" id="{5CC95501-618D-439B-A347-D74D07885F10}"/>
                          </a:ext>
                        </a:extLst>
                      </p:cNvPr>
                      <p:cNvPicPr/>
                      <p:nvPr/>
                    </p:nvPicPr>
                    <p:blipFill>
                      <a:blip r:embed="rId18"/>
                      <a:stretch>
                        <a:fillRect/>
                      </a:stretch>
                    </p:blipFill>
                    <p:spPr>
                      <a:xfrm>
                        <a:off x="766075" y="4135588"/>
                        <a:ext cx="1909762" cy="8953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59CA3B3-B715-44E8-80C2-C3510C372724}"/>
              </a:ext>
            </a:extLst>
          </p:cNvPr>
          <p:cNvGraphicFramePr>
            <a:graphicFrameLocks noChangeAspect="1"/>
          </p:cNvGraphicFramePr>
          <p:nvPr>
            <p:extLst>
              <p:ext uri="{D42A27DB-BD31-4B8C-83A1-F6EECF244321}">
                <p14:modId xmlns:p14="http://schemas.microsoft.com/office/powerpoint/2010/main" val="1238175202"/>
              </p:ext>
            </p:extLst>
          </p:nvPr>
        </p:nvGraphicFramePr>
        <p:xfrm>
          <a:off x="763321" y="5048267"/>
          <a:ext cx="1185862" cy="519112"/>
        </p:xfrm>
        <a:graphic>
          <a:graphicData uri="http://schemas.openxmlformats.org/presentationml/2006/ole">
            <mc:AlternateContent xmlns:mc="http://schemas.openxmlformats.org/markup-compatibility/2006">
              <mc:Choice xmlns:v="urn:schemas-microsoft-com:vml" Requires="v">
                <p:oleObj name="Equation" r:id="rId19" imgW="520560" imgH="228600" progId="Equation.DSMT4">
                  <p:embed/>
                </p:oleObj>
              </mc:Choice>
              <mc:Fallback>
                <p:oleObj name="Equation" r:id="rId19" imgW="520560" imgH="228600" progId="Equation.DSMT4">
                  <p:embed/>
                  <p:pic>
                    <p:nvPicPr>
                      <p:cNvPr id="15" name="Object 14">
                        <a:extLst>
                          <a:ext uri="{FF2B5EF4-FFF2-40B4-BE49-F238E27FC236}">
                            <a16:creationId xmlns:a16="http://schemas.microsoft.com/office/drawing/2014/main" id="{E59CA3B3-B715-44E8-80C2-C3510C372724}"/>
                          </a:ext>
                        </a:extLst>
                      </p:cNvPr>
                      <p:cNvPicPr/>
                      <p:nvPr/>
                    </p:nvPicPr>
                    <p:blipFill>
                      <a:blip r:embed="rId20"/>
                      <a:stretch>
                        <a:fillRect/>
                      </a:stretch>
                    </p:blipFill>
                    <p:spPr>
                      <a:xfrm>
                        <a:off x="763321" y="5048267"/>
                        <a:ext cx="1185862" cy="519112"/>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AD14BF7E-02E4-4758-8266-85BB2C26C812}"/>
              </a:ext>
            </a:extLst>
          </p:cNvPr>
          <p:cNvSpPr txBox="1">
            <a:spLocks noChangeArrowheads="1"/>
          </p:cNvSpPr>
          <p:nvPr/>
        </p:nvSpPr>
        <p:spPr bwMode="auto">
          <a:xfrm>
            <a:off x="121985" y="5540681"/>
            <a:ext cx="4415130" cy="11079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dirty="0">
                <a:solidFill>
                  <a:srgbClr val="FF0000"/>
                </a:solidFill>
              </a:rPr>
              <a:t>The mean of the distribution of the sample means is equal to the population mean!!!!!</a:t>
            </a:r>
            <a:endParaRPr lang="en-CA" altLang="en-US" sz="2200" dirty="0">
              <a:solidFill>
                <a:srgbClr val="FF0000"/>
              </a:solidFill>
            </a:endParaRPr>
          </a:p>
        </p:txBody>
      </p:sp>
      <p:graphicFrame>
        <p:nvGraphicFramePr>
          <p:cNvPr id="17" name="Object 16">
            <a:extLst>
              <a:ext uri="{FF2B5EF4-FFF2-40B4-BE49-F238E27FC236}">
                <a16:creationId xmlns:a16="http://schemas.microsoft.com/office/drawing/2014/main" id="{C8A402CE-A455-4511-AA15-4B556194112F}"/>
              </a:ext>
            </a:extLst>
          </p:cNvPr>
          <p:cNvGraphicFramePr>
            <a:graphicFrameLocks noChangeAspect="1"/>
          </p:cNvGraphicFramePr>
          <p:nvPr>
            <p:extLst>
              <p:ext uri="{D42A27DB-BD31-4B8C-83A1-F6EECF244321}">
                <p14:modId xmlns:p14="http://schemas.microsoft.com/office/powerpoint/2010/main" val="4229704775"/>
              </p:ext>
            </p:extLst>
          </p:nvPr>
        </p:nvGraphicFramePr>
        <p:xfrm>
          <a:off x="5104329" y="3615883"/>
          <a:ext cx="2460625" cy="895350"/>
        </p:xfrm>
        <a:graphic>
          <a:graphicData uri="http://schemas.openxmlformats.org/presentationml/2006/ole">
            <mc:AlternateContent xmlns:mc="http://schemas.openxmlformats.org/markup-compatibility/2006">
              <mc:Choice xmlns:v="urn:schemas-microsoft-com:vml" Requires="v">
                <p:oleObj name="Equation" r:id="rId21" imgW="1079280" imgH="393480" progId="Equation.DSMT4">
                  <p:embed/>
                </p:oleObj>
              </mc:Choice>
              <mc:Fallback>
                <p:oleObj name="Equation" r:id="rId21" imgW="1079280" imgH="393480" progId="Equation.DSMT4">
                  <p:embed/>
                  <p:pic>
                    <p:nvPicPr>
                      <p:cNvPr id="17" name="Object 16">
                        <a:extLst>
                          <a:ext uri="{FF2B5EF4-FFF2-40B4-BE49-F238E27FC236}">
                            <a16:creationId xmlns:a16="http://schemas.microsoft.com/office/drawing/2014/main" id="{C8A402CE-A455-4511-AA15-4B556194112F}"/>
                          </a:ext>
                        </a:extLst>
                      </p:cNvPr>
                      <p:cNvPicPr/>
                      <p:nvPr/>
                    </p:nvPicPr>
                    <p:blipFill>
                      <a:blip r:embed="rId22"/>
                      <a:stretch>
                        <a:fillRect/>
                      </a:stretch>
                    </p:blipFill>
                    <p:spPr>
                      <a:xfrm>
                        <a:off x="5104329" y="3615883"/>
                        <a:ext cx="2460625" cy="8953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31517E8-EB23-44D1-ABD8-BBA0437FFCE3}"/>
              </a:ext>
            </a:extLst>
          </p:cNvPr>
          <p:cNvGraphicFramePr>
            <a:graphicFrameLocks noChangeAspect="1"/>
          </p:cNvGraphicFramePr>
          <p:nvPr>
            <p:extLst>
              <p:ext uri="{D42A27DB-BD31-4B8C-83A1-F6EECF244321}">
                <p14:modId xmlns:p14="http://schemas.microsoft.com/office/powerpoint/2010/main" val="3515076317"/>
              </p:ext>
            </p:extLst>
          </p:nvPr>
        </p:nvGraphicFramePr>
        <p:xfrm>
          <a:off x="5057412" y="4694445"/>
          <a:ext cx="1968500" cy="981075"/>
        </p:xfrm>
        <a:graphic>
          <a:graphicData uri="http://schemas.openxmlformats.org/presentationml/2006/ole">
            <mc:AlternateContent xmlns:mc="http://schemas.openxmlformats.org/markup-compatibility/2006">
              <mc:Choice xmlns:v="urn:schemas-microsoft-com:vml" Requires="v">
                <p:oleObj name="Equation" r:id="rId23" imgW="863280" imgH="431640" progId="Equation.DSMT4">
                  <p:embed/>
                </p:oleObj>
              </mc:Choice>
              <mc:Fallback>
                <p:oleObj name="Equation" r:id="rId23" imgW="863280" imgH="431640" progId="Equation.DSMT4">
                  <p:embed/>
                  <p:pic>
                    <p:nvPicPr>
                      <p:cNvPr id="18" name="Object 17">
                        <a:extLst>
                          <a:ext uri="{FF2B5EF4-FFF2-40B4-BE49-F238E27FC236}">
                            <a16:creationId xmlns:a16="http://schemas.microsoft.com/office/drawing/2014/main" id="{531517E8-EB23-44D1-ABD8-BBA0437FFCE3}"/>
                          </a:ext>
                        </a:extLst>
                      </p:cNvPr>
                      <p:cNvPicPr/>
                      <p:nvPr/>
                    </p:nvPicPr>
                    <p:blipFill>
                      <a:blip r:embed="rId24"/>
                      <a:stretch>
                        <a:fillRect/>
                      </a:stretch>
                    </p:blipFill>
                    <p:spPr>
                      <a:xfrm>
                        <a:off x="5057412" y="4694445"/>
                        <a:ext cx="1968500" cy="981075"/>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29A4BAF5-BE38-4437-A560-572D7AF1CBAA}"/>
              </a:ext>
            </a:extLst>
          </p:cNvPr>
          <p:cNvSpPr txBox="1">
            <a:spLocks noChangeArrowheads="1"/>
          </p:cNvSpPr>
          <p:nvPr/>
        </p:nvSpPr>
        <p:spPr bwMode="auto">
          <a:xfrm>
            <a:off x="6245526" y="4933707"/>
            <a:ext cx="441513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dirty="0">
                <a:solidFill>
                  <a:srgbClr val="FF0000"/>
                </a:solidFill>
              </a:rPr>
              <a:t>SIMPLIFY THIS!!</a:t>
            </a:r>
            <a:endParaRPr lang="en-CA" altLang="en-US" sz="2200" dirty="0">
              <a:solidFill>
                <a:srgbClr val="FF0000"/>
              </a:solidFill>
            </a:endParaRPr>
          </a:p>
        </p:txBody>
      </p:sp>
      <p:cxnSp>
        <p:nvCxnSpPr>
          <p:cNvPr id="21" name="Straight Connector 20">
            <a:extLst>
              <a:ext uri="{FF2B5EF4-FFF2-40B4-BE49-F238E27FC236}">
                <a16:creationId xmlns:a16="http://schemas.microsoft.com/office/drawing/2014/main" id="{58D897F9-6015-48BD-B8AF-1A978A4C19F7}"/>
              </a:ext>
            </a:extLst>
          </p:cNvPr>
          <p:cNvCxnSpPr/>
          <p:nvPr/>
        </p:nvCxnSpPr>
        <p:spPr>
          <a:xfrm flipV="1">
            <a:off x="6114361" y="4847421"/>
            <a:ext cx="308472" cy="31948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2DEC3A-8A85-4676-8557-9C751D4C2AFA}"/>
              </a:ext>
            </a:extLst>
          </p:cNvPr>
          <p:cNvCxnSpPr/>
          <p:nvPr/>
        </p:nvCxnSpPr>
        <p:spPr>
          <a:xfrm flipV="1">
            <a:off x="6310828" y="5319310"/>
            <a:ext cx="308472" cy="319489"/>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3" name="Object 22">
            <a:extLst>
              <a:ext uri="{FF2B5EF4-FFF2-40B4-BE49-F238E27FC236}">
                <a16:creationId xmlns:a16="http://schemas.microsoft.com/office/drawing/2014/main" id="{5D0C8DAC-8086-44EE-8DA2-4E2BEB93E7A7}"/>
              </a:ext>
            </a:extLst>
          </p:cNvPr>
          <p:cNvGraphicFramePr>
            <a:graphicFrameLocks noChangeAspect="1"/>
          </p:cNvGraphicFramePr>
          <p:nvPr>
            <p:extLst>
              <p:ext uri="{D42A27DB-BD31-4B8C-83A1-F6EECF244321}">
                <p14:modId xmlns:p14="http://schemas.microsoft.com/office/powerpoint/2010/main" val="536039362"/>
              </p:ext>
            </p:extLst>
          </p:nvPr>
        </p:nvGraphicFramePr>
        <p:xfrm>
          <a:off x="5104711" y="5720698"/>
          <a:ext cx="1637611" cy="1076195"/>
        </p:xfrm>
        <a:graphic>
          <a:graphicData uri="http://schemas.openxmlformats.org/presentationml/2006/ole">
            <mc:AlternateContent xmlns:mc="http://schemas.openxmlformats.org/markup-compatibility/2006">
              <mc:Choice xmlns:v="urn:schemas-microsoft-com:vml" Requires="v">
                <p:oleObj name="Equation" r:id="rId25" imgW="634680" imgH="419040" progId="Equation.DSMT4">
                  <p:embed/>
                </p:oleObj>
              </mc:Choice>
              <mc:Fallback>
                <p:oleObj name="Equation" r:id="rId25" imgW="634680" imgH="419040" progId="Equation.DSMT4">
                  <p:embed/>
                  <p:pic>
                    <p:nvPicPr>
                      <p:cNvPr id="23" name="Object 22">
                        <a:extLst>
                          <a:ext uri="{FF2B5EF4-FFF2-40B4-BE49-F238E27FC236}">
                            <a16:creationId xmlns:a16="http://schemas.microsoft.com/office/drawing/2014/main" id="{5D0C8DAC-8086-44EE-8DA2-4E2BEB93E7A7}"/>
                          </a:ext>
                        </a:extLst>
                      </p:cNvPr>
                      <p:cNvPicPr/>
                      <p:nvPr/>
                    </p:nvPicPr>
                    <p:blipFill>
                      <a:blip r:embed="rId26"/>
                      <a:stretch>
                        <a:fillRect/>
                      </a:stretch>
                    </p:blipFill>
                    <p:spPr>
                      <a:xfrm>
                        <a:off x="5104711" y="5720698"/>
                        <a:ext cx="1637611" cy="1076195"/>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55F93799-8A4F-477C-BD08-2B776AD06861}"/>
              </a:ext>
            </a:extLst>
          </p:cNvPr>
          <p:cNvSpPr/>
          <p:nvPr/>
        </p:nvSpPr>
        <p:spPr>
          <a:xfrm>
            <a:off x="4979624" y="5728771"/>
            <a:ext cx="2038121" cy="11292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E2EBC6B-B023-434C-87E5-6ADABE8E9FE0}"/>
              </a:ext>
            </a:extLst>
          </p:cNvPr>
          <p:cNvSpPr txBox="1">
            <a:spLocks noChangeArrowheads="1"/>
          </p:cNvSpPr>
          <p:nvPr/>
        </p:nvSpPr>
        <p:spPr bwMode="auto">
          <a:xfrm>
            <a:off x="6805550" y="6154743"/>
            <a:ext cx="441513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dirty="0">
                <a:solidFill>
                  <a:srgbClr val="FF0000"/>
                </a:solidFill>
              </a:rPr>
              <a:t>AND the FAT LDY SINGS!!!</a:t>
            </a:r>
            <a:endParaRPr lang="en-CA" altLang="en-US" sz="2200" dirty="0">
              <a:solidFill>
                <a:srgbClr val="FF0000"/>
              </a:solidFill>
            </a:endParaRPr>
          </a:p>
        </p:txBody>
      </p:sp>
    </p:spTree>
    <p:custDataLst>
      <p:tags r:id="rId1"/>
    </p:custDataLst>
    <p:extLst>
      <p:ext uri="{BB962C8B-B14F-4D97-AF65-F5344CB8AC3E}">
        <p14:creationId xmlns:p14="http://schemas.microsoft.com/office/powerpoint/2010/main" val="16931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6" grpId="0"/>
      <p:bldP spid="19" grpId="0"/>
      <p:bldP spid="2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C1D2-851A-685E-5038-EE62F0C21267}"/>
              </a:ext>
            </a:extLst>
          </p:cNvPr>
          <p:cNvSpPr>
            <a:spLocks noGrp="1"/>
          </p:cNvSpPr>
          <p:nvPr>
            <p:ph type="title"/>
          </p:nvPr>
        </p:nvSpPr>
        <p:spPr>
          <a:xfrm>
            <a:off x="609600" y="274638"/>
            <a:ext cx="9956800" cy="578802"/>
          </a:xfrm>
        </p:spPr>
        <p:txBody>
          <a:bodyPr/>
          <a:lstStyle/>
          <a:p>
            <a:r>
              <a:rPr lang="en-US" dirty="0"/>
              <a:t>What’s Important in This Section? </a:t>
            </a:r>
          </a:p>
        </p:txBody>
      </p:sp>
      <p:sp>
        <p:nvSpPr>
          <p:cNvPr id="3" name="Content Placeholder 2">
            <a:extLst>
              <a:ext uri="{FF2B5EF4-FFF2-40B4-BE49-F238E27FC236}">
                <a16:creationId xmlns:a16="http://schemas.microsoft.com/office/drawing/2014/main" id="{1CABA6DE-95F0-AE93-74F5-EEFDA0ADC6C0}"/>
              </a:ext>
            </a:extLst>
          </p:cNvPr>
          <p:cNvSpPr>
            <a:spLocks noGrp="1"/>
          </p:cNvSpPr>
          <p:nvPr>
            <p:ph sz="quarter" idx="1"/>
          </p:nvPr>
        </p:nvSpPr>
        <p:spPr>
          <a:xfrm>
            <a:off x="261257" y="992124"/>
            <a:ext cx="11521440" cy="976013"/>
          </a:xfrm>
        </p:spPr>
        <p:txBody>
          <a:bodyPr/>
          <a:lstStyle/>
          <a:p>
            <a:r>
              <a:rPr lang="en-US" dirty="0"/>
              <a:t>Sampling Distribution: [Distribution of Sample means] distribution of all the possible sample means of size ‘n’ from the same population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C7A65C6-81B4-0540-6D7A-E666C0DFA450}"/>
                  </a:ext>
                </a:extLst>
              </p:cNvPr>
              <p:cNvSpPr txBox="1">
                <a:spLocks/>
              </p:cNvSpPr>
              <p:nvPr/>
            </p:nvSpPr>
            <p:spPr bwMode="auto">
              <a:xfrm>
                <a:off x="256897" y="1848365"/>
                <a:ext cx="11935103" cy="45508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Here are some main concepts of sampling distribution:</a:t>
                </a:r>
              </a:p>
              <a:p>
                <a:r>
                  <a:rPr lang="en-US" dirty="0"/>
                  <a:t>The mean of each sample that you take is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oMath>
                </a14:m>
                <a:r>
                  <a:rPr lang="en-US" dirty="0"/>
                  <a:t> you can many different sample means, but only ONE population mean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endParaRPr lang="en-US" dirty="0"/>
              </a:p>
              <a:p>
                <a:r>
                  <a:rPr lang="en-US" dirty="0"/>
                  <a:t>The sampling distribution of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 </m:t>
                    </m:r>
                  </m:oMath>
                </a14:m>
                <a:r>
                  <a:rPr lang="en-US" dirty="0"/>
                  <a:t> must all have the same sample size “n” </a:t>
                </a:r>
              </a:p>
              <a:p>
                <a:r>
                  <a:rPr lang="en-US" dirty="0"/>
                  <a:t>If you change the sample size, the variation in the sampling distribution will also be different</a:t>
                </a:r>
              </a:p>
              <a:p>
                <a:r>
                  <a:rPr lang="en-US" dirty="0"/>
                  <a:t>“standard error” is the std deviation of the sampling distribution, it is smaller than the std deviation of the population distribution [less variation in sampling distribution]</a:t>
                </a:r>
              </a:p>
              <a:p>
                <a:r>
                  <a:rPr lang="en-US" dirty="0"/>
                  <a:t>The mean of the sampling distribution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sub>
                    </m:sSub>
                  </m:oMath>
                </a14:m>
                <a:r>
                  <a:rPr lang="en-US" dirty="0"/>
                  <a:t> will be equal </a:t>
                </a:r>
                <a:br>
                  <a:rPr lang="en-US" dirty="0"/>
                </a:br>
                <a:r>
                  <a:rPr lang="en-US" dirty="0"/>
                  <a:t>to the mean of the population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[purpose of inference, </a:t>
                </a:r>
                <a:br>
                  <a:rPr lang="en-US" dirty="0"/>
                </a:br>
                <a:r>
                  <a:rPr lang="en-US" dirty="0"/>
                  <a:t>using sample means to predict population mean]</a:t>
                </a:r>
              </a:p>
            </p:txBody>
          </p:sp>
        </mc:Choice>
        <mc:Fallback xmlns="">
          <p:sp>
            <p:nvSpPr>
              <p:cNvPr id="4" name="Content Placeholder 2">
                <a:extLst>
                  <a:ext uri="{FF2B5EF4-FFF2-40B4-BE49-F238E27FC236}">
                    <a16:creationId xmlns:a16="http://schemas.microsoft.com/office/drawing/2014/main" id="{AC7A65C6-81B4-0540-6D7A-E666C0DFA450}"/>
                  </a:ext>
                </a:extLst>
              </p:cNvPr>
              <p:cNvSpPr txBox="1">
                <a:spLocks noRot="1" noChangeAspect="1" noMove="1" noResize="1" noEditPoints="1" noAdjustHandles="1" noChangeArrowheads="1" noChangeShapeType="1" noTextEdit="1"/>
              </p:cNvSpPr>
              <p:nvPr/>
            </p:nvSpPr>
            <p:spPr bwMode="auto">
              <a:xfrm>
                <a:off x="256897" y="1848365"/>
                <a:ext cx="11935103" cy="4550884"/>
              </a:xfrm>
              <a:prstGeom prst="rect">
                <a:avLst/>
              </a:prstGeom>
              <a:blipFill>
                <a:blip r:embed="rId4"/>
                <a:stretch>
                  <a:fillRect l="-204" t="-1071" r="-1073" b="-99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292BDA8E-96E6-9FC8-012A-6D5973D08049}"/>
              </a:ext>
            </a:extLst>
          </p:cNvPr>
          <p:cNvGraphicFramePr>
            <a:graphicFrameLocks noChangeAspect="1"/>
          </p:cNvGraphicFramePr>
          <p:nvPr>
            <p:extLst>
              <p:ext uri="{D42A27DB-BD31-4B8C-83A1-F6EECF244321}">
                <p14:modId xmlns:p14="http://schemas.microsoft.com/office/powerpoint/2010/main" val="3721197228"/>
              </p:ext>
            </p:extLst>
          </p:nvPr>
        </p:nvGraphicFramePr>
        <p:xfrm>
          <a:off x="8689885" y="5569149"/>
          <a:ext cx="1568812" cy="830100"/>
        </p:xfrm>
        <a:graphic>
          <a:graphicData uri="http://schemas.openxmlformats.org/presentationml/2006/ole">
            <mc:AlternateContent xmlns:mc="http://schemas.openxmlformats.org/markup-compatibility/2006">
              <mc:Choice xmlns:v="urn:schemas-microsoft-com:vml" Requires="v">
                <p:oleObj name="Equation" r:id="rId5" imgW="1528572" imgH="807917" progId="Equation.DSMT4">
                  <p:embed/>
                </p:oleObj>
              </mc:Choice>
              <mc:Fallback>
                <p:oleObj name="Equation" r:id="rId5" imgW="1528572" imgH="807917" progId="Equation.DSMT4">
                  <p:embed/>
                  <p:pic>
                    <p:nvPicPr>
                      <p:cNvPr id="5" name="Object 4">
                        <a:extLst>
                          <a:ext uri="{FF2B5EF4-FFF2-40B4-BE49-F238E27FC236}">
                            <a16:creationId xmlns:a16="http://schemas.microsoft.com/office/drawing/2014/main" id="{292BDA8E-96E6-9FC8-012A-6D5973D08049}"/>
                          </a:ext>
                        </a:extLst>
                      </p:cNvPr>
                      <p:cNvPicPr/>
                      <p:nvPr/>
                    </p:nvPicPr>
                    <p:blipFill>
                      <a:blip r:embed="rId6"/>
                      <a:stretch>
                        <a:fillRect/>
                      </a:stretch>
                    </p:blipFill>
                    <p:spPr>
                      <a:xfrm>
                        <a:off x="8689885" y="5569149"/>
                        <a:ext cx="1568812" cy="830100"/>
                      </a:xfrm>
                      <a:prstGeom prst="rect">
                        <a:avLst/>
                      </a:prstGeom>
                      <a:noFill/>
                    </p:spPr>
                  </p:pic>
                </p:oleObj>
              </mc:Fallback>
            </mc:AlternateContent>
          </a:graphicData>
        </a:graphic>
      </p:graphicFrame>
    </p:spTree>
    <p:custDataLst>
      <p:tags r:id="rId1"/>
    </p:custDataLst>
    <p:extLst>
      <p:ext uri="{BB962C8B-B14F-4D97-AF65-F5344CB8AC3E}">
        <p14:creationId xmlns:p14="http://schemas.microsoft.com/office/powerpoint/2010/main" val="163228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E333A9C-1309-78F7-AD9D-5BCBD7F0A1BC}"/>
              </a:ext>
            </a:extLst>
          </p:cNvPr>
          <p:cNvPicPr>
            <a:picLocks noChangeAspect="1"/>
          </p:cNvPicPr>
          <p:nvPr/>
        </p:nvPicPr>
        <p:blipFill>
          <a:blip r:embed="rId4"/>
          <a:stretch>
            <a:fillRect/>
          </a:stretch>
        </p:blipFill>
        <p:spPr>
          <a:xfrm>
            <a:off x="453243" y="4562414"/>
            <a:ext cx="4770755" cy="1917065"/>
          </a:xfrm>
          <a:prstGeom prst="rect">
            <a:avLst/>
          </a:prstGeom>
        </p:spPr>
      </p:pic>
      <p:sp>
        <p:nvSpPr>
          <p:cNvPr id="2" name="Title 1">
            <a:extLst>
              <a:ext uri="{FF2B5EF4-FFF2-40B4-BE49-F238E27FC236}">
                <a16:creationId xmlns:a16="http://schemas.microsoft.com/office/drawing/2014/main" id="{7766B8BA-1204-6E7F-40CF-A0AE45A3BF40}"/>
              </a:ext>
            </a:extLst>
          </p:cNvPr>
          <p:cNvSpPr>
            <a:spLocks noGrp="1"/>
          </p:cNvSpPr>
          <p:nvPr>
            <p:ph type="title"/>
          </p:nvPr>
        </p:nvSpPr>
        <p:spPr>
          <a:xfrm>
            <a:off x="311726" y="105775"/>
            <a:ext cx="9956800" cy="625907"/>
          </a:xfrm>
        </p:spPr>
        <p:txBody>
          <a:bodyPr/>
          <a:lstStyle/>
          <a:p>
            <a:r>
              <a:rPr lang="en-CA" dirty="0"/>
              <a:t>What is a Distribution of Sample Means?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85FBC0-3299-42AF-D4FF-86C59B3B8D8E}"/>
                  </a:ext>
                </a:extLst>
              </p:cNvPr>
              <p:cNvSpPr>
                <a:spLocks noGrp="1"/>
              </p:cNvSpPr>
              <p:nvPr>
                <p:ph sz="quarter" idx="1"/>
              </p:nvPr>
            </p:nvSpPr>
            <p:spPr>
              <a:xfrm>
                <a:off x="218747" y="829645"/>
                <a:ext cx="11215255" cy="3302785"/>
              </a:xfrm>
            </p:spPr>
            <p:txBody>
              <a:bodyPr/>
              <a:lstStyle/>
              <a:p>
                <a:r>
                  <a:rPr lang="en-CA" sz="2200" dirty="0"/>
                  <a:t>The distribution of the sample means is a density graph of all the possible sample means “</a:t>
                </a:r>
                <a14:m>
                  <m:oMath xmlns:m="http://schemas.openxmlformats.org/officeDocument/2006/math">
                    <m:acc>
                      <m:accPr>
                        <m:chr m:val="̅"/>
                        <m:ctrlPr>
                          <a:rPr lang="en-CA" sz="2200" i="1" dirty="0" smtClean="0">
                            <a:latin typeface="Cambria Math" panose="02040503050406030204" pitchFamily="18" charset="0"/>
                          </a:rPr>
                        </m:ctrlPr>
                      </m:accPr>
                      <m:e>
                        <m:r>
                          <a:rPr lang="en-CA" sz="2200" i="1" dirty="0">
                            <a:latin typeface="Cambria Math" panose="02040503050406030204" pitchFamily="18" charset="0"/>
                          </a:rPr>
                          <m:t>𝑥</m:t>
                        </m:r>
                      </m:e>
                    </m:acc>
                  </m:oMath>
                </a14:m>
                <a:r>
                  <a:rPr lang="en-CA" sz="2200" dirty="0"/>
                  <a:t>” of size ‘n”  that you can have from a population</a:t>
                </a:r>
              </a:p>
              <a:p>
                <a:r>
                  <a:rPr lang="en-CA" sz="2200" dirty="0"/>
                  <a:t>The distribution of your sample means should look normally distributed if certain conditions are met:  [ SRS,  n</a:t>
                </a:r>
                <a:r>
                  <a:rPr lang="en-CA" sz="2200" u="sng" dirty="0"/>
                  <a:t>&gt;</a:t>
                </a:r>
                <a:r>
                  <a:rPr lang="en-CA" sz="2200" dirty="0"/>
                  <a:t>30,  N</a:t>
                </a:r>
                <a:r>
                  <a:rPr lang="en-CA" sz="2200" u="sng" dirty="0"/>
                  <a:t>&gt;</a:t>
                </a:r>
                <a:r>
                  <a:rPr lang="en-CA" sz="2200" dirty="0"/>
                  <a:t>10n ] [Central Limit </a:t>
                </a:r>
                <a:r>
                  <a:rPr lang="en-CA" sz="2200" dirty="0" err="1"/>
                  <a:t>THm</a:t>
                </a:r>
                <a:r>
                  <a:rPr lang="en-CA" sz="2200" dirty="0"/>
                  <a:t>] </a:t>
                </a:r>
              </a:p>
              <a:p>
                <a:r>
                  <a:rPr lang="en-CA" sz="2200" dirty="0"/>
                  <a:t>The sample sizes where all the samples means are obtained MUST be the same [consistent sample sizes]</a:t>
                </a:r>
              </a:p>
              <a:p>
                <a:r>
                  <a:rPr lang="en-CA" sz="2200" dirty="0"/>
                  <a:t>The variation in the distribution of sample means will decrease as your sample sizes get bigger</a:t>
                </a:r>
              </a:p>
            </p:txBody>
          </p:sp>
        </mc:Choice>
        <mc:Fallback xmlns="">
          <p:sp>
            <p:nvSpPr>
              <p:cNvPr id="3" name="Content Placeholder 2">
                <a:extLst>
                  <a:ext uri="{FF2B5EF4-FFF2-40B4-BE49-F238E27FC236}">
                    <a16:creationId xmlns:a16="http://schemas.microsoft.com/office/drawing/2014/main" id="{FF85FBC0-3299-42AF-D4FF-86C59B3B8D8E}"/>
                  </a:ext>
                </a:extLst>
              </p:cNvPr>
              <p:cNvSpPr>
                <a:spLocks noGrp="1" noRot="1" noChangeAspect="1" noMove="1" noResize="1" noEditPoints="1" noAdjustHandles="1" noChangeArrowheads="1" noChangeShapeType="1" noTextEdit="1"/>
              </p:cNvSpPr>
              <p:nvPr>
                <p:ph sz="quarter" idx="1"/>
              </p:nvPr>
            </p:nvSpPr>
            <p:spPr>
              <a:xfrm>
                <a:off x="218747" y="829645"/>
                <a:ext cx="11215255" cy="3302785"/>
              </a:xfrm>
              <a:blipFill>
                <a:blip r:embed="rId5"/>
                <a:stretch>
                  <a:fillRect l="-217" t="-1292"/>
                </a:stretch>
              </a:blipFill>
            </p:spPr>
            <p:txBody>
              <a:bodyPr/>
              <a:lstStyle/>
              <a:p>
                <a:r>
                  <a:rPr lang="en-US">
                    <a:noFill/>
                  </a:rPr>
                  <a:t> </a:t>
                </a:r>
              </a:p>
            </p:txBody>
          </p:sp>
        </mc:Fallback>
      </mc:AlternateContent>
      <p:graphicFrame>
        <p:nvGraphicFramePr>
          <p:cNvPr id="8" name="Object 7">
            <a:extLst>
              <a:ext uri="{FF2B5EF4-FFF2-40B4-BE49-F238E27FC236}">
                <a16:creationId xmlns:a16="http://schemas.microsoft.com/office/drawing/2014/main" id="{88F33019-A9E8-F4D5-A86F-08684DE91E9D}"/>
              </a:ext>
            </a:extLst>
          </p:cNvPr>
          <p:cNvGraphicFramePr>
            <a:graphicFrameLocks noChangeAspect="1"/>
          </p:cNvGraphicFramePr>
          <p:nvPr>
            <p:extLst>
              <p:ext uri="{D42A27DB-BD31-4B8C-83A1-F6EECF244321}">
                <p14:modId xmlns:p14="http://schemas.microsoft.com/office/powerpoint/2010/main" val="2510950411"/>
              </p:ext>
            </p:extLst>
          </p:nvPr>
        </p:nvGraphicFramePr>
        <p:xfrm>
          <a:off x="2258107" y="6459875"/>
          <a:ext cx="722313" cy="395287"/>
        </p:xfrm>
        <a:graphic>
          <a:graphicData uri="http://schemas.openxmlformats.org/presentationml/2006/ole">
            <mc:AlternateContent xmlns:mc="http://schemas.openxmlformats.org/markup-compatibility/2006">
              <mc:Choice xmlns:v="urn:schemas-microsoft-com:vml" Requires="v">
                <p:oleObj name="Equation" r:id="rId6" imgW="444240" imgH="241200" progId="Equation.DSMT4">
                  <p:embed/>
                </p:oleObj>
              </mc:Choice>
              <mc:Fallback>
                <p:oleObj name="Equation" r:id="rId6" imgW="444240" imgH="241200" progId="Equation.DSMT4">
                  <p:embed/>
                  <p:pic>
                    <p:nvPicPr>
                      <p:cNvPr id="8" name="Object 7">
                        <a:extLst>
                          <a:ext uri="{FF2B5EF4-FFF2-40B4-BE49-F238E27FC236}">
                            <a16:creationId xmlns:a16="http://schemas.microsoft.com/office/drawing/2014/main" id="{88F33019-A9E8-F4D5-A86F-08684DE91E9D}"/>
                          </a:ext>
                        </a:extLst>
                      </p:cNvPr>
                      <p:cNvPicPr/>
                      <p:nvPr/>
                    </p:nvPicPr>
                    <p:blipFill>
                      <a:blip r:embed="rId7"/>
                      <a:stretch>
                        <a:fillRect/>
                      </a:stretch>
                    </p:blipFill>
                    <p:spPr>
                      <a:xfrm>
                        <a:off x="2258107" y="6459875"/>
                        <a:ext cx="722313" cy="395287"/>
                      </a:xfrm>
                      <a:prstGeom prst="rect">
                        <a:avLst/>
                      </a:prstGeom>
                    </p:spPr>
                  </p:pic>
                </p:oleObj>
              </mc:Fallback>
            </mc:AlternateContent>
          </a:graphicData>
        </a:graphic>
      </p:graphicFrame>
      <p:sp>
        <p:nvSpPr>
          <p:cNvPr id="38" name="TextBox 215">
            <a:extLst>
              <a:ext uri="{FF2B5EF4-FFF2-40B4-BE49-F238E27FC236}">
                <a16:creationId xmlns:a16="http://schemas.microsoft.com/office/drawing/2014/main" id="{35F957A1-82C7-1B68-92A9-37E06419FB50}"/>
              </a:ext>
            </a:extLst>
          </p:cNvPr>
          <p:cNvSpPr txBox="1">
            <a:spLocks noChangeArrowheads="1"/>
          </p:cNvSpPr>
          <p:nvPr/>
        </p:nvSpPr>
        <p:spPr bwMode="auto">
          <a:xfrm>
            <a:off x="1605443" y="4089237"/>
            <a:ext cx="230678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300" b="1" dirty="0">
                <a:solidFill>
                  <a:srgbClr val="FF0000"/>
                </a:solidFill>
                <a:latin typeface="Arial" panose="020B0604020202020204" pitchFamily="34" charset="0"/>
              </a:rPr>
              <a:t>Population:</a:t>
            </a:r>
            <a:endParaRPr lang="en-CA" altLang="en-US" sz="1600" b="1" dirty="0">
              <a:solidFill>
                <a:srgbClr val="FF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69" name="TextBox 215">
                <a:extLst>
                  <a:ext uri="{FF2B5EF4-FFF2-40B4-BE49-F238E27FC236}">
                    <a16:creationId xmlns:a16="http://schemas.microsoft.com/office/drawing/2014/main" id="{C22BDFF6-532E-1D44-9BCE-CE2E60F46E68}"/>
                  </a:ext>
                </a:extLst>
              </p:cNvPr>
              <p:cNvSpPr txBox="1">
                <a:spLocks noChangeArrowheads="1"/>
              </p:cNvSpPr>
              <p:nvPr/>
            </p:nvSpPr>
            <p:spPr bwMode="auto">
              <a:xfrm>
                <a:off x="1572255" y="3918208"/>
                <a:ext cx="2306782" cy="831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300" b="1" dirty="0">
                    <a:solidFill>
                      <a:srgbClr val="FF0000"/>
                    </a:solidFill>
                    <a:latin typeface="Arial" panose="020B0604020202020204" pitchFamily="34" charset="0"/>
                  </a:rPr>
                  <a:t>Distribution of </a:t>
                </a:r>
                <a14:m>
                  <m:oMath xmlns:m="http://schemas.openxmlformats.org/officeDocument/2006/math">
                    <m:acc>
                      <m:accPr>
                        <m:chr m:val="̅"/>
                        <m:ctrlPr>
                          <a:rPr lang="en-CA" altLang="en-US" sz="2300" b="1" i="1" dirty="0" smtClean="0">
                            <a:solidFill>
                              <a:srgbClr val="FF0000"/>
                            </a:solidFill>
                            <a:latin typeface="Cambria Math" panose="02040503050406030204" pitchFamily="18" charset="0"/>
                          </a:rPr>
                        </m:ctrlPr>
                      </m:accPr>
                      <m:e>
                        <m:r>
                          <a:rPr lang="en-CA" altLang="en-US" sz="2300" b="1" i="1" dirty="0" smtClean="0">
                            <a:solidFill>
                              <a:srgbClr val="FF0000"/>
                            </a:solidFill>
                            <a:latin typeface="Cambria Math" panose="02040503050406030204" pitchFamily="18" charset="0"/>
                          </a:rPr>
                          <m:t>𝒙</m:t>
                        </m:r>
                      </m:e>
                    </m:acc>
                  </m:oMath>
                </a14:m>
                <a:r>
                  <a:rPr lang="en-CA" altLang="en-US" sz="2300" b="1" dirty="0">
                    <a:solidFill>
                      <a:srgbClr val="FF0000"/>
                    </a:solidFill>
                    <a:latin typeface="Arial" panose="020B0604020202020204" pitchFamily="34" charset="0"/>
                  </a:rPr>
                  <a:t> with n=30</a:t>
                </a:r>
                <a:endParaRPr lang="en-CA" altLang="en-US" sz="1600" b="1" dirty="0">
                  <a:solidFill>
                    <a:srgbClr val="FF0000"/>
                  </a:solidFill>
                  <a:latin typeface="Arial" panose="020B0604020202020204" pitchFamily="34" charset="0"/>
                </a:endParaRPr>
              </a:p>
            </p:txBody>
          </p:sp>
        </mc:Choice>
        <mc:Fallback xmlns="">
          <p:sp>
            <p:nvSpPr>
              <p:cNvPr id="69" name="TextBox 215">
                <a:extLst>
                  <a:ext uri="{FF2B5EF4-FFF2-40B4-BE49-F238E27FC236}">
                    <a16:creationId xmlns:a16="http://schemas.microsoft.com/office/drawing/2014/main" id="{C22BDFF6-532E-1D44-9BCE-CE2E60F46E68}"/>
                  </a:ext>
                </a:extLst>
              </p:cNvPr>
              <p:cNvSpPr txBox="1">
                <a:spLocks noRot="1" noChangeAspect="1" noMove="1" noResize="1" noEditPoints="1" noAdjustHandles="1" noChangeArrowheads="1" noChangeShapeType="1" noTextEdit="1"/>
              </p:cNvSpPr>
              <p:nvPr/>
            </p:nvSpPr>
            <p:spPr bwMode="auto">
              <a:xfrm>
                <a:off x="1572255" y="3918208"/>
                <a:ext cx="2306782" cy="831574"/>
              </a:xfrm>
              <a:prstGeom prst="rect">
                <a:avLst/>
              </a:prstGeom>
              <a:blipFill>
                <a:blip r:embed="rId8"/>
                <a:stretch>
                  <a:fillRect l="-1058" t="-5882" r="-4497" b="-1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grpSp>
        <p:nvGrpSpPr>
          <p:cNvPr id="70" name="Group 69">
            <a:extLst>
              <a:ext uri="{FF2B5EF4-FFF2-40B4-BE49-F238E27FC236}">
                <a16:creationId xmlns:a16="http://schemas.microsoft.com/office/drawing/2014/main" id="{BB52D320-C556-F6E2-C80B-2707B27B0837}"/>
              </a:ext>
            </a:extLst>
          </p:cNvPr>
          <p:cNvGrpSpPr/>
          <p:nvPr/>
        </p:nvGrpSpPr>
        <p:grpSpPr>
          <a:xfrm>
            <a:off x="2244201" y="4809009"/>
            <a:ext cx="993604" cy="1638299"/>
            <a:chOff x="8797401" y="3056038"/>
            <a:chExt cx="993604" cy="1638299"/>
          </a:xfrm>
        </p:grpSpPr>
        <p:sp>
          <p:nvSpPr>
            <p:cNvPr id="71" name="Rectangle 70">
              <a:extLst>
                <a:ext uri="{FF2B5EF4-FFF2-40B4-BE49-F238E27FC236}">
                  <a16:creationId xmlns:a16="http://schemas.microsoft.com/office/drawing/2014/main" id="{1ECDE02B-451B-BCB2-12EE-2809000BCAE9}"/>
                </a:ext>
              </a:extLst>
            </p:cNvPr>
            <p:cNvSpPr/>
            <p:nvPr/>
          </p:nvSpPr>
          <p:spPr>
            <a:xfrm>
              <a:off x="8915400" y="4441371"/>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FF0A4A3-64F1-FC60-F0CA-9C7C6B33B843}"/>
                </a:ext>
              </a:extLst>
            </p:cNvPr>
            <p:cNvSpPr/>
            <p:nvPr/>
          </p:nvSpPr>
          <p:spPr>
            <a:xfrm>
              <a:off x="9074492" y="4440207"/>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088DF8F-677B-8C21-DEB1-88D950A02548}"/>
                </a:ext>
              </a:extLst>
            </p:cNvPr>
            <p:cNvSpPr/>
            <p:nvPr/>
          </p:nvSpPr>
          <p:spPr>
            <a:xfrm>
              <a:off x="9306849" y="4438371"/>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FD89532-00F2-0B46-CC27-BA7A3A6B05FD}"/>
                </a:ext>
              </a:extLst>
            </p:cNvPr>
            <p:cNvSpPr/>
            <p:nvPr/>
          </p:nvSpPr>
          <p:spPr>
            <a:xfrm>
              <a:off x="9210533" y="4438371"/>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B738D45-9EAE-84E1-B96C-08D9146A0ED3}"/>
                </a:ext>
              </a:extLst>
            </p:cNvPr>
            <p:cNvSpPr/>
            <p:nvPr/>
          </p:nvSpPr>
          <p:spPr>
            <a:xfrm>
              <a:off x="8941036" y="4164744"/>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F87E9AD-69FC-99BC-0809-5998766B6F4E}"/>
                </a:ext>
              </a:extLst>
            </p:cNvPr>
            <p:cNvSpPr/>
            <p:nvPr/>
          </p:nvSpPr>
          <p:spPr>
            <a:xfrm>
              <a:off x="9077956" y="4159652"/>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635EE56-0107-1C45-C4E2-65C0C9F6773B}"/>
                </a:ext>
              </a:extLst>
            </p:cNvPr>
            <p:cNvSpPr/>
            <p:nvPr/>
          </p:nvSpPr>
          <p:spPr>
            <a:xfrm>
              <a:off x="9206111" y="4159652"/>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4B86703-6607-A757-02B5-E0CBD0D6AC78}"/>
                </a:ext>
              </a:extLst>
            </p:cNvPr>
            <p:cNvSpPr/>
            <p:nvPr/>
          </p:nvSpPr>
          <p:spPr>
            <a:xfrm>
              <a:off x="9441638" y="4440207"/>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C118923-9A6D-7987-ABA0-424E85D78C68}"/>
                </a:ext>
              </a:extLst>
            </p:cNvPr>
            <p:cNvSpPr/>
            <p:nvPr/>
          </p:nvSpPr>
          <p:spPr>
            <a:xfrm>
              <a:off x="9341192" y="415272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E13D00C-2210-4D32-705F-A7B0503E383F}"/>
                </a:ext>
              </a:extLst>
            </p:cNvPr>
            <p:cNvSpPr/>
            <p:nvPr/>
          </p:nvSpPr>
          <p:spPr>
            <a:xfrm>
              <a:off x="9310019" y="3879100"/>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4C02688-06CF-2CE7-CB2E-BE8793627488}"/>
                </a:ext>
              </a:extLst>
            </p:cNvPr>
            <p:cNvSpPr/>
            <p:nvPr/>
          </p:nvSpPr>
          <p:spPr>
            <a:xfrm>
              <a:off x="9278846" y="3605474"/>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7B35396-D652-90BD-3228-9B11C1EDC7C2}"/>
                </a:ext>
              </a:extLst>
            </p:cNvPr>
            <p:cNvSpPr/>
            <p:nvPr/>
          </p:nvSpPr>
          <p:spPr>
            <a:xfrm>
              <a:off x="9192255" y="3879101"/>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459EE35D-C708-8940-A816-3451473F4283}"/>
                </a:ext>
              </a:extLst>
            </p:cNvPr>
            <p:cNvSpPr/>
            <p:nvPr/>
          </p:nvSpPr>
          <p:spPr>
            <a:xfrm>
              <a:off x="9071028" y="3875637"/>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5865B74-B3B9-77D2-2035-9226228EFAB8}"/>
                </a:ext>
              </a:extLst>
            </p:cNvPr>
            <p:cNvSpPr/>
            <p:nvPr/>
          </p:nvSpPr>
          <p:spPr>
            <a:xfrm>
              <a:off x="8797401" y="4443673"/>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AAE7307-E7DE-CB13-8967-8F6587174609}"/>
                </a:ext>
              </a:extLst>
            </p:cNvPr>
            <p:cNvSpPr/>
            <p:nvPr/>
          </p:nvSpPr>
          <p:spPr>
            <a:xfrm>
              <a:off x="8821647" y="416311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695E5E4E-8C4A-8A79-C05D-54B24B7414FB}"/>
                </a:ext>
              </a:extLst>
            </p:cNvPr>
            <p:cNvSpPr/>
            <p:nvPr/>
          </p:nvSpPr>
          <p:spPr>
            <a:xfrm>
              <a:off x="9041836" y="3608243"/>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1AED8BF-B97E-F14D-CEB5-BAF47A84DC9A}"/>
                </a:ext>
              </a:extLst>
            </p:cNvPr>
            <p:cNvSpPr/>
            <p:nvPr/>
          </p:nvSpPr>
          <p:spPr>
            <a:xfrm>
              <a:off x="9475185" y="416034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3456C0C-1E38-6C04-1530-8305CC5EEA52}"/>
                </a:ext>
              </a:extLst>
            </p:cNvPr>
            <p:cNvSpPr/>
            <p:nvPr/>
          </p:nvSpPr>
          <p:spPr>
            <a:xfrm>
              <a:off x="8987901" y="3875635"/>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17829D2-6D8C-729C-0F3D-41CB27CACC59}"/>
                </a:ext>
              </a:extLst>
            </p:cNvPr>
            <p:cNvSpPr/>
            <p:nvPr/>
          </p:nvSpPr>
          <p:spPr>
            <a:xfrm>
              <a:off x="9161082" y="3602007"/>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7047D4E-5FC8-E657-72DA-543EADD9FE8B}"/>
                </a:ext>
              </a:extLst>
            </p:cNvPr>
            <p:cNvSpPr/>
            <p:nvPr/>
          </p:nvSpPr>
          <p:spPr>
            <a:xfrm>
              <a:off x="9566327" y="444020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C280E57-ED6C-58FE-716F-5059C445667A}"/>
                </a:ext>
              </a:extLst>
            </p:cNvPr>
            <p:cNvSpPr/>
            <p:nvPr/>
          </p:nvSpPr>
          <p:spPr>
            <a:xfrm>
              <a:off x="9700716" y="444940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B24AE4A2-60F8-69F7-596C-6751E7F330C0}"/>
                </a:ext>
              </a:extLst>
            </p:cNvPr>
            <p:cNvSpPr/>
            <p:nvPr/>
          </p:nvSpPr>
          <p:spPr>
            <a:xfrm>
              <a:off x="9617985" y="416202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9AAA279-F700-5770-30EB-34C99D56D99D}"/>
                </a:ext>
              </a:extLst>
            </p:cNvPr>
            <p:cNvSpPr/>
            <p:nvPr/>
          </p:nvSpPr>
          <p:spPr>
            <a:xfrm>
              <a:off x="9435105" y="3883352"/>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AED1D61-3C80-F31D-D857-695D380A6754}"/>
                </a:ext>
              </a:extLst>
            </p:cNvPr>
            <p:cNvSpPr/>
            <p:nvPr/>
          </p:nvSpPr>
          <p:spPr>
            <a:xfrm>
              <a:off x="9221745" y="333035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ABA3A40-3474-46AA-FB9E-5408FB5C8761}"/>
                </a:ext>
              </a:extLst>
            </p:cNvPr>
            <p:cNvSpPr/>
            <p:nvPr/>
          </p:nvSpPr>
          <p:spPr>
            <a:xfrm>
              <a:off x="9099825" y="333035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245BF01C-98DE-F7B0-C61A-5D6DAE1DC014}"/>
                </a:ext>
              </a:extLst>
            </p:cNvPr>
            <p:cNvSpPr/>
            <p:nvPr/>
          </p:nvSpPr>
          <p:spPr>
            <a:xfrm>
              <a:off x="9173847" y="305603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AD64524-F041-9331-247F-1E85B4CB3A87}"/>
                </a:ext>
              </a:extLst>
            </p:cNvPr>
            <p:cNvSpPr/>
            <p:nvPr/>
          </p:nvSpPr>
          <p:spPr>
            <a:xfrm>
              <a:off x="9404623" y="3609033"/>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Freeform 89">
            <a:extLst>
              <a:ext uri="{FF2B5EF4-FFF2-40B4-BE49-F238E27FC236}">
                <a16:creationId xmlns:a16="http://schemas.microsoft.com/office/drawing/2014/main" id="{50EE83D8-5DD3-3118-AAF8-0AD2C1C8665E}"/>
              </a:ext>
            </a:extLst>
          </p:cNvPr>
          <p:cNvSpPr>
            <a:spLocks/>
          </p:cNvSpPr>
          <p:nvPr/>
        </p:nvSpPr>
        <p:spPr bwMode="auto">
          <a:xfrm>
            <a:off x="1886259" y="4653178"/>
            <a:ext cx="1591232" cy="1807856"/>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noFill/>
          <a:ln w="571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9" name="Picture 98">
            <a:extLst>
              <a:ext uri="{FF2B5EF4-FFF2-40B4-BE49-F238E27FC236}">
                <a16:creationId xmlns:a16="http://schemas.microsoft.com/office/drawing/2014/main" id="{5E4F13A4-8413-A2C9-5562-EA17F4742A95}"/>
              </a:ext>
            </a:extLst>
          </p:cNvPr>
          <p:cNvPicPr>
            <a:picLocks noChangeAspect="1"/>
          </p:cNvPicPr>
          <p:nvPr/>
        </p:nvPicPr>
        <p:blipFill>
          <a:blip r:embed="rId4"/>
          <a:stretch>
            <a:fillRect/>
          </a:stretch>
        </p:blipFill>
        <p:spPr>
          <a:xfrm>
            <a:off x="5826375" y="4562414"/>
            <a:ext cx="4770755" cy="1917065"/>
          </a:xfrm>
          <a:prstGeom prst="rect">
            <a:avLst/>
          </a:prstGeom>
        </p:spPr>
      </p:pic>
      <p:graphicFrame>
        <p:nvGraphicFramePr>
          <p:cNvPr id="100" name="Object 99">
            <a:extLst>
              <a:ext uri="{FF2B5EF4-FFF2-40B4-BE49-F238E27FC236}">
                <a16:creationId xmlns:a16="http://schemas.microsoft.com/office/drawing/2014/main" id="{B63DAECB-AC8D-9FEF-706E-B42D3E734C7A}"/>
              </a:ext>
            </a:extLst>
          </p:cNvPr>
          <p:cNvGraphicFramePr>
            <a:graphicFrameLocks noChangeAspect="1"/>
          </p:cNvGraphicFramePr>
          <p:nvPr>
            <p:extLst>
              <p:ext uri="{D42A27DB-BD31-4B8C-83A1-F6EECF244321}">
                <p14:modId xmlns:p14="http://schemas.microsoft.com/office/powerpoint/2010/main" val="1752513938"/>
              </p:ext>
            </p:extLst>
          </p:nvPr>
        </p:nvGraphicFramePr>
        <p:xfrm>
          <a:off x="7631239" y="6459875"/>
          <a:ext cx="722313" cy="395287"/>
        </p:xfrm>
        <a:graphic>
          <a:graphicData uri="http://schemas.openxmlformats.org/presentationml/2006/ole">
            <mc:AlternateContent xmlns:mc="http://schemas.openxmlformats.org/markup-compatibility/2006">
              <mc:Choice xmlns:v="urn:schemas-microsoft-com:vml" Requires="v">
                <p:oleObj name="Equation" r:id="rId9" imgW="444240" imgH="241200" progId="Equation.DSMT4">
                  <p:embed/>
                </p:oleObj>
              </mc:Choice>
              <mc:Fallback>
                <p:oleObj name="Equation" r:id="rId9" imgW="444240" imgH="241200" progId="Equation.DSMT4">
                  <p:embed/>
                  <p:pic>
                    <p:nvPicPr>
                      <p:cNvPr id="100" name="Object 99">
                        <a:extLst>
                          <a:ext uri="{FF2B5EF4-FFF2-40B4-BE49-F238E27FC236}">
                            <a16:creationId xmlns:a16="http://schemas.microsoft.com/office/drawing/2014/main" id="{B63DAECB-AC8D-9FEF-706E-B42D3E734C7A}"/>
                          </a:ext>
                        </a:extLst>
                      </p:cNvPr>
                      <p:cNvPicPr/>
                      <p:nvPr/>
                    </p:nvPicPr>
                    <p:blipFill>
                      <a:blip r:embed="rId7"/>
                      <a:stretch>
                        <a:fillRect/>
                      </a:stretch>
                    </p:blipFill>
                    <p:spPr>
                      <a:xfrm>
                        <a:off x="7631239" y="6459875"/>
                        <a:ext cx="722313" cy="395287"/>
                      </a:xfrm>
                      <a:prstGeom prst="rect">
                        <a:avLst/>
                      </a:prstGeom>
                    </p:spPr>
                  </p:pic>
                </p:oleObj>
              </mc:Fallback>
            </mc:AlternateContent>
          </a:graphicData>
        </a:graphic>
      </p:graphicFrame>
      <p:sp>
        <p:nvSpPr>
          <p:cNvPr id="101" name="TextBox 215">
            <a:extLst>
              <a:ext uri="{FF2B5EF4-FFF2-40B4-BE49-F238E27FC236}">
                <a16:creationId xmlns:a16="http://schemas.microsoft.com/office/drawing/2014/main" id="{B23A32D0-A2B8-81CE-2B63-C00758DBF159}"/>
              </a:ext>
            </a:extLst>
          </p:cNvPr>
          <p:cNvSpPr txBox="1">
            <a:spLocks noChangeArrowheads="1"/>
          </p:cNvSpPr>
          <p:nvPr/>
        </p:nvSpPr>
        <p:spPr bwMode="auto">
          <a:xfrm>
            <a:off x="6978575" y="4089237"/>
            <a:ext cx="230678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300" b="1" dirty="0">
                <a:solidFill>
                  <a:srgbClr val="FF0000"/>
                </a:solidFill>
                <a:latin typeface="Arial" panose="020B0604020202020204" pitchFamily="34" charset="0"/>
              </a:rPr>
              <a:t>Population:</a:t>
            </a:r>
            <a:endParaRPr lang="en-CA" altLang="en-US" sz="1600" b="1" dirty="0">
              <a:solidFill>
                <a:srgbClr val="FF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102" name="TextBox 215">
                <a:extLst>
                  <a:ext uri="{FF2B5EF4-FFF2-40B4-BE49-F238E27FC236}">
                    <a16:creationId xmlns:a16="http://schemas.microsoft.com/office/drawing/2014/main" id="{3A8D6AE0-200E-7E30-B78D-80F9D6FAEFF4}"/>
                  </a:ext>
                </a:extLst>
              </p:cNvPr>
              <p:cNvSpPr txBox="1">
                <a:spLocks noChangeArrowheads="1"/>
              </p:cNvSpPr>
              <p:nvPr/>
            </p:nvSpPr>
            <p:spPr bwMode="auto">
              <a:xfrm>
                <a:off x="6945387" y="3918208"/>
                <a:ext cx="2306782" cy="831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300" b="1" dirty="0">
                    <a:solidFill>
                      <a:srgbClr val="FF0000"/>
                    </a:solidFill>
                    <a:latin typeface="Arial" panose="020B0604020202020204" pitchFamily="34" charset="0"/>
                  </a:rPr>
                  <a:t>Distribution of </a:t>
                </a:r>
                <a14:m>
                  <m:oMath xmlns:m="http://schemas.openxmlformats.org/officeDocument/2006/math">
                    <m:acc>
                      <m:accPr>
                        <m:chr m:val="̅"/>
                        <m:ctrlPr>
                          <a:rPr lang="en-CA" altLang="en-US" sz="2300" b="1" i="1" dirty="0" smtClean="0">
                            <a:solidFill>
                              <a:srgbClr val="FF0000"/>
                            </a:solidFill>
                            <a:latin typeface="Cambria Math" panose="02040503050406030204" pitchFamily="18" charset="0"/>
                          </a:rPr>
                        </m:ctrlPr>
                      </m:accPr>
                      <m:e>
                        <m:r>
                          <a:rPr lang="en-CA" altLang="en-US" sz="2300" b="1" i="1" dirty="0" smtClean="0">
                            <a:solidFill>
                              <a:srgbClr val="FF0000"/>
                            </a:solidFill>
                            <a:latin typeface="Cambria Math" panose="02040503050406030204" pitchFamily="18" charset="0"/>
                          </a:rPr>
                          <m:t>𝒙</m:t>
                        </m:r>
                      </m:e>
                    </m:acc>
                  </m:oMath>
                </a14:m>
                <a:r>
                  <a:rPr lang="en-CA" altLang="en-US" sz="2300" b="1" dirty="0">
                    <a:solidFill>
                      <a:srgbClr val="FF0000"/>
                    </a:solidFill>
                    <a:latin typeface="Arial" panose="020B0604020202020204" pitchFamily="34" charset="0"/>
                  </a:rPr>
                  <a:t> with n=50</a:t>
                </a:r>
                <a:endParaRPr lang="en-CA" altLang="en-US" sz="1600" b="1" dirty="0">
                  <a:solidFill>
                    <a:srgbClr val="FF0000"/>
                  </a:solidFill>
                  <a:latin typeface="Arial" panose="020B0604020202020204" pitchFamily="34" charset="0"/>
                </a:endParaRPr>
              </a:p>
            </p:txBody>
          </p:sp>
        </mc:Choice>
        <mc:Fallback xmlns="">
          <p:sp>
            <p:nvSpPr>
              <p:cNvPr id="102" name="TextBox 215">
                <a:extLst>
                  <a:ext uri="{FF2B5EF4-FFF2-40B4-BE49-F238E27FC236}">
                    <a16:creationId xmlns:a16="http://schemas.microsoft.com/office/drawing/2014/main" id="{3A8D6AE0-200E-7E30-B78D-80F9D6FAEFF4}"/>
                  </a:ext>
                </a:extLst>
              </p:cNvPr>
              <p:cNvSpPr txBox="1">
                <a:spLocks noRot="1" noChangeAspect="1" noMove="1" noResize="1" noEditPoints="1" noAdjustHandles="1" noChangeArrowheads="1" noChangeShapeType="1" noTextEdit="1"/>
              </p:cNvSpPr>
              <p:nvPr/>
            </p:nvSpPr>
            <p:spPr bwMode="auto">
              <a:xfrm>
                <a:off x="6945387" y="3918208"/>
                <a:ext cx="2306782" cy="831574"/>
              </a:xfrm>
              <a:prstGeom prst="rect">
                <a:avLst/>
              </a:prstGeom>
              <a:blipFill>
                <a:blip r:embed="rId10"/>
                <a:stretch>
                  <a:fillRect l="-1055" t="-5882" r="-4222" b="-1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grpSp>
        <p:nvGrpSpPr>
          <p:cNvPr id="103" name="Group 102">
            <a:extLst>
              <a:ext uri="{FF2B5EF4-FFF2-40B4-BE49-F238E27FC236}">
                <a16:creationId xmlns:a16="http://schemas.microsoft.com/office/drawing/2014/main" id="{5104EA37-E112-339C-0A82-48A6189FF97A}"/>
              </a:ext>
            </a:extLst>
          </p:cNvPr>
          <p:cNvGrpSpPr/>
          <p:nvPr/>
        </p:nvGrpSpPr>
        <p:grpSpPr>
          <a:xfrm>
            <a:off x="7730668" y="4809009"/>
            <a:ext cx="736219" cy="1638299"/>
            <a:chOff x="8797401" y="3056038"/>
            <a:chExt cx="993604" cy="1638299"/>
          </a:xfrm>
        </p:grpSpPr>
        <p:sp>
          <p:nvSpPr>
            <p:cNvPr id="104" name="Rectangle 103">
              <a:extLst>
                <a:ext uri="{FF2B5EF4-FFF2-40B4-BE49-F238E27FC236}">
                  <a16:creationId xmlns:a16="http://schemas.microsoft.com/office/drawing/2014/main" id="{F40F03BF-D19E-71E8-76D7-817FAA176559}"/>
                </a:ext>
              </a:extLst>
            </p:cNvPr>
            <p:cNvSpPr/>
            <p:nvPr/>
          </p:nvSpPr>
          <p:spPr>
            <a:xfrm>
              <a:off x="8915400" y="4441371"/>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25ED398-F212-9FB2-66B0-CB64ACCA41D2}"/>
                </a:ext>
              </a:extLst>
            </p:cNvPr>
            <p:cNvSpPr/>
            <p:nvPr/>
          </p:nvSpPr>
          <p:spPr>
            <a:xfrm>
              <a:off x="9074492" y="4440207"/>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40F8221-5838-587B-B638-C58748D1E015}"/>
                </a:ext>
              </a:extLst>
            </p:cNvPr>
            <p:cNvSpPr/>
            <p:nvPr/>
          </p:nvSpPr>
          <p:spPr>
            <a:xfrm>
              <a:off x="9306849" y="4438371"/>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90B429D0-8E3A-9707-1F4F-044F114CF913}"/>
                </a:ext>
              </a:extLst>
            </p:cNvPr>
            <p:cNvSpPr/>
            <p:nvPr/>
          </p:nvSpPr>
          <p:spPr>
            <a:xfrm>
              <a:off x="9210533" y="4438371"/>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C93A68CE-F3C7-23AA-9C23-FAE8742C5201}"/>
                </a:ext>
              </a:extLst>
            </p:cNvPr>
            <p:cNvSpPr/>
            <p:nvPr/>
          </p:nvSpPr>
          <p:spPr>
            <a:xfrm>
              <a:off x="8941036" y="4164744"/>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F2C31A19-2CE4-1987-23D5-78BDF0D18BC9}"/>
                </a:ext>
              </a:extLst>
            </p:cNvPr>
            <p:cNvSpPr/>
            <p:nvPr/>
          </p:nvSpPr>
          <p:spPr>
            <a:xfrm>
              <a:off x="9077956" y="4159652"/>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67BB237-4B8F-C799-D3CE-5C712A096BC3}"/>
                </a:ext>
              </a:extLst>
            </p:cNvPr>
            <p:cNvSpPr/>
            <p:nvPr/>
          </p:nvSpPr>
          <p:spPr>
            <a:xfrm>
              <a:off x="9206111" y="4159652"/>
              <a:ext cx="97972"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2FEF22E-355A-260D-1CFF-8B351E8273F4}"/>
                </a:ext>
              </a:extLst>
            </p:cNvPr>
            <p:cNvSpPr/>
            <p:nvPr/>
          </p:nvSpPr>
          <p:spPr>
            <a:xfrm>
              <a:off x="9441638" y="4440207"/>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A96DE9A-C139-7768-142E-50DE84DE3446}"/>
                </a:ext>
              </a:extLst>
            </p:cNvPr>
            <p:cNvSpPr/>
            <p:nvPr/>
          </p:nvSpPr>
          <p:spPr>
            <a:xfrm>
              <a:off x="9341192" y="415272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70DE2D9-9E5F-F32D-447E-B33BCF9DD2D4}"/>
                </a:ext>
              </a:extLst>
            </p:cNvPr>
            <p:cNvSpPr/>
            <p:nvPr/>
          </p:nvSpPr>
          <p:spPr>
            <a:xfrm>
              <a:off x="9310019" y="3879100"/>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1542D64-08AE-7E0A-780D-7C560E4CFCE7}"/>
                </a:ext>
              </a:extLst>
            </p:cNvPr>
            <p:cNvSpPr/>
            <p:nvPr/>
          </p:nvSpPr>
          <p:spPr>
            <a:xfrm>
              <a:off x="9278846" y="3605474"/>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05DA3128-AF96-C54E-E853-851A66FB9BE8}"/>
                </a:ext>
              </a:extLst>
            </p:cNvPr>
            <p:cNvSpPr/>
            <p:nvPr/>
          </p:nvSpPr>
          <p:spPr>
            <a:xfrm>
              <a:off x="9192255" y="3879101"/>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9D969BD6-F6ED-06A4-ED1D-2A22F1D10113}"/>
                </a:ext>
              </a:extLst>
            </p:cNvPr>
            <p:cNvSpPr/>
            <p:nvPr/>
          </p:nvSpPr>
          <p:spPr>
            <a:xfrm>
              <a:off x="9071028" y="3875637"/>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05439D26-EF11-189E-6A6C-3774F49BFCF6}"/>
                </a:ext>
              </a:extLst>
            </p:cNvPr>
            <p:cNvSpPr/>
            <p:nvPr/>
          </p:nvSpPr>
          <p:spPr>
            <a:xfrm>
              <a:off x="8797401" y="4443673"/>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760C613A-1F9A-F1A2-A5B4-3B38020CFD68}"/>
                </a:ext>
              </a:extLst>
            </p:cNvPr>
            <p:cNvSpPr/>
            <p:nvPr/>
          </p:nvSpPr>
          <p:spPr>
            <a:xfrm>
              <a:off x="8821647" y="416311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07B3A427-8858-788C-E38A-D97918F5BE39}"/>
                </a:ext>
              </a:extLst>
            </p:cNvPr>
            <p:cNvSpPr/>
            <p:nvPr/>
          </p:nvSpPr>
          <p:spPr>
            <a:xfrm>
              <a:off x="9041836" y="3608243"/>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2CF544AA-4AEA-EC8E-C725-3844A975728C}"/>
                </a:ext>
              </a:extLst>
            </p:cNvPr>
            <p:cNvSpPr/>
            <p:nvPr/>
          </p:nvSpPr>
          <p:spPr>
            <a:xfrm>
              <a:off x="9475185" y="416034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50D88748-C7B4-E883-BA35-9EFC900D28A0}"/>
                </a:ext>
              </a:extLst>
            </p:cNvPr>
            <p:cNvSpPr/>
            <p:nvPr/>
          </p:nvSpPr>
          <p:spPr>
            <a:xfrm>
              <a:off x="8987901" y="3875635"/>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F86C11E1-5F43-6596-3C6F-E720AD8C12F8}"/>
                </a:ext>
              </a:extLst>
            </p:cNvPr>
            <p:cNvSpPr/>
            <p:nvPr/>
          </p:nvSpPr>
          <p:spPr>
            <a:xfrm>
              <a:off x="9161082" y="3602007"/>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626E171-4DED-F7A1-357E-1EB375022FB2}"/>
                </a:ext>
              </a:extLst>
            </p:cNvPr>
            <p:cNvSpPr/>
            <p:nvPr/>
          </p:nvSpPr>
          <p:spPr>
            <a:xfrm>
              <a:off x="9566327" y="444020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EF00802-355E-E281-FC19-65AF266C07FF}"/>
                </a:ext>
              </a:extLst>
            </p:cNvPr>
            <p:cNvSpPr/>
            <p:nvPr/>
          </p:nvSpPr>
          <p:spPr>
            <a:xfrm>
              <a:off x="9700716" y="444940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80F7256-5130-9A05-CE6C-D8378CBD31D6}"/>
                </a:ext>
              </a:extLst>
            </p:cNvPr>
            <p:cNvSpPr/>
            <p:nvPr/>
          </p:nvSpPr>
          <p:spPr>
            <a:xfrm>
              <a:off x="9617985" y="4162026"/>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E30B2A-1FBF-9AB5-63C5-10C87C1034E1}"/>
                </a:ext>
              </a:extLst>
            </p:cNvPr>
            <p:cNvSpPr/>
            <p:nvPr/>
          </p:nvSpPr>
          <p:spPr>
            <a:xfrm>
              <a:off x="9435105" y="3883352"/>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A958528D-56AC-434F-FD8C-EFB78135650C}"/>
                </a:ext>
              </a:extLst>
            </p:cNvPr>
            <p:cNvSpPr/>
            <p:nvPr/>
          </p:nvSpPr>
          <p:spPr>
            <a:xfrm>
              <a:off x="9221745" y="333035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F94ABE28-2ECD-5313-8222-23F62BF270D8}"/>
                </a:ext>
              </a:extLst>
            </p:cNvPr>
            <p:cNvSpPr/>
            <p:nvPr/>
          </p:nvSpPr>
          <p:spPr>
            <a:xfrm>
              <a:off x="9099825" y="333035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F8F14E6-B50D-A81D-E74E-235F0159BAC3}"/>
                </a:ext>
              </a:extLst>
            </p:cNvPr>
            <p:cNvSpPr/>
            <p:nvPr/>
          </p:nvSpPr>
          <p:spPr>
            <a:xfrm>
              <a:off x="9173847" y="3056038"/>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545DC3A4-C877-F213-5BA3-9BEC7ECECCBD}"/>
                </a:ext>
              </a:extLst>
            </p:cNvPr>
            <p:cNvSpPr/>
            <p:nvPr/>
          </p:nvSpPr>
          <p:spPr>
            <a:xfrm>
              <a:off x="9404623" y="3609033"/>
              <a:ext cx="90289" cy="24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Freeform 89">
            <a:extLst>
              <a:ext uri="{FF2B5EF4-FFF2-40B4-BE49-F238E27FC236}">
                <a16:creationId xmlns:a16="http://schemas.microsoft.com/office/drawing/2014/main" id="{29EB3AAC-3D35-3349-5BF7-14A8AAF09385}"/>
              </a:ext>
            </a:extLst>
          </p:cNvPr>
          <p:cNvSpPr>
            <a:spLocks/>
          </p:cNvSpPr>
          <p:nvPr/>
        </p:nvSpPr>
        <p:spPr bwMode="auto">
          <a:xfrm>
            <a:off x="7548109" y="4653178"/>
            <a:ext cx="1013997" cy="1807856"/>
          </a:xfrm>
          <a:custGeom>
            <a:avLst/>
            <a:gdLst>
              <a:gd name="T0" fmla="*/ 2147483646 w 1277"/>
              <a:gd name="T1" fmla="*/ 2147483646 h 443"/>
              <a:gd name="T2" fmla="*/ 2147483646 w 1277"/>
              <a:gd name="T3" fmla="*/ 2147483646 h 443"/>
              <a:gd name="T4" fmla="*/ 2147483646 w 1277"/>
              <a:gd name="T5" fmla="*/ 2147483646 h 443"/>
              <a:gd name="T6" fmla="*/ 2147483646 w 1277"/>
              <a:gd name="T7" fmla="*/ 2147483646 h 443"/>
              <a:gd name="T8" fmla="*/ 2147483646 w 1277"/>
              <a:gd name="T9" fmla="*/ 2147483646 h 443"/>
              <a:gd name="T10" fmla="*/ 2147483646 w 1277"/>
              <a:gd name="T11" fmla="*/ 2147483646 h 443"/>
              <a:gd name="T12" fmla="*/ 2147483646 w 1277"/>
              <a:gd name="T13" fmla="*/ 2147483646 h 443"/>
              <a:gd name="T14" fmla="*/ 2147483646 w 1277"/>
              <a:gd name="T15" fmla="*/ 2147483646 h 443"/>
              <a:gd name="T16" fmla="*/ 2147483646 w 1277"/>
              <a:gd name="T17" fmla="*/ 2147483646 h 443"/>
              <a:gd name="T18" fmla="*/ 2147483646 w 1277"/>
              <a:gd name="T19" fmla="*/ 2147483646 h 443"/>
              <a:gd name="T20" fmla="*/ 2147483646 w 1277"/>
              <a:gd name="T21" fmla="*/ 2147483646 h 443"/>
              <a:gd name="T22" fmla="*/ 2147483646 w 1277"/>
              <a:gd name="T23" fmla="*/ 2147483646 h 443"/>
              <a:gd name="T24" fmla="*/ 2147483646 w 1277"/>
              <a:gd name="T25" fmla="*/ 2147483646 h 443"/>
              <a:gd name="T26" fmla="*/ 2147483646 w 1277"/>
              <a:gd name="T27" fmla="*/ 2147483646 h 443"/>
              <a:gd name="T28" fmla="*/ 2147483646 w 1277"/>
              <a:gd name="T29" fmla="*/ 2147483646 h 443"/>
              <a:gd name="T30" fmla="*/ 2147483646 w 1277"/>
              <a:gd name="T31" fmla="*/ 2147483646 h 443"/>
              <a:gd name="T32" fmla="*/ 2147483646 w 1277"/>
              <a:gd name="T33" fmla="*/ 2147483646 h 443"/>
              <a:gd name="T34" fmla="*/ 2147483646 w 1277"/>
              <a:gd name="T35" fmla="*/ 2147483646 h 443"/>
              <a:gd name="T36" fmla="*/ 2147483646 w 1277"/>
              <a:gd name="T37" fmla="*/ 2147483646 h 443"/>
              <a:gd name="T38" fmla="*/ 2147483646 w 1277"/>
              <a:gd name="T39" fmla="*/ 2147483646 h 443"/>
              <a:gd name="T40" fmla="*/ 2147483646 w 1277"/>
              <a:gd name="T41" fmla="*/ 2147483646 h 443"/>
              <a:gd name="T42" fmla="*/ 2147483646 w 1277"/>
              <a:gd name="T43" fmla="*/ 2147483646 h 443"/>
              <a:gd name="T44" fmla="*/ 2147483646 w 1277"/>
              <a:gd name="T45" fmla="*/ 2147483646 h 443"/>
              <a:gd name="T46" fmla="*/ 2147483646 w 1277"/>
              <a:gd name="T47" fmla="*/ 2147483646 h 443"/>
              <a:gd name="T48" fmla="*/ 2147483646 w 1277"/>
              <a:gd name="T49" fmla="*/ 2147483646 h 443"/>
              <a:gd name="T50" fmla="*/ 2147483646 w 1277"/>
              <a:gd name="T51" fmla="*/ 2147483646 h 443"/>
              <a:gd name="T52" fmla="*/ 2147483646 w 1277"/>
              <a:gd name="T53" fmla="*/ 2147483646 h 443"/>
              <a:gd name="T54" fmla="*/ 2147483646 w 1277"/>
              <a:gd name="T55" fmla="*/ 2147483646 h 443"/>
              <a:gd name="T56" fmla="*/ 2147483646 w 1277"/>
              <a:gd name="T57" fmla="*/ 0 h 443"/>
              <a:gd name="T58" fmla="*/ 2147483646 w 1277"/>
              <a:gd name="T59" fmla="*/ 2147483646 h 443"/>
              <a:gd name="T60" fmla="*/ 2147483646 w 1277"/>
              <a:gd name="T61" fmla="*/ 2147483646 h 443"/>
              <a:gd name="T62" fmla="*/ 2147483646 w 1277"/>
              <a:gd name="T63" fmla="*/ 2147483646 h 443"/>
              <a:gd name="T64" fmla="*/ 2147483646 w 1277"/>
              <a:gd name="T65" fmla="*/ 2147483646 h 443"/>
              <a:gd name="T66" fmla="*/ 2147483646 w 1277"/>
              <a:gd name="T67" fmla="*/ 2147483646 h 443"/>
              <a:gd name="T68" fmla="*/ 2147483646 w 1277"/>
              <a:gd name="T69" fmla="*/ 2147483646 h 443"/>
              <a:gd name="T70" fmla="*/ 2147483646 w 1277"/>
              <a:gd name="T71" fmla="*/ 2147483646 h 443"/>
              <a:gd name="T72" fmla="*/ 2147483646 w 1277"/>
              <a:gd name="T73" fmla="*/ 2147483646 h 443"/>
              <a:gd name="T74" fmla="*/ 2147483646 w 1277"/>
              <a:gd name="T75" fmla="*/ 2147483646 h 443"/>
              <a:gd name="T76" fmla="*/ 2147483646 w 1277"/>
              <a:gd name="T77" fmla="*/ 2147483646 h 443"/>
              <a:gd name="T78" fmla="*/ 2147483646 w 1277"/>
              <a:gd name="T79" fmla="*/ 2147483646 h 443"/>
              <a:gd name="T80" fmla="*/ 2147483646 w 1277"/>
              <a:gd name="T81" fmla="*/ 2147483646 h 443"/>
              <a:gd name="T82" fmla="*/ 2147483646 w 1277"/>
              <a:gd name="T83" fmla="*/ 2147483646 h 443"/>
              <a:gd name="T84" fmla="*/ 2147483646 w 1277"/>
              <a:gd name="T85" fmla="*/ 2147483646 h 443"/>
              <a:gd name="T86" fmla="*/ 2147483646 w 1277"/>
              <a:gd name="T87" fmla="*/ 2147483646 h 443"/>
              <a:gd name="T88" fmla="*/ 2147483646 w 1277"/>
              <a:gd name="T89" fmla="*/ 2147483646 h 443"/>
              <a:gd name="T90" fmla="*/ 2147483646 w 1277"/>
              <a:gd name="T91" fmla="*/ 2147483646 h 443"/>
              <a:gd name="T92" fmla="*/ 2147483646 w 1277"/>
              <a:gd name="T93" fmla="*/ 2147483646 h 443"/>
              <a:gd name="T94" fmla="*/ 2147483646 w 1277"/>
              <a:gd name="T95" fmla="*/ 2147483646 h 443"/>
              <a:gd name="T96" fmla="*/ 2147483646 w 1277"/>
              <a:gd name="T97" fmla="*/ 2147483646 h 443"/>
              <a:gd name="T98" fmla="*/ 2147483646 w 1277"/>
              <a:gd name="T99" fmla="*/ 2147483646 h 443"/>
              <a:gd name="T100" fmla="*/ 2147483646 w 1277"/>
              <a:gd name="T101" fmla="*/ 2147483646 h 443"/>
              <a:gd name="T102" fmla="*/ 2147483646 w 1277"/>
              <a:gd name="T103" fmla="*/ 2147483646 h 443"/>
              <a:gd name="T104" fmla="*/ 2147483646 w 1277"/>
              <a:gd name="T105" fmla="*/ 2147483646 h 443"/>
              <a:gd name="T106" fmla="*/ 2147483646 w 1277"/>
              <a:gd name="T107" fmla="*/ 2147483646 h 443"/>
              <a:gd name="T108" fmla="*/ 2147483646 w 1277"/>
              <a:gd name="T109" fmla="*/ 2147483646 h 443"/>
              <a:gd name="T110" fmla="*/ 2147483646 w 1277"/>
              <a:gd name="T111" fmla="*/ 2147483646 h 443"/>
              <a:gd name="T112" fmla="*/ 2147483646 w 1277"/>
              <a:gd name="T113" fmla="*/ 2147483646 h 443"/>
              <a:gd name="T114" fmla="*/ 2147483646 w 1277"/>
              <a:gd name="T115" fmla="*/ 2147483646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443"/>
              <a:gd name="T176" fmla="*/ 1277 w 1277"/>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443">
                <a:moveTo>
                  <a:pt x="0" y="443"/>
                </a:moveTo>
                <a:lnTo>
                  <a:pt x="2" y="443"/>
                </a:lnTo>
                <a:lnTo>
                  <a:pt x="4" y="442"/>
                </a:lnTo>
                <a:lnTo>
                  <a:pt x="6" y="442"/>
                </a:lnTo>
                <a:lnTo>
                  <a:pt x="8" y="442"/>
                </a:lnTo>
                <a:lnTo>
                  <a:pt x="10" y="442"/>
                </a:lnTo>
                <a:lnTo>
                  <a:pt x="12" y="442"/>
                </a:lnTo>
                <a:lnTo>
                  <a:pt x="14" y="442"/>
                </a:lnTo>
                <a:lnTo>
                  <a:pt x="16" y="442"/>
                </a:lnTo>
                <a:lnTo>
                  <a:pt x="18" y="441"/>
                </a:lnTo>
                <a:lnTo>
                  <a:pt x="20" y="441"/>
                </a:lnTo>
                <a:lnTo>
                  <a:pt x="22" y="441"/>
                </a:lnTo>
                <a:lnTo>
                  <a:pt x="24" y="441"/>
                </a:lnTo>
                <a:lnTo>
                  <a:pt x="26" y="441"/>
                </a:lnTo>
                <a:lnTo>
                  <a:pt x="28" y="440"/>
                </a:lnTo>
                <a:lnTo>
                  <a:pt x="30" y="440"/>
                </a:lnTo>
                <a:lnTo>
                  <a:pt x="32" y="440"/>
                </a:lnTo>
                <a:lnTo>
                  <a:pt x="34" y="440"/>
                </a:lnTo>
                <a:lnTo>
                  <a:pt x="36" y="440"/>
                </a:lnTo>
                <a:lnTo>
                  <a:pt x="38" y="439"/>
                </a:lnTo>
                <a:lnTo>
                  <a:pt x="40" y="439"/>
                </a:lnTo>
                <a:lnTo>
                  <a:pt x="42" y="439"/>
                </a:lnTo>
                <a:lnTo>
                  <a:pt x="44" y="439"/>
                </a:lnTo>
                <a:lnTo>
                  <a:pt x="46" y="438"/>
                </a:lnTo>
                <a:lnTo>
                  <a:pt x="48" y="438"/>
                </a:lnTo>
                <a:lnTo>
                  <a:pt x="50" y="438"/>
                </a:lnTo>
                <a:lnTo>
                  <a:pt x="52" y="438"/>
                </a:lnTo>
                <a:lnTo>
                  <a:pt x="54" y="437"/>
                </a:lnTo>
                <a:lnTo>
                  <a:pt x="56" y="437"/>
                </a:lnTo>
                <a:lnTo>
                  <a:pt x="58" y="437"/>
                </a:lnTo>
                <a:lnTo>
                  <a:pt x="60" y="437"/>
                </a:lnTo>
                <a:lnTo>
                  <a:pt x="62" y="436"/>
                </a:lnTo>
                <a:lnTo>
                  <a:pt x="64" y="436"/>
                </a:lnTo>
                <a:lnTo>
                  <a:pt x="66" y="436"/>
                </a:lnTo>
                <a:lnTo>
                  <a:pt x="68" y="435"/>
                </a:lnTo>
                <a:lnTo>
                  <a:pt x="70" y="435"/>
                </a:lnTo>
                <a:lnTo>
                  <a:pt x="72" y="435"/>
                </a:lnTo>
                <a:lnTo>
                  <a:pt x="74" y="434"/>
                </a:lnTo>
                <a:lnTo>
                  <a:pt x="76" y="434"/>
                </a:lnTo>
                <a:lnTo>
                  <a:pt x="78" y="434"/>
                </a:lnTo>
                <a:lnTo>
                  <a:pt x="80" y="433"/>
                </a:lnTo>
                <a:lnTo>
                  <a:pt x="82" y="433"/>
                </a:lnTo>
                <a:lnTo>
                  <a:pt x="84" y="433"/>
                </a:lnTo>
                <a:lnTo>
                  <a:pt x="86" y="432"/>
                </a:lnTo>
                <a:lnTo>
                  <a:pt x="88" y="432"/>
                </a:lnTo>
                <a:lnTo>
                  <a:pt x="90" y="432"/>
                </a:lnTo>
                <a:lnTo>
                  <a:pt x="92" y="431"/>
                </a:lnTo>
                <a:lnTo>
                  <a:pt x="94" y="431"/>
                </a:lnTo>
                <a:lnTo>
                  <a:pt x="96" y="430"/>
                </a:lnTo>
                <a:lnTo>
                  <a:pt x="98" y="430"/>
                </a:lnTo>
                <a:lnTo>
                  <a:pt x="100" y="429"/>
                </a:lnTo>
                <a:lnTo>
                  <a:pt x="102" y="429"/>
                </a:lnTo>
                <a:lnTo>
                  <a:pt x="104" y="429"/>
                </a:lnTo>
                <a:lnTo>
                  <a:pt x="106" y="428"/>
                </a:lnTo>
                <a:lnTo>
                  <a:pt x="108" y="428"/>
                </a:lnTo>
                <a:lnTo>
                  <a:pt x="110" y="427"/>
                </a:lnTo>
                <a:lnTo>
                  <a:pt x="112" y="427"/>
                </a:lnTo>
                <a:lnTo>
                  <a:pt x="114" y="426"/>
                </a:lnTo>
                <a:lnTo>
                  <a:pt x="116" y="426"/>
                </a:lnTo>
                <a:lnTo>
                  <a:pt x="118" y="425"/>
                </a:lnTo>
                <a:lnTo>
                  <a:pt x="120" y="425"/>
                </a:lnTo>
                <a:lnTo>
                  <a:pt x="122" y="424"/>
                </a:lnTo>
                <a:lnTo>
                  <a:pt x="124" y="424"/>
                </a:lnTo>
                <a:lnTo>
                  <a:pt x="126" y="423"/>
                </a:lnTo>
                <a:lnTo>
                  <a:pt x="128" y="422"/>
                </a:lnTo>
                <a:lnTo>
                  <a:pt x="130" y="422"/>
                </a:lnTo>
                <a:lnTo>
                  <a:pt x="132" y="421"/>
                </a:lnTo>
                <a:lnTo>
                  <a:pt x="134" y="421"/>
                </a:lnTo>
                <a:lnTo>
                  <a:pt x="136" y="420"/>
                </a:lnTo>
                <a:lnTo>
                  <a:pt x="138" y="420"/>
                </a:lnTo>
                <a:lnTo>
                  <a:pt x="140" y="419"/>
                </a:lnTo>
                <a:lnTo>
                  <a:pt x="142" y="418"/>
                </a:lnTo>
                <a:lnTo>
                  <a:pt x="144" y="418"/>
                </a:lnTo>
                <a:lnTo>
                  <a:pt x="146" y="417"/>
                </a:lnTo>
                <a:lnTo>
                  <a:pt x="148" y="416"/>
                </a:lnTo>
                <a:lnTo>
                  <a:pt x="150" y="416"/>
                </a:lnTo>
                <a:lnTo>
                  <a:pt x="152" y="415"/>
                </a:lnTo>
                <a:lnTo>
                  <a:pt x="154" y="414"/>
                </a:lnTo>
                <a:lnTo>
                  <a:pt x="156" y="413"/>
                </a:lnTo>
                <a:lnTo>
                  <a:pt x="158" y="413"/>
                </a:lnTo>
                <a:lnTo>
                  <a:pt x="160" y="412"/>
                </a:lnTo>
                <a:lnTo>
                  <a:pt x="162" y="411"/>
                </a:lnTo>
                <a:lnTo>
                  <a:pt x="164" y="410"/>
                </a:lnTo>
                <a:lnTo>
                  <a:pt x="166" y="410"/>
                </a:lnTo>
                <a:lnTo>
                  <a:pt x="168" y="409"/>
                </a:lnTo>
                <a:lnTo>
                  <a:pt x="170" y="408"/>
                </a:lnTo>
                <a:lnTo>
                  <a:pt x="172" y="407"/>
                </a:lnTo>
                <a:lnTo>
                  <a:pt x="174" y="406"/>
                </a:lnTo>
                <a:lnTo>
                  <a:pt x="176" y="405"/>
                </a:lnTo>
                <a:lnTo>
                  <a:pt x="178" y="405"/>
                </a:lnTo>
                <a:lnTo>
                  <a:pt x="180" y="404"/>
                </a:lnTo>
                <a:lnTo>
                  <a:pt x="182" y="403"/>
                </a:lnTo>
                <a:lnTo>
                  <a:pt x="184" y="402"/>
                </a:lnTo>
                <a:lnTo>
                  <a:pt x="186" y="401"/>
                </a:lnTo>
                <a:lnTo>
                  <a:pt x="188" y="400"/>
                </a:lnTo>
                <a:lnTo>
                  <a:pt x="190" y="399"/>
                </a:lnTo>
                <a:lnTo>
                  <a:pt x="192" y="398"/>
                </a:lnTo>
                <a:lnTo>
                  <a:pt x="194" y="397"/>
                </a:lnTo>
                <a:lnTo>
                  <a:pt x="196" y="396"/>
                </a:lnTo>
                <a:lnTo>
                  <a:pt x="198" y="395"/>
                </a:lnTo>
                <a:lnTo>
                  <a:pt x="200" y="394"/>
                </a:lnTo>
                <a:lnTo>
                  <a:pt x="202" y="393"/>
                </a:lnTo>
                <a:lnTo>
                  <a:pt x="204" y="392"/>
                </a:lnTo>
                <a:lnTo>
                  <a:pt x="206" y="391"/>
                </a:lnTo>
                <a:lnTo>
                  <a:pt x="208" y="390"/>
                </a:lnTo>
                <a:lnTo>
                  <a:pt x="210" y="389"/>
                </a:lnTo>
                <a:lnTo>
                  <a:pt x="212" y="387"/>
                </a:lnTo>
                <a:lnTo>
                  <a:pt x="214" y="386"/>
                </a:lnTo>
                <a:lnTo>
                  <a:pt x="216" y="385"/>
                </a:lnTo>
                <a:lnTo>
                  <a:pt x="218" y="384"/>
                </a:lnTo>
                <a:lnTo>
                  <a:pt x="220" y="383"/>
                </a:lnTo>
                <a:lnTo>
                  <a:pt x="222" y="382"/>
                </a:lnTo>
                <a:lnTo>
                  <a:pt x="224" y="380"/>
                </a:lnTo>
                <a:lnTo>
                  <a:pt x="226" y="379"/>
                </a:lnTo>
                <a:lnTo>
                  <a:pt x="228" y="378"/>
                </a:lnTo>
                <a:lnTo>
                  <a:pt x="230" y="377"/>
                </a:lnTo>
                <a:lnTo>
                  <a:pt x="232" y="375"/>
                </a:lnTo>
                <a:lnTo>
                  <a:pt x="234" y="374"/>
                </a:lnTo>
                <a:lnTo>
                  <a:pt x="236" y="373"/>
                </a:lnTo>
                <a:lnTo>
                  <a:pt x="238" y="371"/>
                </a:lnTo>
                <a:lnTo>
                  <a:pt x="240" y="370"/>
                </a:lnTo>
                <a:lnTo>
                  <a:pt x="242" y="369"/>
                </a:lnTo>
                <a:lnTo>
                  <a:pt x="244" y="367"/>
                </a:lnTo>
                <a:lnTo>
                  <a:pt x="246" y="366"/>
                </a:lnTo>
                <a:lnTo>
                  <a:pt x="248" y="364"/>
                </a:lnTo>
                <a:lnTo>
                  <a:pt x="250" y="363"/>
                </a:lnTo>
                <a:lnTo>
                  <a:pt x="252" y="361"/>
                </a:lnTo>
                <a:lnTo>
                  <a:pt x="254" y="360"/>
                </a:lnTo>
                <a:lnTo>
                  <a:pt x="256" y="358"/>
                </a:lnTo>
                <a:lnTo>
                  <a:pt x="258" y="357"/>
                </a:lnTo>
                <a:lnTo>
                  <a:pt x="260" y="355"/>
                </a:lnTo>
                <a:lnTo>
                  <a:pt x="262" y="354"/>
                </a:lnTo>
                <a:lnTo>
                  <a:pt x="264" y="352"/>
                </a:lnTo>
                <a:lnTo>
                  <a:pt x="266" y="351"/>
                </a:lnTo>
                <a:lnTo>
                  <a:pt x="268" y="349"/>
                </a:lnTo>
                <a:lnTo>
                  <a:pt x="270" y="347"/>
                </a:lnTo>
                <a:lnTo>
                  <a:pt x="272" y="346"/>
                </a:lnTo>
                <a:lnTo>
                  <a:pt x="274" y="344"/>
                </a:lnTo>
                <a:lnTo>
                  <a:pt x="276" y="342"/>
                </a:lnTo>
                <a:lnTo>
                  <a:pt x="278" y="341"/>
                </a:lnTo>
                <a:lnTo>
                  <a:pt x="280" y="339"/>
                </a:lnTo>
                <a:lnTo>
                  <a:pt x="282" y="337"/>
                </a:lnTo>
                <a:lnTo>
                  <a:pt x="284" y="336"/>
                </a:lnTo>
                <a:lnTo>
                  <a:pt x="286" y="334"/>
                </a:lnTo>
                <a:lnTo>
                  <a:pt x="288" y="332"/>
                </a:lnTo>
                <a:lnTo>
                  <a:pt x="290" y="330"/>
                </a:lnTo>
                <a:lnTo>
                  <a:pt x="292" y="328"/>
                </a:lnTo>
                <a:lnTo>
                  <a:pt x="294" y="327"/>
                </a:lnTo>
                <a:lnTo>
                  <a:pt x="296" y="325"/>
                </a:lnTo>
                <a:lnTo>
                  <a:pt x="298" y="323"/>
                </a:lnTo>
                <a:lnTo>
                  <a:pt x="300" y="321"/>
                </a:lnTo>
                <a:lnTo>
                  <a:pt x="302" y="319"/>
                </a:lnTo>
                <a:lnTo>
                  <a:pt x="304" y="317"/>
                </a:lnTo>
                <a:lnTo>
                  <a:pt x="306" y="315"/>
                </a:lnTo>
                <a:lnTo>
                  <a:pt x="308" y="313"/>
                </a:lnTo>
                <a:lnTo>
                  <a:pt x="310" y="311"/>
                </a:lnTo>
                <a:lnTo>
                  <a:pt x="312" y="309"/>
                </a:lnTo>
                <a:lnTo>
                  <a:pt x="314" y="307"/>
                </a:lnTo>
                <a:lnTo>
                  <a:pt x="316" y="305"/>
                </a:lnTo>
                <a:lnTo>
                  <a:pt x="318" y="303"/>
                </a:lnTo>
                <a:lnTo>
                  <a:pt x="320" y="301"/>
                </a:lnTo>
                <a:lnTo>
                  <a:pt x="322" y="299"/>
                </a:lnTo>
                <a:lnTo>
                  <a:pt x="324" y="297"/>
                </a:lnTo>
                <a:lnTo>
                  <a:pt x="326" y="295"/>
                </a:lnTo>
                <a:lnTo>
                  <a:pt x="328" y="293"/>
                </a:lnTo>
                <a:lnTo>
                  <a:pt x="330" y="291"/>
                </a:lnTo>
                <a:lnTo>
                  <a:pt x="332" y="289"/>
                </a:lnTo>
                <a:lnTo>
                  <a:pt x="334" y="286"/>
                </a:lnTo>
                <a:lnTo>
                  <a:pt x="336" y="284"/>
                </a:lnTo>
                <a:lnTo>
                  <a:pt x="338" y="282"/>
                </a:lnTo>
                <a:lnTo>
                  <a:pt x="340" y="280"/>
                </a:lnTo>
                <a:lnTo>
                  <a:pt x="342" y="278"/>
                </a:lnTo>
                <a:lnTo>
                  <a:pt x="344" y="275"/>
                </a:lnTo>
                <a:lnTo>
                  <a:pt x="346" y="273"/>
                </a:lnTo>
                <a:lnTo>
                  <a:pt x="348" y="271"/>
                </a:lnTo>
                <a:lnTo>
                  <a:pt x="350" y="269"/>
                </a:lnTo>
                <a:lnTo>
                  <a:pt x="352" y="266"/>
                </a:lnTo>
                <a:lnTo>
                  <a:pt x="354" y="264"/>
                </a:lnTo>
                <a:lnTo>
                  <a:pt x="356" y="262"/>
                </a:lnTo>
                <a:lnTo>
                  <a:pt x="358" y="259"/>
                </a:lnTo>
                <a:lnTo>
                  <a:pt x="360" y="257"/>
                </a:lnTo>
                <a:lnTo>
                  <a:pt x="362" y="255"/>
                </a:lnTo>
                <a:lnTo>
                  <a:pt x="364" y="252"/>
                </a:lnTo>
                <a:lnTo>
                  <a:pt x="366" y="250"/>
                </a:lnTo>
                <a:lnTo>
                  <a:pt x="368" y="248"/>
                </a:lnTo>
                <a:lnTo>
                  <a:pt x="370" y="245"/>
                </a:lnTo>
                <a:lnTo>
                  <a:pt x="372" y="243"/>
                </a:lnTo>
                <a:lnTo>
                  <a:pt x="374" y="240"/>
                </a:lnTo>
                <a:lnTo>
                  <a:pt x="376" y="238"/>
                </a:lnTo>
                <a:lnTo>
                  <a:pt x="378" y="235"/>
                </a:lnTo>
                <a:lnTo>
                  <a:pt x="380" y="233"/>
                </a:lnTo>
                <a:lnTo>
                  <a:pt x="382" y="231"/>
                </a:lnTo>
                <a:lnTo>
                  <a:pt x="384" y="228"/>
                </a:lnTo>
                <a:lnTo>
                  <a:pt x="386" y="226"/>
                </a:lnTo>
                <a:lnTo>
                  <a:pt x="388" y="223"/>
                </a:lnTo>
                <a:lnTo>
                  <a:pt x="390" y="221"/>
                </a:lnTo>
                <a:lnTo>
                  <a:pt x="392" y="218"/>
                </a:lnTo>
                <a:lnTo>
                  <a:pt x="394" y="216"/>
                </a:lnTo>
                <a:lnTo>
                  <a:pt x="396" y="213"/>
                </a:lnTo>
                <a:lnTo>
                  <a:pt x="398" y="211"/>
                </a:lnTo>
                <a:lnTo>
                  <a:pt x="400" y="208"/>
                </a:lnTo>
                <a:lnTo>
                  <a:pt x="402" y="206"/>
                </a:lnTo>
                <a:lnTo>
                  <a:pt x="404" y="203"/>
                </a:lnTo>
                <a:lnTo>
                  <a:pt x="406" y="201"/>
                </a:lnTo>
                <a:lnTo>
                  <a:pt x="408" y="198"/>
                </a:lnTo>
                <a:lnTo>
                  <a:pt x="410" y="195"/>
                </a:lnTo>
                <a:lnTo>
                  <a:pt x="412" y="193"/>
                </a:lnTo>
                <a:lnTo>
                  <a:pt x="414" y="190"/>
                </a:lnTo>
                <a:lnTo>
                  <a:pt x="416" y="188"/>
                </a:lnTo>
                <a:lnTo>
                  <a:pt x="418" y="185"/>
                </a:lnTo>
                <a:lnTo>
                  <a:pt x="420" y="183"/>
                </a:lnTo>
                <a:lnTo>
                  <a:pt x="422" y="180"/>
                </a:lnTo>
                <a:lnTo>
                  <a:pt x="424" y="178"/>
                </a:lnTo>
                <a:lnTo>
                  <a:pt x="426" y="175"/>
                </a:lnTo>
                <a:lnTo>
                  <a:pt x="428" y="172"/>
                </a:lnTo>
                <a:lnTo>
                  <a:pt x="430" y="170"/>
                </a:lnTo>
                <a:lnTo>
                  <a:pt x="432" y="167"/>
                </a:lnTo>
                <a:lnTo>
                  <a:pt x="434" y="165"/>
                </a:lnTo>
                <a:lnTo>
                  <a:pt x="436" y="162"/>
                </a:lnTo>
                <a:lnTo>
                  <a:pt x="438" y="160"/>
                </a:lnTo>
                <a:lnTo>
                  <a:pt x="440" y="157"/>
                </a:lnTo>
                <a:lnTo>
                  <a:pt x="442" y="155"/>
                </a:lnTo>
                <a:lnTo>
                  <a:pt x="444" y="152"/>
                </a:lnTo>
                <a:lnTo>
                  <a:pt x="446" y="150"/>
                </a:lnTo>
                <a:lnTo>
                  <a:pt x="448" y="147"/>
                </a:lnTo>
                <a:lnTo>
                  <a:pt x="450" y="145"/>
                </a:lnTo>
                <a:lnTo>
                  <a:pt x="452" y="142"/>
                </a:lnTo>
                <a:lnTo>
                  <a:pt x="454" y="139"/>
                </a:lnTo>
                <a:lnTo>
                  <a:pt x="456" y="137"/>
                </a:lnTo>
                <a:lnTo>
                  <a:pt x="458" y="134"/>
                </a:lnTo>
                <a:lnTo>
                  <a:pt x="460" y="132"/>
                </a:lnTo>
                <a:lnTo>
                  <a:pt x="462" y="130"/>
                </a:lnTo>
                <a:lnTo>
                  <a:pt x="464" y="127"/>
                </a:lnTo>
                <a:lnTo>
                  <a:pt x="466" y="125"/>
                </a:lnTo>
                <a:lnTo>
                  <a:pt x="468" y="122"/>
                </a:lnTo>
                <a:lnTo>
                  <a:pt x="470" y="120"/>
                </a:lnTo>
                <a:lnTo>
                  <a:pt x="472" y="117"/>
                </a:lnTo>
                <a:lnTo>
                  <a:pt x="474" y="115"/>
                </a:lnTo>
                <a:lnTo>
                  <a:pt x="476" y="112"/>
                </a:lnTo>
                <a:lnTo>
                  <a:pt x="478" y="110"/>
                </a:lnTo>
                <a:lnTo>
                  <a:pt x="480" y="108"/>
                </a:lnTo>
                <a:lnTo>
                  <a:pt x="482" y="105"/>
                </a:lnTo>
                <a:lnTo>
                  <a:pt x="484" y="103"/>
                </a:lnTo>
                <a:lnTo>
                  <a:pt x="486" y="101"/>
                </a:lnTo>
                <a:lnTo>
                  <a:pt x="488" y="98"/>
                </a:lnTo>
                <a:lnTo>
                  <a:pt x="490" y="96"/>
                </a:lnTo>
                <a:lnTo>
                  <a:pt x="492" y="94"/>
                </a:lnTo>
                <a:lnTo>
                  <a:pt x="494" y="91"/>
                </a:lnTo>
                <a:lnTo>
                  <a:pt x="496" y="89"/>
                </a:lnTo>
                <a:lnTo>
                  <a:pt x="498" y="87"/>
                </a:lnTo>
                <a:lnTo>
                  <a:pt x="500" y="85"/>
                </a:lnTo>
                <a:lnTo>
                  <a:pt x="502" y="82"/>
                </a:lnTo>
                <a:lnTo>
                  <a:pt x="504" y="80"/>
                </a:lnTo>
                <a:lnTo>
                  <a:pt x="506" y="78"/>
                </a:lnTo>
                <a:lnTo>
                  <a:pt x="508" y="76"/>
                </a:lnTo>
                <a:lnTo>
                  <a:pt x="510" y="74"/>
                </a:lnTo>
                <a:lnTo>
                  <a:pt x="512" y="72"/>
                </a:lnTo>
                <a:lnTo>
                  <a:pt x="514" y="70"/>
                </a:lnTo>
                <a:lnTo>
                  <a:pt x="516" y="68"/>
                </a:lnTo>
                <a:lnTo>
                  <a:pt x="518" y="66"/>
                </a:lnTo>
                <a:lnTo>
                  <a:pt x="520" y="63"/>
                </a:lnTo>
                <a:lnTo>
                  <a:pt x="522" y="61"/>
                </a:lnTo>
                <a:lnTo>
                  <a:pt x="524" y="60"/>
                </a:lnTo>
                <a:lnTo>
                  <a:pt x="526" y="58"/>
                </a:lnTo>
                <a:lnTo>
                  <a:pt x="528" y="56"/>
                </a:lnTo>
                <a:lnTo>
                  <a:pt x="530" y="54"/>
                </a:lnTo>
                <a:lnTo>
                  <a:pt x="532" y="52"/>
                </a:lnTo>
                <a:lnTo>
                  <a:pt x="534" y="50"/>
                </a:lnTo>
                <a:lnTo>
                  <a:pt x="536" y="48"/>
                </a:lnTo>
                <a:lnTo>
                  <a:pt x="538" y="46"/>
                </a:lnTo>
                <a:lnTo>
                  <a:pt x="540" y="45"/>
                </a:lnTo>
                <a:lnTo>
                  <a:pt x="542" y="43"/>
                </a:lnTo>
                <a:lnTo>
                  <a:pt x="544" y="41"/>
                </a:lnTo>
                <a:lnTo>
                  <a:pt x="546" y="40"/>
                </a:lnTo>
                <a:lnTo>
                  <a:pt x="548" y="38"/>
                </a:lnTo>
                <a:lnTo>
                  <a:pt x="550" y="36"/>
                </a:lnTo>
                <a:lnTo>
                  <a:pt x="552" y="35"/>
                </a:lnTo>
                <a:lnTo>
                  <a:pt x="554" y="33"/>
                </a:lnTo>
                <a:lnTo>
                  <a:pt x="556" y="32"/>
                </a:lnTo>
                <a:lnTo>
                  <a:pt x="558" y="30"/>
                </a:lnTo>
                <a:lnTo>
                  <a:pt x="560" y="29"/>
                </a:lnTo>
                <a:lnTo>
                  <a:pt x="562" y="27"/>
                </a:lnTo>
                <a:lnTo>
                  <a:pt x="564" y="26"/>
                </a:lnTo>
                <a:lnTo>
                  <a:pt x="566" y="25"/>
                </a:lnTo>
                <a:lnTo>
                  <a:pt x="568" y="23"/>
                </a:lnTo>
                <a:lnTo>
                  <a:pt x="570" y="22"/>
                </a:lnTo>
                <a:lnTo>
                  <a:pt x="572" y="21"/>
                </a:lnTo>
                <a:lnTo>
                  <a:pt x="574" y="19"/>
                </a:lnTo>
                <a:lnTo>
                  <a:pt x="576" y="18"/>
                </a:lnTo>
                <a:lnTo>
                  <a:pt x="578" y="17"/>
                </a:lnTo>
                <a:lnTo>
                  <a:pt x="580" y="16"/>
                </a:lnTo>
                <a:lnTo>
                  <a:pt x="582" y="15"/>
                </a:lnTo>
                <a:lnTo>
                  <a:pt x="584" y="14"/>
                </a:lnTo>
                <a:lnTo>
                  <a:pt x="586" y="13"/>
                </a:lnTo>
                <a:lnTo>
                  <a:pt x="588" y="12"/>
                </a:lnTo>
                <a:lnTo>
                  <a:pt x="590" y="11"/>
                </a:lnTo>
                <a:lnTo>
                  <a:pt x="592" y="10"/>
                </a:lnTo>
                <a:lnTo>
                  <a:pt x="594" y="9"/>
                </a:lnTo>
                <a:lnTo>
                  <a:pt x="596" y="8"/>
                </a:lnTo>
                <a:lnTo>
                  <a:pt x="598" y="7"/>
                </a:lnTo>
                <a:lnTo>
                  <a:pt x="600" y="7"/>
                </a:lnTo>
                <a:lnTo>
                  <a:pt x="602" y="6"/>
                </a:lnTo>
                <a:lnTo>
                  <a:pt x="604" y="5"/>
                </a:lnTo>
                <a:lnTo>
                  <a:pt x="606" y="5"/>
                </a:lnTo>
                <a:lnTo>
                  <a:pt x="608" y="4"/>
                </a:lnTo>
                <a:lnTo>
                  <a:pt x="610" y="3"/>
                </a:lnTo>
                <a:lnTo>
                  <a:pt x="612" y="3"/>
                </a:lnTo>
                <a:lnTo>
                  <a:pt x="614" y="2"/>
                </a:lnTo>
                <a:lnTo>
                  <a:pt x="616" y="2"/>
                </a:lnTo>
                <a:lnTo>
                  <a:pt x="618" y="2"/>
                </a:lnTo>
                <a:lnTo>
                  <a:pt x="620" y="1"/>
                </a:lnTo>
                <a:lnTo>
                  <a:pt x="622" y="1"/>
                </a:lnTo>
                <a:lnTo>
                  <a:pt x="624" y="1"/>
                </a:lnTo>
                <a:lnTo>
                  <a:pt x="626" y="0"/>
                </a:lnTo>
                <a:lnTo>
                  <a:pt x="628" y="0"/>
                </a:lnTo>
                <a:lnTo>
                  <a:pt x="630" y="0"/>
                </a:lnTo>
                <a:lnTo>
                  <a:pt x="632" y="0"/>
                </a:lnTo>
                <a:lnTo>
                  <a:pt x="634" y="0"/>
                </a:lnTo>
                <a:lnTo>
                  <a:pt x="636" y="0"/>
                </a:lnTo>
                <a:lnTo>
                  <a:pt x="638" y="0"/>
                </a:lnTo>
                <a:lnTo>
                  <a:pt x="640" y="0"/>
                </a:lnTo>
                <a:lnTo>
                  <a:pt x="642" y="0"/>
                </a:lnTo>
                <a:lnTo>
                  <a:pt x="644" y="0"/>
                </a:lnTo>
                <a:lnTo>
                  <a:pt x="646" y="0"/>
                </a:lnTo>
                <a:lnTo>
                  <a:pt x="648" y="0"/>
                </a:lnTo>
                <a:lnTo>
                  <a:pt x="650" y="0"/>
                </a:lnTo>
                <a:lnTo>
                  <a:pt x="652" y="1"/>
                </a:lnTo>
                <a:lnTo>
                  <a:pt x="654" y="1"/>
                </a:lnTo>
                <a:lnTo>
                  <a:pt x="656" y="1"/>
                </a:lnTo>
                <a:lnTo>
                  <a:pt x="658" y="2"/>
                </a:lnTo>
                <a:lnTo>
                  <a:pt x="660" y="2"/>
                </a:lnTo>
                <a:lnTo>
                  <a:pt x="662" y="2"/>
                </a:lnTo>
                <a:lnTo>
                  <a:pt x="664" y="3"/>
                </a:lnTo>
                <a:lnTo>
                  <a:pt x="666" y="3"/>
                </a:lnTo>
                <a:lnTo>
                  <a:pt x="668" y="4"/>
                </a:lnTo>
                <a:lnTo>
                  <a:pt x="670" y="5"/>
                </a:lnTo>
                <a:lnTo>
                  <a:pt x="672" y="5"/>
                </a:lnTo>
                <a:lnTo>
                  <a:pt x="674" y="6"/>
                </a:lnTo>
                <a:lnTo>
                  <a:pt x="676" y="7"/>
                </a:lnTo>
                <a:lnTo>
                  <a:pt x="678" y="7"/>
                </a:lnTo>
                <a:lnTo>
                  <a:pt x="680" y="8"/>
                </a:lnTo>
                <a:lnTo>
                  <a:pt x="682" y="9"/>
                </a:lnTo>
                <a:lnTo>
                  <a:pt x="684" y="10"/>
                </a:lnTo>
                <a:lnTo>
                  <a:pt x="686" y="11"/>
                </a:lnTo>
                <a:lnTo>
                  <a:pt x="688" y="12"/>
                </a:lnTo>
                <a:lnTo>
                  <a:pt x="690" y="13"/>
                </a:lnTo>
                <a:lnTo>
                  <a:pt x="692" y="14"/>
                </a:lnTo>
                <a:lnTo>
                  <a:pt x="694" y="15"/>
                </a:lnTo>
                <a:lnTo>
                  <a:pt x="696" y="16"/>
                </a:lnTo>
                <a:lnTo>
                  <a:pt x="698" y="17"/>
                </a:lnTo>
                <a:lnTo>
                  <a:pt x="700" y="18"/>
                </a:lnTo>
                <a:lnTo>
                  <a:pt x="702" y="19"/>
                </a:lnTo>
                <a:lnTo>
                  <a:pt x="704" y="21"/>
                </a:lnTo>
                <a:lnTo>
                  <a:pt x="706" y="22"/>
                </a:lnTo>
                <a:lnTo>
                  <a:pt x="708" y="23"/>
                </a:lnTo>
                <a:lnTo>
                  <a:pt x="710" y="25"/>
                </a:lnTo>
                <a:lnTo>
                  <a:pt x="712" y="26"/>
                </a:lnTo>
                <a:lnTo>
                  <a:pt x="714" y="27"/>
                </a:lnTo>
                <a:lnTo>
                  <a:pt x="716" y="29"/>
                </a:lnTo>
                <a:lnTo>
                  <a:pt x="718" y="30"/>
                </a:lnTo>
                <a:lnTo>
                  <a:pt x="720" y="32"/>
                </a:lnTo>
                <a:lnTo>
                  <a:pt x="722" y="33"/>
                </a:lnTo>
                <a:lnTo>
                  <a:pt x="724" y="35"/>
                </a:lnTo>
                <a:lnTo>
                  <a:pt x="726" y="36"/>
                </a:lnTo>
                <a:lnTo>
                  <a:pt x="728" y="38"/>
                </a:lnTo>
                <a:lnTo>
                  <a:pt x="730" y="40"/>
                </a:lnTo>
                <a:lnTo>
                  <a:pt x="732" y="41"/>
                </a:lnTo>
                <a:lnTo>
                  <a:pt x="734" y="43"/>
                </a:lnTo>
                <a:lnTo>
                  <a:pt x="736" y="45"/>
                </a:lnTo>
                <a:lnTo>
                  <a:pt x="738" y="46"/>
                </a:lnTo>
                <a:lnTo>
                  <a:pt x="740" y="48"/>
                </a:lnTo>
                <a:lnTo>
                  <a:pt x="742" y="50"/>
                </a:lnTo>
                <a:lnTo>
                  <a:pt x="744" y="52"/>
                </a:lnTo>
                <a:lnTo>
                  <a:pt x="746" y="54"/>
                </a:lnTo>
                <a:lnTo>
                  <a:pt x="748" y="56"/>
                </a:lnTo>
                <a:lnTo>
                  <a:pt x="750" y="58"/>
                </a:lnTo>
                <a:lnTo>
                  <a:pt x="752" y="60"/>
                </a:lnTo>
                <a:lnTo>
                  <a:pt x="754" y="61"/>
                </a:lnTo>
                <a:lnTo>
                  <a:pt x="756" y="63"/>
                </a:lnTo>
                <a:lnTo>
                  <a:pt x="758" y="66"/>
                </a:lnTo>
                <a:lnTo>
                  <a:pt x="760" y="68"/>
                </a:lnTo>
                <a:lnTo>
                  <a:pt x="762" y="70"/>
                </a:lnTo>
                <a:lnTo>
                  <a:pt x="764" y="72"/>
                </a:lnTo>
                <a:lnTo>
                  <a:pt x="766" y="74"/>
                </a:lnTo>
                <a:lnTo>
                  <a:pt x="768" y="76"/>
                </a:lnTo>
                <a:lnTo>
                  <a:pt x="770" y="78"/>
                </a:lnTo>
                <a:lnTo>
                  <a:pt x="772" y="80"/>
                </a:lnTo>
                <a:lnTo>
                  <a:pt x="774" y="82"/>
                </a:lnTo>
                <a:lnTo>
                  <a:pt x="776" y="85"/>
                </a:lnTo>
                <a:lnTo>
                  <a:pt x="778" y="87"/>
                </a:lnTo>
                <a:lnTo>
                  <a:pt x="780" y="89"/>
                </a:lnTo>
                <a:lnTo>
                  <a:pt x="782" y="91"/>
                </a:lnTo>
                <a:lnTo>
                  <a:pt x="784" y="94"/>
                </a:lnTo>
                <a:lnTo>
                  <a:pt x="786" y="96"/>
                </a:lnTo>
                <a:lnTo>
                  <a:pt x="788" y="98"/>
                </a:lnTo>
                <a:lnTo>
                  <a:pt x="790" y="101"/>
                </a:lnTo>
                <a:lnTo>
                  <a:pt x="792" y="103"/>
                </a:lnTo>
                <a:lnTo>
                  <a:pt x="794" y="105"/>
                </a:lnTo>
                <a:lnTo>
                  <a:pt x="796" y="108"/>
                </a:lnTo>
                <a:lnTo>
                  <a:pt x="798" y="110"/>
                </a:lnTo>
                <a:lnTo>
                  <a:pt x="800" y="112"/>
                </a:lnTo>
                <a:lnTo>
                  <a:pt x="802" y="115"/>
                </a:lnTo>
                <a:lnTo>
                  <a:pt x="804" y="117"/>
                </a:lnTo>
                <a:lnTo>
                  <a:pt x="806" y="120"/>
                </a:lnTo>
                <a:lnTo>
                  <a:pt x="808" y="122"/>
                </a:lnTo>
                <a:lnTo>
                  <a:pt x="810" y="125"/>
                </a:lnTo>
                <a:lnTo>
                  <a:pt x="812" y="127"/>
                </a:lnTo>
                <a:lnTo>
                  <a:pt x="814" y="130"/>
                </a:lnTo>
                <a:lnTo>
                  <a:pt x="816" y="132"/>
                </a:lnTo>
                <a:lnTo>
                  <a:pt x="818" y="134"/>
                </a:lnTo>
                <a:lnTo>
                  <a:pt x="820" y="137"/>
                </a:lnTo>
                <a:lnTo>
                  <a:pt x="822" y="139"/>
                </a:lnTo>
                <a:lnTo>
                  <a:pt x="824" y="142"/>
                </a:lnTo>
                <a:lnTo>
                  <a:pt x="826" y="145"/>
                </a:lnTo>
                <a:lnTo>
                  <a:pt x="828" y="147"/>
                </a:lnTo>
                <a:lnTo>
                  <a:pt x="830" y="150"/>
                </a:lnTo>
                <a:lnTo>
                  <a:pt x="832" y="152"/>
                </a:lnTo>
                <a:lnTo>
                  <a:pt x="834" y="155"/>
                </a:lnTo>
                <a:lnTo>
                  <a:pt x="836" y="157"/>
                </a:lnTo>
                <a:lnTo>
                  <a:pt x="838" y="160"/>
                </a:lnTo>
                <a:lnTo>
                  <a:pt x="840" y="162"/>
                </a:lnTo>
                <a:lnTo>
                  <a:pt x="842" y="165"/>
                </a:lnTo>
                <a:lnTo>
                  <a:pt x="844" y="167"/>
                </a:lnTo>
                <a:lnTo>
                  <a:pt x="846" y="170"/>
                </a:lnTo>
                <a:lnTo>
                  <a:pt x="848" y="172"/>
                </a:lnTo>
                <a:lnTo>
                  <a:pt x="850" y="175"/>
                </a:lnTo>
                <a:lnTo>
                  <a:pt x="852" y="178"/>
                </a:lnTo>
                <a:lnTo>
                  <a:pt x="854" y="180"/>
                </a:lnTo>
                <a:lnTo>
                  <a:pt x="856" y="183"/>
                </a:lnTo>
                <a:lnTo>
                  <a:pt x="858" y="185"/>
                </a:lnTo>
                <a:lnTo>
                  <a:pt x="860" y="188"/>
                </a:lnTo>
                <a:lnTo>
                  <a:pt x="862" y="190"/>
                </a:lnTo>
                <a:lnTo>
                  <a:pt x="864" y="193"/>
                </a:lnTo>
                <a:lnTo>
                  <a:pt x="866" y="195"/>
                </a:lnTo>
                <a:lnTo>
                  <a:pt x="868" y="198"/>
                </a:lnTo>
                <a:lnTo>
                  <a:pt x="870" y="201"/>
                </a:lnTo>
                <a:lnTo>
                  <a:pt x="872" y="203"/>
                </a:lnTo>
                <a:lnTo>
                  <a:pt x="874" y="206"/>
                </a:lnTo>
                <a:lnTo>
                  <a:pt x="876" y="208"/>
                </a:lnTo>
                <a:lnTo>
                  <a:pt x="878" y="211"/>
                </a:lnTo>
                <a:lnTo>
                  <a:pt x="880" y="213"/>
                </a:lnTo>
                <a:lnTo>
                  <a:pt x="882" y="216"/>
                </a:lnTo>
                <a:lnTo>
                  <a:pt x="884" y="218"/>
                </a:lnTo>
                <a:lnTo>
                  <a:pt x="886" y="221"/>
                </a:lnTo>
                <a:lnTo>
                  <a:pt x="888" y="223"/>
                </a:lnTo>
                <a:lnTo>
                  <a:pt x="890" y="226"/>
                </a:lnTo>
                <a:lnTo>
                  <a:pt x="892" y="228"/>
                </a:lnTo>
                <a:lnTo>
                  <a:pt x="894" y="231"/>
                </a:lnTo>
                <a:lnTo>
                  <a:pt x="896" y="233"/>
                </a:lnTo>
                <a:lnTo>
                  <a:pt x="898" y="235"/>
                </a:lnTo>
                <a:lnTo>
                  <a:pt x="900" y="238"/>
                </a:lnTo>
                <a:lnTo>
                  <a:pt x="902" y="240"/>
                </a:lnTo>
                <a:lnTo>
                  <a:pt x="904" y="243"/>
                </a:lnTo>
                <a:lnTo>
                  <a:pt x="906" y="245"/>
                </a:lnTo>
                <a:lnTo>
                  <a:pt x="908" y="248"/>
                </a:lnTo>
                <a:lnTo>
                  <a:pt x="910" y="250"/>
                </a:lnTo>
                <a:lnTo>
                  <a:pt x="912" y="252"/>
                </a:lnTo>
                <a:lnTo>
                  <a:pt x="914" y="255"/>
                </a:lnTo>
                <a:lnTo>
                  <a:pt x="916" y="257"/>
                </a:lnTo>
                <a:lnTo>
                  <a:pt x="918" y="259"/>
                </a:lnTo>
                <a:lnTo>
                  <a:pt x="920" y="262"/>
                </a:lnTo>
                <a:lnTo>
                  <a:pt x="922" y="264"/>
                </a:lnTo>
                <a:lnTo>
                  <a:pt x="924" y="266"/>
                </a:lnTo>
                <a:lnTo>
                  <a:pt x="926" y="269"/>
                </a:lnTo>
                <a:lnTo>
                  <a:pt x="928" y="271"/>
                </a:lnTo>
                <a:lnTo>
                  <a:pt x="930" y="273"/>
                </a:lnTo>
                <a:lnTo>
                  <a:pt x="932" y="275"/>
                </a:lnTo>
                <a:lnTo>
                  <a:pt x="934" y="278"/>
                </a:lnTo>
                <a:lnTo>
                  <a:pt x="936" y="280"/>
                </a:lnTo>
                <a:lnTo>
                  <a:pt x="938" y="282"/>
                </a:lnTo>
                <a:lnTo>
                  <a:pt x="940" y="284"/>
                </a:lnTo>
                <a:lnTo>
                  <a:pt x="942" y="286"/>
                </a:lnTo>
                <a:lnTo>
                  <a:pt x="944" y="289"/>
                </a:lnTo>
                <a:lnTo>
                  <a:pt x="946" y="291"/>
                </a:lnTo>
                <a:lnTo>
                  <a:pt x="948" y="293"/>
                </a:lnTo>
                <a:lnTo>
                  <a:pt x="950" y="295"/>
                </a:lnTo>
                <a:lnTo>
                  <a:pt x="952" y="297"/>
                </a:lnTo>
                <a:lnTo>
                  <a:pt x="954" y="299"/>
                </a:lnTo>
                <a:lnTo>
                  <a:pt x="956" y="301"/>
                </a:lnTo>
                <a:lnTo>
                  <a:pt x="958" y="303"/>
                </a:lnTo>
                <a:lnTo>
                  <a:pt x="960" y="305"/>
                </a:lnTo>
                <a:lnTo>
                  <a:pt x="962" y="307"/>
                </a:lnTo>
                <a:lnTo>
                  <a:pt x="964" y="309"/>
                </a:lnTo>
                <a:lnTo>
                  <a:pt x="966" y="311"/>
                </a:lnTo>
                <a:lnTo>
                  <a:pt x="968" y="313"/>
                </a:lnTo>
                <a:lnTo>
                  <a:pt x="970" y="315"/>
                </a:lnTo>
                <a:lnTo>
                  <a:pt x="972" y="317"/>
                </a:lnTo>
                <a:lnTo>
                  <a:pt x="974" y="319"/>
                </a:lnTo>
                <a:lnTo>
                  <a:pt x="976" y="321"/>
                </a:lnTo>
                <a:lnTo>
                  <a:pt x="978" y="323"/>
                </a:lnTo>
                <a:lnTo>
                  <a:pt x="980" y="325"/>
                </a:lnTo>
                <a:lnTo>
                  <a:pt x="982" y="327"/>
                </a:lnTo>
                <a:lnTo>
                  <a:pt x="984" y="328"/>
                </a:lnTo>
                <a:lnTo>
                  <a:pt x="986" y="330"/>
                </a:lnTo>
                <a:lnTo>
                  <a:pt x="988" y="332"/>
                </a:lnTo>
                <a:lnTo>
                  <a:pt x="990" y="334"/>
                </a:lnTo>
                <a:lnTo>
                  <a:pt x="992" y="336"/>
                </a:lnTo>
                <a:lnTo>
                  <a:pt x="994" y="337"/>
                </a:lnTo>
                <a:lnTo>
                  <a:pt x="996" y="339"/>
                </a:lnTo>
                <a:lnTo>
                  <a:pt x="998" y="341"/>
                </a:lnTo>
                <a:lnTo>
                  <a:pt x="1000" y="342"/>
                </a:lnTo>
                <a:lnTo>
                  <a:pt x="1002" y="344"/>
                </a:lnTo>
                <a:lnTo>
                  <a:pt x="1004" y="346"/>
                </a:lnTo>
                <a:lnTo>
                  <a:pt x="1006" y="347"/>
                </a:lnTo>
                <a:lnTo>
                  <a:pt x="1008" y="349"/>
                </a:lnTo>
                <a:lnTo>
                  <a:pt x="1010" y="351"/>
                </a:lnTo>
                <a:lnTo>
                  <a:pt x="1012" y="352"/>
                </a:lnTo>
                <a:lnTo>
                  <a:pt x="1014" y="354"/>
                </a:lnTo>
                <a:lnTo>
                  <a:pt x="1016" y="355"/>
                </a:lnTo>
                <a:lnTo>
                  <a:pt x="1018" y="357"/>
                </a:lnTo>
                <a:lnTo>
                  <a:pt x="1020" y="358"/>
                </a:lnTo>
                <a:lnTo>
                  <a:pt x="1022" y="360"/>
                </a:lnTo>
                <a:lnTo>
                  <a:pt x="1024" y="361"/>
                </a:lnTo>
                <a:lnTo>
                  <a:pt x="1026" y="363"/>
                </a:lnTo>
                <a:lnTo>
                  <a:pt x="1028" y="364"/>
                </a:lnTo>
                <a:lnTo>
                  <a:pt x="1030" y="366"/>
                </a:lnTo>
                <a:lnTo>
                  <a:pt x="1032" y="367"/>
                </a:lnTo>
                <a:lnTo>
                  <a:pt x="1034" y="369"/>
                </a:lnTo>
                <a:lnTo>
                  <a:pt x="1036" y="370"/>
                </a:lnTo>
                <a:lnTo>
                  <a:pt x="1038" y="371"/>
                </a:lnTo>
                <a:lnTo>
                  <a:pt x="1040" y="373"/>
                </a:lnTo>
                <a:lnTo>
                  <a:pt x="1042" y="374"/>
                </a:lnTo>
                <a:lnTo>
                  <a:pt x="1044" y="375"/>
                </a:lnTo>
                <a:lnTo>
                  <a:pt x="1046" y="377"/>
                </a:lnTo>
                <a:lnTo>
                  <a:pt x="1048" y="378"/>
                </a:lnTo>
                <a:lnTo>
                  <a:pt x="1050" y="379"/>
                </a:lnTo>
                <a:lnTo>
                  <a:pt x="1052" y="380"/>
                </a:lnTo>
                <a:lnTo>
                  <a:pt x="1054" y="382"/>
                </a:lnTo>
                <a:lnTo>
                  <a:pt x="1056" y="383"/>
                </a:lnTo>
                <a:lnTo>
                  <a:pt x="1058" y="384"/>
                </a:lnTo>
                <a:lnTo>
                  <a:pt x="1060" y="385"/>
                </a:lnTo>
                <a:lnTo>
                  <a:pt x="1062" y="386"/>
                </a:lnTo>
                <a:lnTo>
                  <a:pt x="1064" y="387"/>
                </a:lnTo>
                <a:lnTo>
                  <a:pt x="1066" y="389"/>
                </a:lnTo>
                <a:lnTo>
                  <a:pt x="1068" y="390"/>
                </a:lnTo>
                <a:lnTo>
                  <a:pt x="1070" y="391"/>
                </a:lnTo>
                <a:lnTo>
                  <a:pt x="1072" y="392"/>
                </a:lnTo>
                <a:lnTo>
                  <a:pt x="1074" y="393"/>
                </a:lnTo>
                <a:lnTo>
                  <a:pt x="1076" y="394"/>
                </a:lnTo>
                <a:lnTo>
                  <a:pt x="1078" y="395"/>
                </a:lnTo>
                <a:lnTo>
                  <a:pt x="1080" y="396"/>
                </a:lnTo>
                <a:lnTo>
                  <a:pt x="1082" y="397"/>
                </a:lnTo>
                <a:lnTo>
                  <a:pt x="1084" y="398"/>
                </a:lnTo>
                <a:lnTo>
                  <a:pt x="1086" y="399"/>
                </a:lnTo>
                <a:lnTo>
                  <a:pt x="1088" y="400"/>
                </a:lnTo>
                <a:lnTo>
                  <a:pt x="1090" y="401"/>
                </a:lnTo>
                <a:lnTo>
                  <a:pt x="1092" y="402"/>
                </a:lnTo>
                <a:lnTo>
                  <a:pt x="1094" y="403"/>
                </a:lnTo>
                <a:lnTo>
                  <a:pt x="1096" y="404"/>
                </a:lnTo>
                <a:lnTo>
                  <a:pt x="1098" y="405"/>
                </a:lnTo>
                <a:lnTo>
                  <a:pt x="1100" y="405"/>
                </a:lnTo>
                <a:lnTo>
                  <a:pt x="1102" y="406"/>
                </a:lnTo>
                <a:lnTo>
                  <a:pt x="1104" y="407"/>
                </a:lnTo>
                <a:lnTo>
                  <a:pt x="1106" y="408"/>
                </a:lnTo>
                <a:lnTo>
                  <a:pt x="1108" y="409"/>
                </a:lnTo>
                <a:lnTo>
                  <a:pt x="1110" y="410"/>
                </a:lnTo>
                <a:lnTo>
                  <a:pt x="1112" y="410"/>
                </a:lnTo>
                <a:lnTo>
                  <a:pt x="1114" y="411"/>
                </a:lnTo>
                <a:lnTo>
                  <a:pt x="1116" y="412"/>
                </a:lnTo>
                <a:lnTo>
                  <a:pt x="1118" y="413"/>
                </a:lnTo>
                <a:lnTo>
                  <a:pt x="1120" y="413"/>
                </a:lnTo>
                <a:lnTo>
                  <a:pt x="1122" y="414"/>
                </a:lnTo>
                <a:lnTo>
                  <a:pt x="1124" y="415"/>
                </a:lnTo>
                <a:lnTo>
                  <a:pt x="1126" y="416"/>
                </a:lnTo>
                <a:lnTo>
                  <a:pt x="1128" y="416"/>
                </a:lnTo>
                <a:lnTo>
                  <a:pt x="1130" y="417"/>
                </a:lnTo>
                <a:lnTo>
                  <a:pt x="1132" y="418"/>
                </a:lnTo>
                <a:lnTo>
                  <a:pt x="1134" y="418"/>
                </a:lnTo>
                <a:lnTo>
                  <a:pt x="1136" y="419"/>
                </a:lnTo>
                <a:lnTo>
                  <a:pt x="1138" y="420"/>
                </a:lnTo>
                <a:lnTo>
                  <a:pt x="1140" y="420"/>
                </a:lnTo>
                <a:lnTo>
                  <a:pt x="1142" y="421"/>
                </a:lnTo>
                <a:lnTo>
                  <a:pt x="1144" y="421"/>
                </a:lnTo>
                <a:lnTo>
                  <a:pt x="1146" y="422"/>
                </a:lnTo>
                <a:lnTo>
                  <a:pt x="1148" y="422"/>
                </a:lnTo>
                <a:lnTo>
                  <a:pt x="1150" y="423"/>
                </a:lnTo>
                <a:lnTo>
                  <a:pt x="1152" y="424"/>
                </a:lnTo>
                <a:lnTo>
                  <a:pt x="1154" y="424"/>
                </a:lnTo>
                <a:lnTo>
                  <a:pt x="1156" y="425"/>
                </a:lnTo>
                <a:lnTo>
                  <a:pt x="1158" y="425"/>
                </a:lnTo>
                <a:lnTo>
                  <a:pt x="1160" y="426"/>
                </a:lnTo>
                <a:lnTo>
                  <a:pt x="1162" y="426"/>
                </a:lnTo>
                <a:lnTo>
                  <a:pt x="1164" y="427"/>
                </a:lnTo>
                <a:lnTo>
                  <a:pt x="1166" y="427"/>
                </a:lnTo>
                <a:lnTo>
                  <a:pt x="1168" y="428"/>
                </a:lnTo>
                <a:lnTo>
                  <a:pt x="1170" y="428"/>
                </a:lnTo>
                <a:lnTo>
                  <a:pt x="1172" y="429"/>
                </a:lnTo>
                <a:lnTo>
                  <a:pt x="1174" y="429"/>
                </a:lnTo>
                <a:lnTo>
                  <a:pt x="1176" y="429"/>
                </a:lnTo>
                <a:lnTo>
                  <a:pt x="1178" y="430"/>
                </a:lnTo>
                <a:lnTo>
                  <a:pt x="1180" y="430"/>
                </a:lnTo>
                <a:lnTo>
                  <a:pt x="1182" y="431"/>
                </a:lnTo>
                <a:lnTo>
                  <a:pt x="1184" y="431"/>
                </a:lnTo>
                <a:lnTo>
                  <a:pt x="1186" y="432"/>
                </a:lnTo>
                <a:lnTo>
                  <a:pt x="1188" y="432"/>
                </a:lnTo>
                <a:lnTo>
                  <a:pt x="1190" y="432"/>
                </a:lnTo>
                <a:lnTo>
                  <a:pt x="1192" y="433"/>
                </a:lnTo>
                <a:lnTo>
                  <a:pt x="1194" y="433"/>
                </a:lnTo>
                <a:lnTo>
                  <a:pt x="1196" y="433"/>
                </a:lnTo>
                <a:lnTo>
                  <a:pt x="1198" y="434"/>
                </a:lnTo>
                <a:lnTo>
                  <a:pt x="1200" y="434"/>
                </a:lnTo>
                <a:lnTo>
                  <a:pt x="1202" y="434"/>
                </a:lnTo>
                <a:lnTo>
                  <a:pt x="1204" y="435"/>
                </a:lnTo>
                <a:lnTo>
                  <a:pt x="1206" y="435"/>
                </a:lnTo>
                <a:lnTo>
                  <a:pt x="1208" y="435"/>
                </a:lnTo>
                <a:lnTo>
                  <a:pt x="1210" y="436"/>
                </a:lnTo>
                <a:lnTo>
                  <a:pt x="1212" y="436"/>
                </a:lnTo>
                <a:lnTo>
                  <a:pt x="1214" y="436"/>
                </a:lnTo>
                <a:lnTo>
                  <a:pt x="1216" y="437"/>
                </a:lnTo>
                <a:lnTo>
                  <a:pt x="1218" y="437"/>
                </a:lnTo>
                <a:lnTo>
                  <a:pt x="1220" y="437"/>
                </a:lnTo>
                <a:lnTo>
                  <a:pt x="1222" y="437"/>
                </a:lnTo>
                <a:lnTo>
                  <a:pt x="1224" y="438"/>
                </a:lnTo>
                <a:lnTo>
                  <a:pt x="1226" y="438"/>
                </a:lnTo>
                <a:lnTo>
                  <a:pt x="1228" y="438"/>
                </a:lnTo>
                <a:lnTo>
                  <a:pt x="1230" y="438"/>
                </a:lnTo>
                <a:lnTo>
                  <a:pt x="1232" y="439"/>
                </a:lnTo>
                <a:lnTo>
                  <a:pt x="1234" y="439"/>
                </a:lnTo>
                <a:lnTo>
                  <a:pt x="1236" y="439"/>
                </a:lnTo>
                <a:lnTo>
                  <a:pt x="1238" y="439"/>
                </a:lnTo>
                <a:lnTo>
                  <a:pt x="1240" y="440"/>
                </a:lnTo>
                <a:lnTo>
                  <a:pt x="1242" y="440"/>
                </a:lnTo>
                <a:lnTo>
                  <a:pt x="1244" y="440"/>
                </a:lnTo>
                <a:lnTo>
                  <a:pt x="1246" y="440"/>
                </a:lnTo>
                <a:lnTo>
                  <a:pt x="1248" y="440"/>
                </a:lnTo>
                <a:lnTo>
                  <a:pt x="1250" y="441"/>
                </a:lnTo>
                <a:lnTo>
                  <a:pt x="1252" y="441"/>
                </a:lnTo>
                <a:lnTo>
                  <a:pt x="1254" y="441"/>
                </a:lnTo>
                <a:lnTo>
                  <a:pt x="1256" y="441"/>
                </a:lnTo>
                <a:lnTo>
                  <a:pt x="1258" y="441"/>
                </a:lnTo>
                <a:lnTo>
                  <a:pt x="1260" y="442"/>
                </a:lnTo>
                <a:lnTo>
                  <a:pt x="1262" y="442"/>
                </a:lnTo>
                <a:lnTo>
                  <a:pt x="1264" y="442"/>
                </a:lnTo>
                <a:lnTo>
                  <a:pt x="1266" y="442"/>
                </a:lnTo>
                <a:lnTo>
                  <a:pt x="1268" y="442"/>
                </a:lnTo>
                <a:lnTo>
                  <a:pt x="1270" y="442"/>
                </a:lnTo>
                <a:lnTo>
                  <a:pt x="1272" y="442"/>
                </a:lnTo>
                <a:lnTo>
                  <a:pt x="1274" y="443"/>
                </a:lnTo>
                <a:lnTo>
                  <a:pt x="1276" y="443"/>
                </a:lnTo>
                <a:lnTo>
                  <a:pt x="1277" y="443"/>
                </a:lnTo>
              </a:path>
            </a:pathLst>
          </a:custGeom>
          <a:noFill/>
          <a:ln w="571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TextBox 215">
            <a:extLst>
              <a:ext uri="{FF2B5EF4-FFF2-40B4-BE49-F238E27FC236}">
                <a16:creationId xmlns:a16="http://schemas.microsoft.com/office/drawing/2014/main" id="{13CC931D-B0C6-2635-BB8A-375E772A461B}"/>
              </a:ext>
            </a:extLst>
          </p:cNvPr>
          <p:cNvSpPr txBox="1">
            <a:spLocks noChangeArrowheads="1"/>
          </p:cNvSpPr>
          <p:nvPr/>
        </p:nvSpPr>
        <p:spPr bwMode="auto">
          <a:xfrm>
            <a:off x="3718397" y="4005806"/>
            <a:ext cx="343689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300" b="1" dirty="0">
                <a:solidFill>
                  <a:srgbClr val="FF0000"/>
                </a:solidFill>
                <a:latin typeface="Arial" panose="020B0604020202020204" pitchFamily="34" charset="0"/>
              </a:rPr>
              <a:t>With a bigger sample size, your sample means will be closer to your population mean</a:t>
            </a:r>
            <a:endParaRPr lang="en-CA" altLang="en-US" sz="1600" b="1" dirty="0">
              <a:solidFill>
                <a:srgbClr val="FF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133" name="TextBox 215">
                <a:extLst>
                  <a:ext uri="{FF2B5EF4-FFF2-40B4-BE49-F238E27FC236}">
                    <a16:creationId xmlns:a16="http://schemas.microsoft.com/office/drawing/2014/main" id="{7F41A099-B669-6277-29A1-2B0F5ABF992B}"/>
                  </a:ext>
                </a:extLst>
              </p:cNvPr>
              <p:cNvSpPr txBox="1">
                <a:spLocks noChangeArrowheads="1"/>
              </p:cNvSpPr>
              <p:nvPr/>
            </p:nvSpPr>
            <p:spPr bwMode="auto">
              <a:xfrm>
                <a:off x="3724795" y="5559753"/>
                <a:ext cx="3436897" cy="11855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300" b="1" dirty="0">
                    <a:solidFill>
                      <a:srgbClr val="FF0000"/>
                    </a:solidFill>
                    <a:latin typeface="Arial" panose="020B0604020202020204" pitchFamily="34" charset="0"/>
                  </a:rPr>
                  <a:t>Leading to less variation in your distribution of </a:t>
                </a:r>
                <a14:m>
                  <m:oMath xmlns:m="http://schemas.openxmlformats.org/officeDocument/2006/math">
                    <m:acc>
                      <m:accPr>
                        <m:chr m:val="̅"/>
                        <m:ctrlPr>
                          <a:rPr lang="en-CA" altLang="en-US" sz="2300" b="1" i="1" dirty="0" smtClean="0">
                            <a:solidFill>
                              <a:srgbClr val="FF0000"/>
                            </a:solidFill>
                            <a:latin typeface="Cambria Math" panose="02040503050406030204" pitchFamily="18" charset="0"/>
                          </a:rPr>
                        </m:ctrlPr>
                      </m:accPr>
                      <m:e>
                        <m:r>
                          <a:rPr lang="en-CA" altLang="en-US" sz="2300" b="1" i="1" dirty="0">
                            <a:solidFill>
                              <a:srgbClr val="FF0000"/>
                            </a:solidFill>
                            <a:latin typeface="Cambria Math" panose="02040503050406030204" pitchFamily="18" charset="0"/>
                          </a:rPr>
                          <m:t>𝒙</m:t>
                        </m:r>
                      </m:e>
                    </m:acc>
                  </m:oMath>
                </a14:m>
                <a:endParaRPr lang="en-CA" altLang="en-US" sz="1600" b="1" dirty="0">
                  <a:solidFill>
                    <a:srgbClr val="FF0000"/>
                  </a:solidFill>
                  <a:latin typeface="Arial" panose="020B0604020202020204" pitchFamily="34" charset="0"/>
                </a:endParaRPr>
              </a:p>
            </p:txBody>
          </p:sp>
        </mc:Choice>
        <mc:Fallback xmlns="">
          <p:sp>
            <p:nvSpPr>
              <p:cNvPr id="133" name="TextBox 215">
                <a:extLst>
                  <a:ext uri="{FF2B5EF4-FFF2-40B4-BE49-F238E27FC236}">
                    <a16:creationId xmlns:a16="http://schemas.microsoft.com/office/drawing/2014/main" id="{7F41A099-B669-6277-29A1-2B0F5ABF992B}"/>
                  </a:ext>
                </a:extLst>
              </p:cNvPr>
              <p:cNvSpPr txBox="1">
                <a:spLocks noRot="1" noChangeAspect="1" noMove="1" noResize="1" noEditPoints="1" noAdjustHandles="1" noChangeArrowheads="1" noChangeShapeType="1" noTextEdit="1"/>
              </p:cNvSpPr>
              <p:nvPr/>
            </p:nvSpPr>
            <p:spPr bwMode="auto">
              <a:xfrm>
                <a:off x="3724795" y="5559753"/>
                <a:ext cx="3436897" cy="1185517"/>
              </a:xfrm>
              <a:prstGeom prst="rect">
                <a:avLst/>
              </a:prstGeom>
              <a:blipFill>
                <a:blip r:embed="rId11"/>
                <a:stretch>
                  <a:fillRect t="-3590" b="-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graphicFrame>
        <p:nvGraphicFramePr>
          <p:cNvPr id="4" name="Object 3">
            <a:extLst>
              <a:ext uri="{FF2B5EF4-FFF2-40B4-BE49-F238E27FC236}">
                <a16:creationId xmlns:a16="http://schemas.microsoft.com/office/drawing/2014/main" id="{1CA445C5-D477-53AA-FF6B-521885175DF2}"/>
              </a:ext>
            </a:extLst>
          </p:cNvPr>
          <p:cNvGraphicFramePr>
            <a:graphicFrameLocks noChangeAspect="1"/>
          </p:cNvGraphicFramePr>
          <p:nvPr>
            <p:extLst>
              <p:ext uri="{D42A27DB-BD31-4B8C-83A1-F6EECF244321}">
                <p14:modId xmlns:p14="http://schemas.microsoft.com/office/powerpoint/2010/main" val="3925362115"/>
              </p:ext>
            </p:extLst>
          </p:nvPr>
        </p:nvGraphicFramePr>
        <p:xfrm>
          <a:off x="9571353" y="4012738"/>
          <a:ext cx="1808326" cy="1326106"/>
        </p:xfrm>
        <a:graphic>
          <a:graphicData uri="http://schemas.openxmlformats.org/presentationml/2006/ole">
            <mc:AlternateContent xmlns:mc="http://schemas.openxmlformats.org/markup-compatibility/2006">
              <mc:Choice xmlns:v="urn:schemas-microsoft-com:vml" Requires="v">
                <p:oleObj name="Equation" r:id="rId12" imgW="571320" imgH="419040" progId="Equation.DSMT4">
                  <p:embed/>
                </p:oleObj>
              </mc:Choice>
              <mc:Fallback>
                <p:oleObj name="Equation" r:id="rId12" imgW="571320" imgH="419040" progId="Equation.DSMT4">
                  <p:embed/>
                  <p:pic>
                    <p:nvPicPr>
                      <p:cNvPr id="4" name="Object 3">
                        <a:extLst>
                          <a:ext uri="{FF2B5EF4-FFF2-40B4-BE49-F238E27FC236}">
                            <a16:creationId xmlns:a16="http://schemas.microsoft.com/office/drawing/2014/main" id="{1CA445C5-D477-53AA-FF6B-521885175DF2}"/>
                          </a:ext>
                        </a:extLst>
                      </p:cNvPr>
                      <p:cNvPicPr/>
                      <p:nvPr/>
                    </p:nvPicPr>
                    <p:blipFill>
                      <a:blip r:embed="rId13"/>
                      <a:stretch>
                        <a:fillRect/>
                      </a:stretch>
                    </p:blipFill>
                    <p:spPr>
                      <a:xfrm>
                        <a:off x="9571353" y="4012738"/>
                        <a:ext cx="1808326" cy="1326106"/>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AB899418-F29C-CA0F-05EC-8D1446C382A5}"/>
              </a:ext>
            </a:extLst>
          </p:cNvPr>
          <p:cNvSpPr/>
          <p:nvPr/>
        </p:nvSpPr>
        <p:spPr>
          <a:xfrm>
            <a:off x="9454079" y="3878095"/>
            <a:ext cx="2072902" cy="1593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15">
            <a:extLst>
              <a:ext uri="{FF2B5EF4-FFF2-40B4-BE49-F238E27FC236}">
                <a16:creationId xmlns:a16="http://schemas.microsoft.com/office/drawing/2014/main" id="{58AAAF0D-9B1E-C05E-6273-61FC0D119617}"/>
              </a:ext>
            </a:extLst>
          </p:cNvPr>
          <p:cNvSpPr txBox="1">
            <a:spLocks noChangeArrowheads="1"/>
          </p:cNvSpPr>
          <p:nvPr/>
        </p:nvSpPr>
        <p:spPr bwMode="auto">
          <a:xfrm>
            <a:off x="9311493" y="3462308"/>
            <a:ext cx="230678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300" b="1" dirty="0">
                <a:solidFill>
                  <a:srgbClr val="FF0000"/>
                </a:solidFill>
                <a:latin typeface="Arial" panose="020B0604020202020204" pitchFamily="34" charset="0"/>
              </a:rPr>
              <a:t>Standard error</a:t>
            </a:r>
            <a:endParaRPr lang="en-CA" altLang="en-US" sz="1600" b="1" dirty="0">
              <a:solidFill>
                <a:srgbClr val="FF0000"/>
              </a:solidFill>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6E736646-1B4B-72DD-5FE4-BAD285B3413A}"/>
                  </a:ext>
                </a:extLst>
              </p14:cNvPr>
              <p14:cNvContentPartPr/>
              <p14:nvPr/>
            </p14:nvContentPartPr>
            <p14:xfrm>
              <a:off x="1501920" y="7072920"/>
              <a:ext cx="315720" cy="298800"/>
            </p14:xfrm>
          </p:contentPart>
        </mc:Choice>
        <mc:Fallback xmlns="">
          <p:pic>
            <p:nvPicPr>
              <p:cNvPr id="7" name="Ink 6">
                <a:extLst>
                  <a:ext uri="{FF2B5EF4-FFF2-40B4-BE49-F238E27FC236}">
                    <a16:creationId xmlns:a16="http://schemas.microsoft.com/office/drawing/2014/main" id="{6E736646-1B4B-72DD-5FE4-BAD285B3413A}"/>
                  </a:ext>
                </a:extLst>
              </p:cNvPr>
              <p:cNvPicPr/>
              <p:nvPr/>
            </p:nvPicPr>
            <p:blipFill>
              <a:blip r:embed="rId15"/>
              <a:stretch>
                <a:fillRect/>
              </a:stretch>
            </p:blipFill>
            <p:spPr>
              <a:xfrm>
                <a:off x="1492560" y="7063560"/>
                <a:ext cx="334440" cy="317520"/>
              </a:xfrm>
              <a:prstGeom prst="rect">
                <a:avLst/>
              </a:prstGeom>
            </p:spPr>
          </p:pic>
        </mc:Fallback>
      </mc:AlternateContent>
    </p:spTree>
    <p:custDataLst>
      <p:tags r:id="rId1"/>
    </p:custDataLst>
    <p:extLst>
      <p:ext uri="{BB962C8B-B14F-4D97-AF65-F5344CB8AC3E}">
        <p14:creationId xmlns:p14="http://schemas.microsoft.com/office/powerpoint/2010/main" val="230143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left)">
                                      <p:cBhvr>
                                        <p:cTn id="47" dur="2000"/>
                                        <p:tgtEl>
                                          <p:spTgt spid="9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500"/>
                                        <p:tgtEl>
                                          <p:spTgt spid="9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1"/>
                                        </p:tgtEl>
                                      </p:cBhvr>
                                    </p:animEffect>
                                    <p:set>
                                      <p:cBhvr>
                                        <p:cTn id="67" dur="1" fill="hold">
                                          <p:stCondLst>
                                            <p:cond delay="499"/>
                                          </p:stCondLst>
                                        </p:cTn>
                                        <p:tgtEl>
                                          <p:spTgt spid="10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fade">
                                      <p:cBhvr>
                                        <p:cTn id="72" dur="500"/>
                                        <p:tgtEl>
                                          <p:spTgt spid="10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31"/>
                                        </p:tgtEl>
                                        <p:attrNameLst>
                                          <p:attrName>style.visibility</p:attrName>
                                        </p:attrNameLst>
                                      </p:cBhvr>
                                      <p:to>
                                        <p:strVal val="visible"/>
                                      </p:to>
                                    </p:set>
                                    <p:animEffect transition="in" filter="wipe(left)">
                                      <p:cBhvr>
                                        <p:cTn id="82" dur="2000"/>
                                        <p:tgtEl>
                                          <p:spTgt spid="1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2"/>
                                        </p:tgtEl>
                                        <p:attrNameLst>
                                          <p:attrName>style.visibility</p:attrName>
                                        </p:attrNameLst>
                                      </p:cBhvr>
                                      <p:to>
                                        <p:strVal val="visible"/>
                                      </p:to>
                                    </p:set>
                                    <p:animEffect transition="in" filter="fade">
                                      <p:cBhvr>
                                        <p:cTn id="87" dur="500"/>
                                        <p:tgtEl>
                                          <p:spTgt spid="1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33"/>
                                        </p:tgtEl>
                                        <p:attrNameLst>
                                          <p:attrName>style.visibility</p:attrName>
                                        </p:attrNameLst>
                                      </p:cBhvr>
                                      <p:to>
                                        <p:strVal val="visible"/>
                                      </p:to>
                                    </p:set>
                                    <p:animEffect transition="in" filter="fade">
                                      <p:cBhvr>
                                        <p:cTn id="92" dur="500"/>
                                        <p:tgtEl>
                                          <p:spTgt spid="1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500"/>
                                        <p:tgtEl>
                                          <p:spTgt spid="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fade">
                                      <p:cBhvr>
                                        <p:cTn id="10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69" grpId="0"/>
      <p:bldP spid="101" grpId="0"/>
      <p:bldP spid="101" grpId="1"/>
      <p:bldP spid="102" grpId="0"/>
      <p:bldP spid="132" grpId="0"/>
      <p:bldP spid="133"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BF47-8535-48B7-B177-71A4BBAC375B}"/>
              </a:ext>
            </a:extLst>
          </p:cNvPr>
          <p:cNvSpPr>
            <a:spLocks noGrp="1"/>
          </p:cNvSpPr>
          <p:nvPr>
            <p:ph type="title"/>
          </p:nvPr>
        </p:nvSpPr>
        <p:spPr>
          <a:xfrm>
            <a:off x="416560" y="274638"/>
            <a:ext cx="10678159" cy="493712"/>
          </a:xfrm>
        </p:spPr>
        <p:txBody>
          <a:bodyPr>
            <a:normAutofit fontScale="90000"/>
          </a:bodyPr>
          <a:lstStyle/>
          <a:p>
            <a:pPr eaLnBrk="1" fontAlgn="auto" hangingPunct="1">
              <a:spcAft>
                <a:spcPts val="0"/>
              </a:spcAft>
              <a:defRPr/>
            </a:pPr>
            <a:r>
              <a:rPr lang="en-CA" dirty="0"/>
              <a:t>I) TERMS: Parameters vs Statistics</a:t>
            </a:r>
          </a:p>
        </p:txBody>
      </p:sp>
      <p:sp>
        <p:nvSpPr>
          <p:cNvPr id="11267" name="Content Placeholder 2">
            <a:extLst>
              <a:ext uri="{FF2B5EF4-FFF2-40B4-BE49-F238E27FC236}">
                <a16:creationId xmlns:a16="http://schemas.microsoft.com/office/drawing/2014/main" id="{7109F827-091A-45A3-9981-25D3938138AA}"/>
              </a:ext>
            </a:extLst>
          </p:cNvPr>
          <p:cNvSpPr>
            <a:spLocks noGrp="1"/>
          </p:cNvSpPr>
          <p:nvPr>
            <p:ph sz="quarter" idx="1"/>
          </p:nvPr>
        </p:nvSpPr>
        <p:spPr>
          <a:xfrm>
            <a:off x="243840" y="803911"/>
            <a:ext cx="11094719" cy="902970"/>
          </a:xfrm>
        </p:spPr>
        <p:txBody>
          <a:bodyPr/>
          <a:lstStyle/>
          <a:p>
            <a:pPr eaLnBrk="1" hangingPunct="1"/>
            <a:r>
              <a:rPr lang="en-CA" altLang="en-US" sz="2300" dirty="0"/>
              <a:t>Anything about the POPULATION is called a “Parameter”</a:t>
            </a:r>
          </a:p>
        </p:txBody>
      </p:sp>
      <p:sp>
        <p:nvSpPr>
          <p:cNvPr id="11268" name="TextBox 215">
            <a:extLst>
              <a:ext uri="{FF2B5EF4-FFF2-40B4-BE49-F238E27FC236}">
                <a16:creationId xmlns:a16="http://schemas.microsoft.com/office/drawing/2014/main" id="{4CB997D2-E2EE-4FE6-9CC7-BFF91ADEA41E}"/>
              </a:ext>
            </a:extLst>
          </p:cNvPr>
          <p:cNvSpPr txBox="1">
            <a:spLocks noChangeArrowheads="1"/>
          </p:cNvSpPr>
          <p:nvPr/>
        </p:nvSpPr>
        <p:spPr bwMode="auto">
          <a:xfrm>
            <a:off x="570389" y="2453956"/>
            <a:ext cx="37909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300" b="1" dirty="0">
                <a:solidFill>
                  <a:srgbClr val="FF0000"/>
                </a:solidFill>
                <a:latin typeface="Arial" panose="020B0604020202020204" pitchFamily="34" charset="0"/>
              </a:rPr>
              <a:t>Parameters:</a:t>
            </a:r>
          </a:p>
          <a:p>
            <a:pPr eaLnBrk="1" hangingPunct="1">
              <a:spcBef>
                <a:spcPct val="0"/>
              </a:spcBef>
              <a:buClrTx/>
              <a:buSzTx/>
              <a:buFontTx/>
              <a:buNone/>
            </a:pPr>
            <a:r>
              <a:rPr lang="en-CA" altLang="en-US" sz="1600" b="1" dirty="0">
                <a:solidFill>
                  <a:srgbClr val="FF0000"/>
                </a:solidFill>
                <a:latin typeface="Arial" panose="020B0604020202020204" pitchFamily="34" charset="0"/>
              </a:rPr>
              <a:t>Information about the population: </a:t>
            </a:r>
          </a:p>
        </p:txBody>
      </p:sp>
      <p:sp>
        <p:nvSpPr>
          <p:cNvPr id="11269" name="TextBox 217">
            <a:extLst>
              <a:ext uri="{FF2B5EF4-FFF2-40B4-BE49-F238E27FC236}">
                <a16:creationId xmlns:a16="http://schemas.microsoft.com/office/drawing/2014/main" id="{2392F592-1064-40AE-B3B0-C7A5B89A6B65}"/>
              </a:ext>
            </a:extLst>
          </p:cNvPr>
          <p:cNvSpPr txBox="1">
            <a:spLocks noChangeArrowheads="1"/>
          </p:cNvSpPr>
          <p:nvPr/>
        </p:nvSpPr>
        <p:spPr bwMode="auto">
          <a:xfrm>
            <a:off x="4275875" y="2431064"/>
            <a:ext cx="363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300" b="1" dirty="0">
                <a:solidFill>
                  <a:srgbClr val="FF0000"/>
                </a:solidFill>
                <a:latin typeface="Arial" panose="020B0604020202020204" pitchFamily="34" charset="0"/>
              </a:rPr>
              <a:t>Statistics: </a:t>
            </a:r>
            <a:br>
              <a:rPr lang="en-CA" altLang="en-US" sz="2300" b="1" dirty="0">
                <a:solidFill>
                  <a:srgbClr val="FF0000"/>
                </a:solidFill>
                <a:latin typeface="Arial" panose="020B0604020202020204" pitchFamily="34" charset="0"/>
              </a:rPr>
            </a:br>
            <a:r>
              <a:rPr lang="en-CA" altLang="en-US" sz="1700" b="1" dirty="0">
                <a:solidFill>
                  <a:srgbClr val="FF0000"/>
                </a:solidFill>
                <a:latin typeface="Arial" panose="020B0604020202020204" pitchFamily="34" charset="0"/>
              </a:rPr>
              <a:t>information about your samples </a:t>
            </a:r>
          </a:p>
        </p:txBody>
      </p:sp>
      <p:grpSp>
        <p:nvGrpSpPr>
          <p:cNvPr id="11270" name="Group 39">
            <a:extLst>
              <a:ext uri="{FF2B5EF4-FFF2-40B4-BE49-F238E27FC236}">
                <a16:creationId xmlns:a16="http://schemas.microsoft.com/office/drawing/2014/main" id="{C1CE587B-A94D-4058-98D1-41B91B9A90C4}"/>
              </a:ext>
            </a:extLst>
          </p:cNvPr>
          <p:cNvGrpSpPr>
            <a:grpSpLocks/>
          </p:cNvGrpSpPr>
          <p:nvPr/>
        </p:nvGrpSpPr>
        <p:grpSpPr bwMode="auto">
          <a:xfrm>
            <a:off x="5166838" y="3277551"/>
            <a:ext cx="201612" cy="284162"/>
            <a:chOff x="3352800" y="2998694"/>
            <a:chExt cx="950259" cy="1075765"/>
          </a:xfrm>
        </p:grpSpPr>
        <p:sp>
          <p:nvSpPr>
            <p:cNvPr id="224" name="Flowchart: Delay 223">
              <a:extLst>
                <a:ext uri="{FF2B5EF4-FFF2-40B4-BE49-F238E27FC236}">
                  <a16:creationId xmlns:a16="http://schemas.microsoft.com/office/drawing/2014/main" id="{B57E27D0-19FB-4BA3-8C50-D94452E8B117}"/>
                </a:ext>
              </a:extLst>
            </p:cNvPr>
            <p:cNvSpPr/>
            <p:nvPr/>
          </p:nvSpPr>
          <p:spPr>
            <a:xfrm rot="16200000">
              <a:off x="3492174" y="3570349"/>
              <a:ext cx="649066" cy="35915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5" name="Oval 224">
              <a:extLst>
                <a:ext uri="{FF2B5EF4-FFF2-40B4-BE49-F238E27FC236}">
                  <a16:creationId xmlns:a16="http://schemas.microsoft.com/office/drawing/2014/main" id="{FE0839FC-FD7E-477B-A3CF-48F3C85850C2}"/>
                </a:ext>
              </a:extLst>
            </p:cNvPr>
            <p:cNvSpPr/>
            <p:nvPr/>
          </p:nvSpPr>
          <p:spPr>
            <a:xfrm>
              <a:off x="3569786" y="3070812"/>
              <a:ext cx="501321"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6" name="Pie 42">
              <a:extLst>
                <a:ext uri="{FF2B5EF4-FFF2-40B4-BE49-F238E27FC236}">
                  <a16:creationId xmlns:a16="http://schemas.microsoft.com/office/drawing/2014/main" id="{0D54C35A-DC07-4491-B7AF-5A7A409C0EC7}"/>
                </a:ext>
              </a:extLst>
            </p:cNvPr>
            <p:cNvSpPr/>
            <p:nvPr/>
          </p:nvSpPr>
          <p:spPr>
            <a:xfrm>
              <a:off x="3577271" y="2998694"/>
              <a:ext cx="501317" cy="51083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27" name="Diagonal Stripe 226">
              <a:extLst>
                <a:ext uri="{FF2B5EF4-FFF2-40B4-BE49-F238E27FC236}">
                  <a16:creationId xmlns:a16="http://schemas.microsoft.com/office/drawing/2014/main" id="{21E4D05A-2354-4A39-9A98-323E644ADE2F}"/>
                </a:ext>
              </a:extLst>
            </p:cNvPr>
            <p:cNvSpPr/>
            <p:nvPr/>
          </p:nvSpPr>
          <p:spPr>
            <a:xfrm>
              <a:off x="4018729" y="3347267"/>
              <a:ext cx="284330" cy="324533"/>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28" name="Diagonal Stripe 227">
              <a:extLst>
                <a:ext uri="{FF2B5EF4-FFF2-40B4-BE49-F238E27FC236}">
                  <a16:creationId xmlns:a16="http://schemas.microsoft.com/office/drawing/2014/main" id="{47396F49-847C-4FFF-8F25-3AB09E5D675F}"/>
                </a:ext>
              </a:extLst>
            </p:cNvPr>
            <p:cNvSpPr/>
            <p:nvPr/>
          </p:nvSpPr>
          <p:spPr>
            <a:xfrm flipH="1">
              <a:off x="3352800" y="3377314"/>
              <a:ext cx="284330" cy="324533"/>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1271" name="Group 57">
            <a:extLst>
              <a:ext uri="{FF2B5EF4-FFF2-40B4-BE49-F238E27FC236}">
                <a16:creationId xmlns:a16="http://schemas.microsoft.com/office/drawing/2014/main" id="{EC57EDE4-5D9C-4519-AC0C-809DB4EA063C}"/>
              </a:ext>
            </a:extLst>
          </p:cNvPr>
          <p:cNvGrpSpPr>
            <a:grpSpLocks/>
          </p:cNvGrpSpPr>
          <p:nvPr/>
        </p:nvGrpSpPr>
        <p:grpSpPr bwMode="auto">
          <a:xfrm>
            <a:off x="5603400" y="3261676"/>
            <a:ext cx="200025" cy="282575"/>
            <a:chOff x="3352800" y="2998694"/>
            <a:chExt cx="950259" cy="1075765"/>
          </a:xfrm>
        </p:grpSpPr>
        <p:sp>
          <p:nvSpPr>
            <p:cNvPr id="230" name="Flowchart: Delay 229">
              <a:extLst>
                <a:ext uri="{FF2B5EF4-FFF2-40B4-BE49-F238E27FC236}">
                  <a16:creationId xmlns:a16="http://schemas.microsoft.com/office/drawing/2014/main" id="{4524384C-AF21-459F-BD39-466D3DEC2A1D}"/>
                </a:ext>
              </a:extLst>
            </p:cNvPr>
            <p:cNvSpPr/>
            <p:nvPr/>
          </p:nvSpPr>
          <p:spPr>
            <a:xfrm rot="16200000">
              <a:off x="3493283" y="3573892"/>
              <a:ext cx="646670" cy="354464"/>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1" name="Oval 230">
              <a:extLst>
                <a:ext uri="{FF2B5EF4-FFF2-40B4-BE49-F238E27FC236}">
                  <a16:creationId xmlns:a16="http://schemas.microsoft.com/office/drawing/2014/main" id="{DBBCD323-2C1E-4BAA-9497-8A425B6DC18E}"/>
                </a:ext>
              </a:extLst>
            </p:cNvPr>
            <p:cNvSpPr/>
            <p:nvPr/>
          </p:nvSpPr>
          <p:spPr>
            <a:xfrm>
              <a:off x="3571513" y="3071217"/>
              <a:ext cx="497755"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2" name="Pie 60">
              <a:extLst>
                <a:ext uri="{FF2B5EF4-FFF2-40B4-BE49-F238E27FC236}">
                  <a16:creationId xmlns:a16="http://schemas.microsoft.com/office/drawing/2014/main" id="{A877B47B-F46C-43C5-9AD4-AD6900018CD9}"/>
                </a:ext>
              </a:extLst>
            </p:cNvPr>
            <p:cNvSpPr/>
            <p:nvPr/>
          </p:nvSpPr>
          <p:spPr>
            <a:xfrm>
              <a:off x="3563969" y="2998694"/>
              <a:ext cx="497755" cy="513706"/>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33" name="Diagonal Stripe 232">
              <a:extLst>
                <a:ext uri="{FF2B5EF4-FFF2-40B4-BE49-F238E27FC236}">
                  <a16:creationId xmlns:a16="http://schemas.microsoft.com/office/drawing/2014/main" id="{7423E258-90D3-46ED-BC82-832D76F53DD3}"/>
                </a:ext>
              </a:extLst>
            </p:cNvPr>
            <p:cNvSpPr/>
            <p:nvPr/>
          </p:nvSpPr>
          <p:spPr>
            <a:xfrm>
              <a:off x="4016473" y="3349224"/>
              <a:ext cx="286586" cy="32031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34" name="Diagonal Stripe 233">
              <a:extLst>
                <a:ext uri="{FF2B5EF4-FFF2-40B4-BE49-F238E27FC236}">
                  <a16:creationId xmlns:a16="http://schemas.microsoft.com/office/drawing/2014/main" id="{C35562E8-32FC-42CC-B747-9AFA16A3527F}"/>
                </a:ext>
              </a:extLst>
            </p:cNvPr>
            <p:cNvSpPr/>
            <p:nvPr/>
          </p:nvSpPr>
          <p:spPr>
            <a:xfrm flipH="1">
              <a:off x="3352800" y="3379440"/>
              <a:ext cx="286586" cy="326356"/>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1272" name="Group 81">
            <a:extLst>
              <a:ext uri="{FF2B5EF4-FFF2-40B4-BE49-F238E27FC236}">
                <a16:creationId xmlns:a16="http://schemas.microsoft.com/office/drawing/2014/main" id="{3104B4BB-559B-48DB-80FF-A68ED13F2FCC}"/>
              </a:ext>
            </a:extLst>
          </p:cNvPr>
          <p:cNvGrpSpPr>
            <a:grpSpLocks/>
          </p:cNvGrpSpPr>
          <p:nvPr/>
        </p:nvGrpSpPr>
        <p:grpSpPr bwMode="auto">
          <a:xfrm>
            <a:off x="5209700" y="3555363"/>
            <a:ext cx="201613" cy="282575"/>
            <a:chOff x="3352800" y="2998694"/>
            <a:chExt cx="950259" cy="1075765"/>
          </a:xfrm>
        </p:grpSpPr>
        <p:sp>
          <p:nvSpPr>
            <p:cNvPr id="236" name="Flowchart: Delay 235">
              <a:extLst>
                <a:ext uri="{FF2B5EF4-FFF2-40B4-BE49-F238E27FC236}">
                  <a16:creationId xmlns:a16="http://schemas.microsoft.com/office/drawing/2014/main" id="{89C79A49-0A9C-45FB-9505-F2B8CB6DF66D}"/>
                </a:ext>
              </a:extLst>
            </p:cNvPr>
            <p:cNvSpPr/>
            <p:nvPr/>
          </p:nvSpPr>
          <p:spPr>
            <a:xfrm rot="16200000">
              <a:off x="3493372" y="3571550"/>
              <a:ext cx="646666" cy="359152"/>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7" name="Oval 236">
              <a:extLst>
                <a:ext uri="{FF2B5EF4-FFF2-40B4-BE49-F238E27FC236}">
                  <a16:creationId xmlns:a16="http://schemas.microsoft.com/office/drawing/2014/main" id="{61888B08-64A1-41EB-AF53-33FDD5FCEDC4}"/>
                </a:ext>
              </a:extLst>
            </p:cNvPr>
            <p:cNvSpPr/>
            <p:nvPr/>
          </p:nvSpPr>
          <p:spPr>
            <a:xfrm>
              <a:off x="3569790" y="3071217"/>
              <a:ext cx="501314" cy="501623"/>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8" name="Pie 84">
              <a:extLst>
                <a:ext uri="{FF2B5EF4-FFF2-40B4-BE49-F238E27FC236}">
                  <a16:creationId xmlns:a16="http://schemas.microsoft.com/office/drawing/2014/main" id="{D3B57EA6-D83D-46F0-A9B0-BB2C6C98FE63}"/>
                </a:ext>
              </a:extLst>
            </p:cNvPr>
            <p:cNvSpPr/>
            <p:nvPr/>
          </p:nvSpPr>
          <p:spPr>
            <a:xfrm>
              <a:off x="3577270" y="2998694"/>
              <a:ext cx="501319" cy="513710"/>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39" name="Diagonal Stripe 238">
              <a:extLst>
                <a:ext uri="{FF2B5EF4-FFF2-40B4-BE49-F238E27FC236}">
                  <a16:creationId xmlns:a16="http://schemas.microsoft.com/office/drawing/2014/main" id="{79E68557-1FFD-4D6B-8840-7BEC5748BD03}"/>
                </a:ext>
              </a:extLst>
            </p:cNvPr>
            <p:cNvSpPr/>
            <p:nvPr/>
          </p:nvSpPr>
          <p:spPr>
            <a:xfrm>
              <a:off x="4018730" y="3349224"/>
              <a:ext cx="284329" cy="320314"/>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40" name="Diagonal Stripe 239">
              <a:extLst>
                <a:ext uri="{FF2B5EF4-FFF2-40B4-BE49-F238E27FC236}">
                  <a16:creationId xmlns:a16="http://schemas.microsoft.com/office/drawing/2014/main" id="{0CAF8D19-CE74-4E76-A730-E4B994304910}"/>
                </a:ext>
              </a:extLst>
            </p:cNvPr>
            <p:cNvSpPr/>
            <p:nvPr/>
          </p:nvSpPr>
          <p:spPr>
            <a:xfrm flipH="1">
              <a:off x="3352800" y="3379444"/>
              <a:ext cx="284329" cy="326356"/>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1273" name="Group 87">
            <a:extLst>
              <a:ext uri="{FF2B5EF4-FFF2-40B4-BE49-F238E27FC236}">
                <a16:creationId xmlns:a16="http://schemas.microsoft.com/office/drawing/2014/main" id="{E5315F00-E4FF-4A53-A670-08DA46375B7A}"/>
              </a:ext>
            </a:extLst>
          </p:cNvPr>
          <p:cNvGrpSpPr>
            <a:grpSpLocks/>
          </p:cNvGrpSpPr>
          <p:nvPr/>
        </p:nvGrpSpPr>
        <p:grpSpPr bwMode="auto">
          <a:xfrm>
            <a:off x="5406550" y="3268026"/>
            <a:ext cx="201613" cy="282575"/>
            <a:chOff x="3352800" y="2998694"/>
            <a:chExt cx="950259" cy="1075765"/>
          </a:xfrm>
        </p:grpSpPr>
        <p:sp>
          <p:nvSpPr>
            <p:cNvPr id="242" name="Flowchart: Delay 241">
              <a:extLst>
                <a:ext uri="{FF2B5EF4-FFF2-40B4-BE49-F238E27FC236}">
                  <a16:creationId xmlns:a16="http://schemas.microsoft.com/office/drawing/2014/main" id="{E9587743-81A8-4E50-A934-32B7682CE7FF}"/>
                </a:ext>
              </a:extLst>
            </p:cNvPr>
            <p:cNvSpPr/>
            <p:nvPr/>
          </p:nvSpPr>
          <p:spPr>
            <a:xfrm rot="16200000">
              <a:off x="3493368" y="3571550"/>
              <a:ext cx="646670" cy="359152"/>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43" name="Oval 242">
              <a:extLst>
                <a:ext uri="{FF2B5EF4-FFF2-40B4-BE49-F238E27FC236}">
                  <a16:creationId xmlns:a16="http://schemas.microsoft.com/office/drawing/2014/main" id="{0706C414-C9FE-4AE4-ABB6-E7C2C877C55D}"/>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44" name="Pie 90">
              <a:extLst>
                <a:ext uri="{FF2B5EF4-FFF2-40B4-BE49-F238E27FC236}">
                  <a16:creationId xmlns:a16="http://schemas.microsoft.com/office/drawing/2014/main" id="{380B63F0-BF78-482F-83DE-6C12365D4E53}"/>
                </a:ext>
              </a:extLst>
            </p:cNvPr>
            <p:cNvSpPr/>
            <p:nvPr/>
          </p:nvSpPr>
          <p:spPr>
            <a:xfrm>
              <a:off x="3577270" y="2998694"/>
              <a:ext cx="501319" cy="513706"/>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45" name="Diagonal Stripe 244">
              <a:extLst>
                <a:ext uri="{FF2B5EF4-FFF2-40B4-BE49-F238E27FC236}">
                  <a16:creationId xmlns:a16="http://schemas.microsoft.com/office/drawing/2014/main" id="{98EA46B6-2652-4937-BF11-FE164A9077DC}"/>
                </a:ext>
              </a:extLst>
            </p:cNvPr>
            <p:cNvSpPr/>
            <p:nvPr/>
          </p:nvSpPr>
          <p:spPr>
            <a:xfrm>
              <a:off x="4018730" y="3349224"/>
              <a:ext cx="284329" cy="32031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46" name="Diagonal Stripe 245">
              <a:extLst>
                <a:ext uri="{FF2B5EF4-FFF2-40B4-BE49-F238E27FC236}">
                  <a16:creationId xmlns:a16="http://schemas.microsoft.com/office/drawing/2014/main" id="{DE9AB043-5AC1-4623-8CDD-A5C6C84273E5}"/>
                </a:ext>
              </a:extLst>
            </p:cNvPr>
            <p:cNvSpPr/>
            <p:nvPr/>
          </p:nvSpPr>
          <p:spPr>
            <a:xfrm flipH="1">
              <a:off x="3352800" y="3379440"/>
              <a:ext cx="284329" cy="326356"/>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1274" name="Group 93">
            <a:extLst>
              <a:ext uri="{FF2B5EF4-FFF2-40B4-BE49-F238E27FC236}">
                <a16:creationId xmlns:a16="http://schemas.microsoft.com/office/drawing/2014/main" id="{82BF12EF-1482-4D05-AB3E-690D528AEC65}"/>
              </a:ext>
            </a:extLst>
          </p:cNvPr>
          <p:cNvGrpSpPr>
            <a:grpSpLocks/>
          </p:cNvGrpSpPr>
          <p:nvPr/>
        </p:nvGrpSpPr>
        <p:grpSpPr bwMode="auto">
          <a:xfrm>
            <a:off x="5455763" y="3459703"/>
            <a:ext cx="201612" cy="282575"/>
            <a:chOff x="3352800" y="2998694"/>
            <a:chExt cx="950259" cy="1075765"/>
          </a:xfrm>
        </p:grpSpPr>
        <p:sp>
          <p:nvSpPr>
            <p:cNvPr id="248" name="Flowchart: Delay 247">
              <a:extLst>
                <a:ext uri="{FF2B5EF4-FFF2-40B4-BE49-F238E27FC236}">
                  <a16:creationId xmlns:a16="http://schemas.microsoft.com/office/drawing/2014/main" id="{06FF0738-1BF6-4AC0-A123-BD8F032AC7AE}"/>
                </a:ext>
              </a:extLst>
            </p:cNvPr>
            <p:cNvSpPr/>
            <p:nvPr/>
          </p:nvSpPr>
          <p:spPr>
            <a:xfrm rot="16200000">
              <a:off x="3493370" y="3571549"/>
              <a:ext cx="646670" cy="359154"/>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49" name="Oval 248">
              <a:extLst>
                <a:ext uri="{FF2B5EF4-FFF2-40B4-BE49-F238E27FC236}">
                  <a16:creationId xmlns:a16="http://schemas.microsoft.com/office/drawing/2014/main" id="{BA3C31C9-90D5-45EE-A494-F675499DA59B}"/>
                </a:ext>
              </a:extLst>
            </p:cNvPr>
            <p:cNvSpPr/>
            <p:nvPr/>
          </p:nvSpPr>
          <p:spPr>
            <a:xfrm>
              <a:off x="3569786" y="3071217"/>
              <a:ext cx="501321"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0" name="Pie 96">
              <a:extLst>
                <a:ext uri="{FF2B5EF4-FFF2-40B4-BE49-F238E27FC236}">
                  <a16:creationId xmlns:a16="http://schemas.microsoft.com/office/drawing/2014/main" id="{D055142D-80AA-45E1-BCD6-D49AFAA39FB4}"/>
                </a:ext>
              </a:extLst>
            </p:cNvPr>
            <p:cNvSpPr/>
            <p:nvPr/>
          </p:nvSpPr>
          <p:spPr>
            <a:xfrm>
              <a:off x="3562306" y="2998694"/>
              <a:ext cx="501317" cy="513706"/>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51" name="Diagonal Stripe 250">
              <a:extLst>
                <a:ext uri="{FF2B5EF4-FFF2-40B4-BE49-F238E27FC236}">
                  <a16:creationId xmlns:a16="http://schemas.microsoft.com/office/drawing/2014/main" id="{8CD2D675-42D9-4AD1-A11E-705C4D5499E0}"/>
                </a:ext>
              </a:extLst>
            </p:cNvPr>
            <p:cNvSpPr/>
            <p:nvPr/>
          </p:nvSpPr>
          <p:spPr>
            <a:xfrm>
              <a:off x="4018729" y="3349224"/>
              <a:ext cx="284330" cy="32031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52" name="Diagonal Stripe 251">
              <a:extLst>
                <a:ext uri="{FF2B5EF4-FFF2-40B4-BE49-F238E27FC236}">
                  <a16:creationId xmlns:a16="http://schemas.microsoft.com/office/drawing/2014/main" id="{143AFFD2-D204-4317-89F7-B50E798E3115}"/>
                </a:ext>
              </a:extLst>
            </p:cNvPr>
            <p:cNvSpPr/>
            <p:nvPr/>
          </p:nvSpPr>
          <p:spPr>
            <a:xfrm flipH="1">
              <a:off x="3352800" y="3379440"/>
              <a:ext cx="284330" cy="326356"/>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1275" name="Group 201">
            <a:extLst>
              <a:ext uri="{FF2B5EF4-FFF2-40B4-BE49-F238E27FC236}">
                <a16:creationId xmlns:a16="http://schemas.microsoft.com/office/drawing/2014/main" id="{EBB70D9A-5C96-49F6-AC9D-1B6C0288C6CF}"/>
              </a:ext>
            </a:extLst>
          </p:cNvPr>
          <p:cNvGrpSpPr>
            <a:grpSpLocks/>
          </p:cNvGrpSpPr>
          <p:nvPr/>
        </p:nvGrpSpPr>
        <p:grpSpPr bwMode="auto">
          <a:xfrm>
            <a:off x="4971575" y="3252151"/>
            <a:ext cx="201613" cy="282575"/>
            <a:chOff x="3352800" y="2998694"/>
            <a:chExt cx="950259" cy="1075765"/>
          </a:xfrm>
        </p:grpSpPr>
        <p:sp>
          <p:nvSpPr>
            <p:cNvPr id="254" name="Flowchart: Delay 253">
              <a:extLst>
                <a:ext uri="{FF2B5EF4-FFF2-40B4-BE49-F238E27FC236}">
                  <a16:creationId xmlns:a16="http://schemas.microsoft.com/office/drawing/2014/main" id="{FD3BC7AC-18AB-4AB6-8E9C-236931F5D80D}"/>
                </a:ext>
              </a:extLst>
            </p:cNvPr>
            <p:cNvSpPr/>
            <p:nvPr/>
          </p:nvSpPr>
          <p:spPr>
            <a:xfrm rot="16200000">
              <a:off x="3493368" y="3571550"/>
              <a:ext cx="646670" cy="359152"/>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5" name="Oval 254">
              <a:extLst>
                <a:ext uri="{FF2B5EF4-FFF2-40B4-BE49-F238E27FC236}">
                  <a16:creationId xmlns:a16="http://schemas.microsoft.com/office/drawing/2014/main" id="{D0E45A2B-2AF2-4E2C-9EE2-946580CF658A}"/>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6" name="Pie 204">
              <a:extLst>
                <a:ext uri="{FF2B5EF4-FFF2-40B4-BE49-F238E27FC236}">
                  <a16:creationId xmlns:a16="http://schemas.microsoft.com/office/drawing/2014/main" id="{0775954D-E056-45F9-BDC0-609D90EC966B}"/>
                </a:ext>
              </a:extLst>
            </p:cNvPr>
            <p:cNvSpPr/>
            <p:nvPr/>
          </p:nvSpPr>
          <p:spPr>
            <a:xfrm>
              <a:off x="3577270" y="2998694"/>
              <a:ext cx="501319" cy="513706"/>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57" name="Diagonal Stripe 256">
              <a:extLst>
                <a:ext uri="{FF2B5EF4-FFF2-40B4-BE49-F238E27FC236}">
                  <a16:creationId xmlns:a16="http://schemas.microsoft.com/office/drawing/2014/main" id="{F95B6C3E-5301-4857-B1FD-F060B3063471}"/>
                </a:ext>
              </a:extLst>
            </p:cNvPr>
            <p:cNvSpPr/>
            <p:nvPr/>
          </p:nvSpPr>
          <p:spPr>
            <a:xfrm>
              <a:off x="4018730" y="3349224"/>
              <a:ext cx="284329" cy="32031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58" name="Diagonal Stripe 257">
              <a:extLst>
                <a:ext uri="{FF2B5EF4-FFF2-40B4-BE49-F238E27FC236}">
                  <a16:creationId xmlns:a16="http://schemas.microsoft.com/office/drawing/2014/main" id="{E05AA790-E1AF-47C4-B6D1-B51C24EB0352}"/>
                </a:ext>
              </a:extLst>
            </p:cNvPr>
            <p:cNvSpPr/>
            <p:nvPr/>
          </p:nvSpPr>
          <p:spPr>
            <a:xfrm flipH="1">
              <a:off x="3352800" y="3379440"/>
              <a:ext cx="284329" cy="326356"/>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1276" name="Group 33">
            <a:extLst>
              <a:ext uri="{FF2B5EF4-FFF2-40B4-BE49-F238E27FC236}">
                <a16:creationId xmlns:a16="http://schemas.microsoft.com/office/drawing/2014/main" id="{7035CB25-4095-4284-BBD5-48F50302D461}"/>
              </a:ext>
            </a:extLst>
          </p:cNvPr>
          <p:cNvGrpSpPr>
            <a:grpSpLocks/>
          </p:cNvGrpSpPr>
          <p:nvPr/>
        </p:nvGrpSpPr>
        <p:grpSpPr bwMode="auto">
          <a:xfrm>
            <a:off x="4998563" y="3474401"/>
            <a:ext cx="201612" cy="284162"/>
            <a:chOff x="3352800" y="2998694"/>
            <a:chExt cx="950259" cy="1075765"/>
          </a:xfrm>
        </p:grpSpPr>
        <p:sp>
          <p:nvSpPr>
            <p:cNvPr id="260" name="Flowchart: Delay 259">
              <a:extLst>
                <a:ext uri="{FF2B5EF4-FFF2-40B4-BE49-F238E27FC236}">
                  <a16:creationId xmlns:a16="http://schemas.microsoft.com/office/drawing/2014/main" id="{486CCE46-5125-4F0F-BA5B-CEBF49363720}"/>
                </a:ext>
              </a:extLst>
            </p:cNvPr>
            <p:cNvSpPr/>
            <p:nvPr/>
          </p:nvSpPr>
          <p:spPr>
            <a:xfrm rot="16200000">
              <a:off x="3492174" y="3570349"/>
              <a:ext cx="649066" cy="35915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1" name="Oval 260">
              <a:extLst>
                <a:ext uri="{FF2B5EF4-FFF2-40B4-BE49-F238E27FC236}">
                  <a16:creationId xmlns:a16="http://schemas.microsoft.com/office/drawing/2014/main" id="{6049D3DB-E651-4653-874A-ACD7E722E8C2}"/>
                </a:ext>
              </a:extLst>
            </p:cNvPr>
            <p:cNvSpPr/>
            <p:nvPr/>
          </p:nvSpPr>
          <p:spPr>
            <a:xfrm>
              <a:off x="3569786" y="3070812"/>
              <a:ext cx="501321"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2" name="Pie 36">
              <a:extLst>
                <a:ext uri="{FF2B5EF4-FFF2-40B4-BE49-F238E27FC236}">
                  <a16:creationId xmlns:a16="http://schemas.microsoft.com/office/drawing/2014/main" id="{1CF5EE32-9AE2-4C37-87F6-38DDA2528413}"/>
                </a:ext>
              </a:extLst>
            </p:cNvPr>
            <p:cNvSpPr/>
            <p:nvPr/>
          </p:nvSpPr>
          <p:spPr>
            <a:xfrm>
              <a:off x="3577271" y="2998694"/>
              <a:ext cx="501317" cy="51083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63" name="Diagonal Stripe 262">
              <a:extLst>
                <a:ext uri="{FF2B5EF4-FFF2-40B4-BE49-F238E27FC236}">
                  <a16:creationId xmlns:a16="http://schemas.microsoft.com/office/drawing/2014/main" id="{90AE3478-6EC4-4E98-B7E3-627A9C584504}"/>
                </a:ext>
              </a:extLst>
            </p:cNvPr>
            <p:cNvSpPr/>
            <p:nvPr/>
          </p:nvSpPr>
          <p:spPr>
            <a:xfrm>
              <a:off x="4018729" y="3347267"/>
              <a:ext cx="284330" cy="324533"/>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64" name="Diagonal Stripe 263">
              <a:extLst>
                <a:ext uri="{FF2B5EF4-FFF2-40B4-BE49-F238E27FC236}">
                  <a16:creationId xmlns:a16="http://schemas.microsoft.com/office/drawing/2014/main" id="{DF8F192F-7FF6-4D96-BBC1-E491955B3A4F}"/>
                </a:ext>
              </a:extLst>
            </p:cNvPr>
            <p:cNvSpPr/>
            <p:nvPr/>
          </p:nvSpPr>
          <p:spPr>
            <a:xfrm flipH="1">
              <a:off x="3352800" y="3377314"/>
              <a:ext cx="284330" cy="324533"/>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1277" name="Group 57">
            <a:extLst>
              <a:ext uri="{FF2B5EF4-FFF2-40B4-BE49-F238E27FC236}">
                <a16:creationId xmlns:a16="http://schemas.microsoft.com/office/drawing/2014/main" id="{3A7BF3C5-5E20-4818-9A60-8AF42E1E6EEE}"/>
              </a:ext>
            </a:extLst>
          </p:cNvPr>
          <p:cNvGrpSpPr>
            <a:grpSpLocks/>
          </p:cNvGrpSpPr>
          <p:nvPr/>
        </p:nvGrpSpPr>
        <p:grpSpPr bwMode="auto">
          <a:xfrm>
            <a:off x="5336700" y="3671251"/>
            <a:ext cx="201613" cy="284162"/>
            <a:chOff x="3352800" y="2998694"/>
            <a:chExt cx="950259" cy="1075765"/>
          </a:xfrm>
        </p:grpSpPr>
        <p:sp>
          <p:nvSpPr>
            <p:cNvPr id="266" name="Flowchart: Delay 265">
              <a:extLst>
                <a:ext uri="{FF2B5EF4-FFF2-40B4-BE49-F238E27FC236}">
                  <a16:creationId xmlns:a16="http://schemas.microsoft.com/office/drawing/2014/main" id="{B6BAEF33-1785-4169-8BFA-FD152E69E1BB}"/>
                </a:ext>
              </a:extLst>
            </p:cNvPr>
            <p:cNvSpPr/>
            <p:nvPr/>
          </p:nvSpPr>
          <p:spPr>
            <a:xfrm rot="16200000">
              <a:off x="3492172" y="3570350"/>
              <a:ext cx="649066"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7" name="Oval 266">
              <a:extLst>
                <a:ext uri="{FF2B5EF4-FFF2-40B4-BE49-F238E27FC236}">
                  <a16:creationId xmlns:a16="http://schemas.microsoft.com/office/drawing/2014/main" id="{72AADD79-EB98-4BAF-A9D7-3D8E974FDCAA}"/>
                </a:ext>
              </a:extLst>
            </p:cNvPr>
            <p:cNvSpPr/>
            <p:nvPr/>
          </p:nvSpPr>
          <p:spPr>
            <a:xfrm>
              <a:off x="3569790" y="3070812"/>
              <a:ext cx="501314"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68" name="Pie 60">
              <a:extLst>
                <a:ext uri="{FF2B5EF4-FFF2-40B4-BE49-F238E27FC236}">
                  <a16:creationId xmlns:a16="http://schemas.microsoft.com/office/drawing/2014/main" id="{56690BDA-4C37-4B0D-B469-3A7CBC6FBB60}"/>
                </a:ext>
              </a:extLst>
            </p:cNvPr>
            <p:cNvSpPr/>
            <p:nvPr/>
          </p:nvSpPr>
          <p:spPr>
            <a:xfrm>
              <a:off x="3562305" y="2998694"/>
              <a:ext cx="501319" cy="51083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69" name="Diagonal Stripe 268">
              <a:extLst>
                <a:ext uri="{FF2B5EF4-FFF2-40B4-BE49-F238E27FC236}">
                  <a16:creationId xmlns:a16="http://schemas.microsoft.com/office/drawing/2014/main" id="{5A387B23-0984-4E48-B2B5-D56125B2F250}"/>
                </a:ext>
              </a:extLst>
            </p:cNvPr>
            <p:cNvSpPr/>
            <p:nvPr/>
          </p:nvSpPr>
          <p:spPr>
            <a:xfrm>
              <a:off x="4018730" y="3347267"/>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70" name="Diagonal Stripe 269">
              <a:extLst>
                <a:ext uri="{FF2B5EF4-FFF2-40B4-BE49-F238E27FC236}">
                  <a16:creationId xmlns:a16="http://schemas.microsoft.com/office/drawing/2014/main" id="{FFF1B23D-5F09-4108-97F2-4A543A9AACB7}"/>
                </a:ext>
              </a:extLst>
            </p:cNvPr>
            <p:cNvSpPr/>
            <p:nvPr/>
          </p:nvSpPr>
          <p:spPr>
            <a:xfrm flipH="1">
              <a:off x="3352800" y="3377314"/>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1278" name="Group 87">
            <a:extLst>
              <a:ext uri="{FF2B5EF4-FFF2-40B4-BE49-F238E27FC236}">
                <a16:creationId xmlns:a16="http://schemas.microsoft.com/office/drawing/2014/main" id="{A4065987-C2B4-4D1E-BECF-A0182EB84155}"/>
              </a:ext>
            </a:extLst>
          </p:cNvPr>
          <p:cNvGrpSpPr>
            <a:grpSpLocks/>
          </p:cNvGrpSpPr>
          <p:nvPr/>
        </p:nvGrpSpPr>
        <p:grpSpPr bwMode="auto">
          <a:xfrm>
            <a:off x="5089050" y="3737926"/>
            <a:ext cx="201613" cy="282575"/>
            <a:chOff x="3352800" y="2998694"/>
            <a:chExt cx="950259" cy="1075765"/>
          </a:xfrm>
        </p:grpSpPr>
        <p:sp>
          <p:nvSpPr>
            <p:cNvPr id="272" name="Flowchart: Delay 271">
              <a:extLst>
                <a:ext uri="{FF2B5EF4-FFF2-40B4-BE49-F238E27FC236}">
                  <a16:creationId xmlns:a16="http://schemas.microsoft.com/office/drawing/2014/main" id="{AB1F90EC-F850-4A47-9217-80541CF474CD}"/>
                </a:ext>
              </a:extLst>
            </p:cNvPr>
            <p:cNvSpPr/>
            <p:nvPr/>
          </p:nvSpPr>
          <p:spPr>
            <a:xfrm rot="16200000">
              <a:off x="3493368" y="3571550"/>
              <a:ext cx="646670" cy="359152"/>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3" name="Oval 272">
              <a:extLst>
                <a:ext uri="{FF2B5EF4-FFF2-40B4-BE49-F238E27FC236}">
                  <a16:creationId xmlns:a16="http://schemas.microsoft.com/office/drawing/2014/main" id="{3045A5CB-A667-46D4-90F9-06048CB1CF9C}"/>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4" name="Pie 90">
              <a:extLst>
                <a:ext uri="{FF2B5EF4-FFF2-40B4-BE49-F238E27FC236}">
                  <a16:creationId xmlns:a16="http://schemas.microsoft.com/office/drawing/2014/main" id="{C6FFA0D6-90BC-4569-AD92-FA8A5ADFFD1D}"/>
                </a:ext>
              </a:extLst>
            </p:cNvPr>
            <p:cNvSpPr/>
            <p:nvPr/>
          </p:nvSpPr>
          <p:spPr>
            <a:xfrm>
              <a:off x="3577270" y="2998694"/>
              <a:ext cx="501319" cy="513706"/>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75" name="Diagonal Stripe 274">
              <a:extLst>
                <a:ext uri="{FF2B5EF4-FFF2-40B4-BE49-F238E27FC236}">
                  <a16:creationId xmlns:a16="http://schemas.microsoft.com/office/drawing/2014/main" id="{366E1A68-FCC8-4818-867E-DEB118AD346F}"/>
                </a:ext>
              </a:extLst>
            </p:cNvPr>
            <p:cNvSpPr/>
            <p:nvPr/>
          </p:nvSpPr>
          <p:spPr>
            <a:xfrm>
              <a:off x="4018730" y="3349224"/>
              <a:ext cx="284329" cy="32031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76" name="Diagonal Stripe 275">
              <a:extLst>
                <a:ext uri="{FF2B5EF4-FFF2-40B4-BE49-F238E27FC236}">
                  <a16:creationId xmlns:a16="http://schemas.microsoft.com/office/drawing/2014/main" id="{B3DBE3BB-E534-49A8-8104-34C132A58560}"/>
                </a:ext>
              </a:extLst>
            </p:cNvPr>
            <p:cNvSpPr/>
            <p:nvPr/>
          </p:nvSpPr>
          <p:spPr>
            <a:xfrm flipH="1">
              <a:off x="3352800" y="3379440"/>
              <a:ext cx="284329" cy="326356"/>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1279" name="Group 93">
            <a:extLst>
              <a:ext uri="{FF2B5EF4-FFF2-40B4-BE49-F238E27FC236}">
                <a16:creationId xmlns:a16="http://schemas.microsoft.com/office/drawing/2014/main" id="{051C991C-EFF5-4360-A308-44995A354805}"/>
              </a:ext>
            </a:extLst>
          </p:cNvPr>
          <p:cNvGrpSpPr>
            <a:grpSpLocks/>
          </p:cNvGrpSpPr>
          <p:nvPr/>
        </p:nvGrpSpPr>
        <p:grpSpPr bwMode="auto">
          <a:xfrm>
            <a:off x="5631975" y="3507328"/>
            <a:ext cx="201613" cy="282575"/>
            <a:chOff x="3352800" y="2998694"/>
            <a:chExt cx="950259" cy="1075765"/>
          </a:xfrm>
        </p:grpSpPr>
        <p:sp>
          <p:nvSpPr>
            <p:cNvPr id="278" name="Flowchart: Delay 277">
              <a:extLst>
                <a:ext uri="{FF2B5EF4-FFF2-40B4-BE49-F238E27FC236}">
                  <a16:creationId xmlns:a16="http://schemas.microsoft.com/office/drawing/2014/main" id="{E0CEC320-9ADF-4FA0-BCDD-269E7C1E20A5}"/>
                </a:ext>
              </a:extLst>
            </p:cNvPr>
            <p:cNvSpPr/>
            <p:nvPr/>
          </p:nvSpPr>
          <p:spPr>
            <a:xfrm rot="16200000">
              <a:off x="3493368" y="3571550"/>
              <a:ext cx="646670"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9" name="Oval 278">
              <a:extLst>
                <a:ext uri="{FF2B5EF4-FFF2-40B4-BE49-F238E27FC236}">
                  <a16:creationId xmlns:a16="http://schemas.microsoft.com/office/drawing/2014/main" id="{A944B960-C811-4380-9437-252354AFCC6B}"/>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0" name="Pie 96">
              <a:extLst>
                <a:ext uri="{FF2B5EF4-FFF2-40B4-BE49-F238E27FC236}">
                  <a16:creationId xmlns:a16="http://schemas.microsoft.com/office/drawing/2014/main" id="{82D45421-7D58-4E12-B997-09E420DE739D}"/>
                </a:ext>
              </a:extLst>
            </p:cNvPr>
            <p:cNvSpPr/>
            <p:nvPr/>
          </p:nvSpPr>
          <p:spPr>
            <a:xfrm>
              <a:off x="3562305" y="2998694"/>
              <a:ext cx="501319" cy="513706"/>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81" name="Diagonal Stripe 280">
              <a:extLst>
                <a:ext uri="{FF2B5EF4-FFF2-40B4-BE49-F238E27FC236}">
                  <a16:creationId xmlns:a16="http://schemas.microsoft.com/office/drawing/2014/main" id="{D1BDC522-6A60-4D4D-93F3-DBE9A85793FE}"/>
                </a:ext>
              </a:extLst>
            </p:cNvPr>
            <p:cNvSpPr/>
            <p:nvPr/>
          </p:nvSpPr>
          <p:spPr>
            <a:xfrm>
              <a:off x="4018730" y="3349224"/>
              <a:ext cx="284329" cy="32031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82" name="Diagonal Stripe 281">
              <a:extLst>
                <a:ext uri="{FF2B5EF4-FFF2-40B4-BE49-F238E27FC236}">
                  <a16:creationId xmlns:a16="http://schemas.microsoft.com/office/drawing/2014/main" id="{7CC3CEAE-BE09-4D4E-ABA6-2203397F2351}"/>
                </a:ext>
              </a:extLst>
            </p:cNvPr>
            <p:cNvSpPr/>
            <p:nvPr/>
          </p:nvSpPr>
          <p:spPr>
            <a:xfrm flipH="1">
              <a:off x="3352800" y="3379440"/>
              <a:ext cx="284329" cy="326356"/>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aphicFrame>
        <p:nvGraphicFramePr>
          <p:cNvPr id="11280" name="Object 282">
            <a:extLst>
              <a:ext uri="{FF2B5EF4-FFF2-40B4-BE49-F238E27FC236}">
                <a16:creationId xmlns:a16="http://schemas.microsoft.com/office/drawing/2014/main" id="{CEDC7485-DE6B-439D-8658-2E23941F6865}"/>
              </a:ext>
            </a:extLst>
          </p:cNvPr>
          <p:cNvGraphicFramePr>
            <a:graphicFrameLocks noChangeAspect="1"/>
          </p:cNvGraphicFramePr>
          <p:nvPr>
            <p:extLst>
              <p:ext uri="{D42A27DB-BD31-4B8C-83A1-F6EECF244321}">
                <p14:modId xmlns:p14="http://schemas.microsoft.com/office/powerpoint/2010/main" val="3615979492"/>
              </p:ext>
            </p:extLst>
          </p:nvPr>
        </p:nvGraphicFramePr>
        <p:xfrm>
          <a:off x="5245895" y="4270056"/>
          <a:ext cx="1109663" cy="430212"/>
        </p:xfrm>
        <a:graphic>
          <a:graphicData uri="http://schemas.openxmlformats.org/presentationml/2006/ole">
            <mc:AlternateContent xmlns:mc="http://schemas.openxmlformats.org/markup-compatibility/2006">
              <mc:Choice xmlns:v="urn:schemas-microsoft-com:vml" Requires="v">
                <p:oleObj name="Equation" r:id="rId4" imgW="558558" imgH="215806" progId="Equation.DSMT4">
                  <p:embed/>
                </p:oleObj>
              </mc:Choice>
              <mc:Fallback>
                <p:oleObj name="Equation" r:id="rId4" imgW="558558" imgH="215806" progId="Equation.DSMT4">
                  <p:embed/>
                  <p:pic>
                    <p:nvPicPr>
                      <p:cNvPr id="11280" name="Object 282">
                        <a:extLst>
                          <a:ext uri="{FF2B5EF4-FFF2-40B4-BE49-F238E27FC236}">
                            <a16:creationId xmlns:a16="http://schemas.microsoft.com/office/drawing/2014/main" id="{CEDC7485-DE6B-439D-8658-2E23941F6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895" y="4270056"/>
                        <a:ext cx="11096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1" name="Object 283">
            <a:extLst>
              <a:ext uri="{FF2B5EF4-FFF2-40B4-BE49-F238E27FC236}">
                <a16:creationId xmlns:a16="http://schemas.microsoft.com/office/drawing/2014/main" id="{87BFB2D6-55B7-4EF5-86CB-B4A3CC72592F}"/>
              </a:ext>
            </a:extLst>
          </p:cNvPr>
          <p:cNvGraphicFramePr>
            <a:graphicFrameLocks noChangeAspect="1"/>
          </p:cNvGraphicFramePr>
          <p:nvPr>
            <p:extLst>
              <p:ext uri="{D42A27DB-BD31-4B8C-83A1-F6EECF244321}">
                <p14:modId xmlns:p14="http://schemas.microsoft.com/office/powerpoint/2010/main" val="2891944141"/>
              </p:ext>
            </p:extLst>
          </p:nvPr>
        </p:nvGraphicFramePr>
        <p:xfrm>
          <a:off x="5506563" y="4753926"/>
          <a:ext cx="808037" cy="352425"/>
        </p:xfrm>
        <a:graphic>
          <a:graphicData uri="http://schemas.openxmlformats.org/presentationml/2006/ole">
            <mc:AlternateContent xmlns:mc="http://schemas.openxmlformats.org/markup-compatibility/2006">
              <mc:Choice xmlns:v="urn:schemas-microsoft-com:vml" Requires="v">
                <p:oleObj name="Equation" r:id="rId6" imgW="405872" imgH="177569" progId="Equation.DSMT4">
                  <p:embed/>
                </p:oleObj>
              </mc:Choice>
              <mc:Fallback>
                <p:oleObj name="Equation" r:id="rId6" imgW="405872" imgH="177569" progId="Equation.DSMT4">
                  <p:embed/>
                  <p:pic>
                    <p:nvPicPr>
                      <p:cNvPr id="11281" name="Object 283">
                        <a:extLst>
                          <a:ext uri="{FF2B5EF4-FFF2-40B4-BE49-F238E27FC236}">
                            <a16:creationId xmlns:a16="http://schemas.microsoft.com/office/drawing/2014/main" id="{87BFB2D6-55B7-4EF5-86CB-B4A3CC7259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6563" y="4753926"/>
                        <a:ext cx="8080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2" name="Object 284">
            <a:extLst>
              <a:ext uri="{FF2B5EF4-FFF2-40B4-BE49-F238E27FC236}">
                <a16:creationId xmlns:a16="http://schemas.microsoft.com/office/drawing/2014/main" id="{79B7970A-4159-437C-A1DD-2F8DF7B5CC73}"/>
              </a:ext>
            </a:extLst>
          </p:cNvPr>
          <p:cNvGraphicFramePr>
            <a:graphicFrameLocks noChangeAspect="1"/>
          </p:cNvGraphicFramePr>
          <p:nvPr>
            <p:extLst>
              <p:ext uri="{D42A27DB-BD31-4B8C-83A1-F6EECF244321}">
                <p14:modId xmlns:p14="http://schemas.microsoft.com/office/powerpoint/2010/main" val="3206161536"/>
              </p:ext>
            </p:extLst>
          </p:nvPr>
        </p:nvGraphicFramePr>
        <p:xfrm>
          <a:off x="4753135" y="5092381"/>
          <a:ext cx="1670050" cy="403225"/>
        </p:xfrm>
        <a:graphic>
          <a:graphicData uri="http://schemas.openxmlformats.org/presentationml/2006/ole">
            <mc:AlternateContent xmlns:mc="http://schemas.openxmlformats.org/markup-compatibility/2006">
              <mc:Choice xmlns:v="urn:schemas-microsoft-com:vml" Requires="v">
                <p:oleObj name="Equation" r:id="rId8" imgW="837836" imgH="203112" progId="Equation.DSMT4">
                  <p:embed/>
                </p:oleObj>
              </mc:Choice>
              <mc:Fallback>
                <p:oleObj name="Equation" r:id="rId8" imgW="837836" imgH="203112" progId="Equation.DSMT4">
                  <p:embed/>
                  <p:pic>
                    <p:nvPicPr>
                      <p:cNvPr id="11282" name="Object 284">
                        <a:extLst>
                          <a:ext uri="{FF2B5EF4-FFF2-40B4-BE49-F238E27FC236}">
                            <a16:creationId xmlns:a16="http://schemas.microsoft.com/office/drawing/2014/main" id="{79B7970A-4159-437C-A1DD-2F8DF7B5CC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3135" y="5092381"/>
                        <a:ext cx="16700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3" name="Object 285">
            <a:extLst>
              <a:ext uri="{FF2B5EF4-FFF2-40B4-BE49-F238E27FC236}">
                <a16:creationId xmlns:a16="http://schemas.microsoft.com/office/drawing/2014/main" id="{B339A550-B7D1-4ECE-81F7-F1937D17934D}"/>
              </a:ext>
            </a:extLst>
          </p:cNvPr>
          <p:cNvGraphicFramePr>
            <a:graphicFrameLocks noChangeAspect="1"/>
          </p:cNvGraphicFramePr>
          <p:nvPr>
            <p:extLst>
              <p:ext uri="{D42A27DB-BD31-4B8C-83A1-F6EECF244321}">
                <p14:modId xmlns:p14="http://schemas.microsoft.com/office/powerpoint/2010/main" val="3886075004"/>
              </p:ext>
            </p:extLst>
          </p:nvPr>
        </p:nvGraphicFramePr>
        <p:xfrm>
          <a:off x="4530250" y="5492748"/>
          <a:ext cx="1847850" cy="403225"/>
        </p:xfrm>
        <a:graphic>
          <a:graphicData uri="http://schemas.openxmlformats.org/presentationml/2006/ole">
            <mc:AlternateContent xmlns:mc="http://schemas.openxmlformats.org/markup-compatibility/2006">
              <mc:Choice xmlns:v="urn:schemas-microsoft-com:vml" Requires="v">
                <p:oleObj name="Equation" r:id="rId10" imgW="926698" imgH="203112" progId="Equation.DSMT4">
                  <p:embed/>
                </p:oleObj>
              </mc:Choice>
              <mc:Fallback>
                <p:oleObj name="Equation" r:id="rId10" imgW="926698" imgH="203112" progId="Equation.DSMT4">
                  <p:embed/>
                  <p:pic>
                    <p:nvPicPr>
                      <p:cNvPr id="11283" name="Object 285">
                        <a:extLst>
                          <a:ext uri="{FF2B5EF4-FFF2-40B4-BE49-F238E27FC236}">
                            <a16:creationId xmlns:a16="http://schemas.microsoft.com/office/drawing/2014/main" id="{B339A550-B7D1-4ECE-81F7-F1937D1793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0250" y="5492748"/>
                        <a:ext cx="1847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4" name="Object 288">
            <a:extLst>
              <a:ext uri="{FF2B5EF4-FFF2-40B4-BE49-F238E27FC236}">
                <a16:creationId xmlns:a16="http://schemas.microsoft.com/office/drawing/2014/main" id="{23E9EB1E-BE9B-4858-9C54-4394C68AFF85}"/>
              </a:ext>
            </a:extLst>
          </p:cNvPr>
          <p:cNvGraphicFramePr>
            <a:graphicFrameLocks noChangeAspect="1"/>
          </p:cNvGraphicFramePr>
          <p:nvPr>
            <p:extLst>
              <p:ext uri="{D42A27DB-BD31-4B8C-83A1-F6EECF244321}">
                <p14:modId xmlns:p14="http://schemas.microsoft.com/office/powerpoint/2010/main" val="1141880382"/>
              </p:ext>
            </p:extLst>
          </p:nvPr>
        </p:nvGraphicFramePr>
        <p:xfrm>
          <a:off x="4576923" y="5812471"/>
          <a:ext cx="1844675" cy="504825"/>
        </p:xfrm>
        <a:graphic>
          <a:graphicData uri="http://schemas.openxmlformats.org/presentationml/2006/ole">
            <mc:AlternateContent xmlns:mc="http://schemas.openxmlformats.org/markup-compatibility/2006">
              <mc:Choice xmlns:v="urn:schemas-microsoft-com:vml" Requires="v">
                <p:oleObj name="Equation" r:id="rId12" imgW="926698" imgH="253890" progId="Equation.DSMT4">
                  <p:embed/>
                </p:oleObj>
              </mc:Choice>
              <mc:Fallback>
                <p:oleObj name="Equation" r:id="rId12" imgW="926698" imgH="253890" progId="Equation.DSMT4">
                  <p:embed/>
                  <p:pic>
                    <p:nvPicPr>
                      <p:cNvPr id="11284" name="Object 288">
                        <a:extLst>
                          <a:ext uri="{FF2B5EF4-FFF2-40B4-BE49-F238E27FC236}">
                            <a16:creationId xmlns:a16="http://schemas.microsoft.com/office/drawing/2014/main" id="{23E9EB1E-BE9B-4858-9C54-4394C68AFF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6923" y="5812471"/>
                        <a:ext cx="1844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85" name="Picture 2">
            <a:extLst>
              <a:ext uri="{FF2B5EF4-FFF2-40B4-BE49-F238E27FC236}">
                <a16:creationId xmlns:a16="http://schemas.microsoft.com/office/drawing/2014/main" id="{87F9DB71-61EE-42D8-A32C-D2293EBBFA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2309" y="3156901"/>
            <a:ext cx="19621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88" name="Object 14366">
            <a:extLst>
              <a:ext uri="{FF2B5EF4-FFF2-40B4-BE49-F238E27FC236}">
                <a16:creationId xmlns:a16="http://schemas.microsoft.com/office/drawing/2014/main" id="{560778DC-301C-4E1A-8D32-958DDC318AC0}"/>
              </a:ext>
            </a:extLst>
          </p:cNvPr>
          <p:cNvGraphicFramePr>
            <a:graphicFrameLocks noChangeAspect="1"/>
          </p:cNvGraphicFramePr>
          <p:nvPr>
            <p:extLst>
              <p:ext uri="{D42A27DB-BD31-4B8C-83A1-F6EECF244321}">
                <p14:modId xmlns:p14="http://schemas.microsoft.com/office/powerpoint/2010/main" val="4092146345"/>
              </p:ext>
            </p:extLst>
          </p:nvPr>
        </p:nvGraphicFramePr>
        <p:xfrm>
          <a:off x="761207" y="5012054"/>
          <a:ext cx="1160462" cy="327025"/>
        </p:xfrm>
        <a:graphic>
          <a:graphicData uri="http://schemas.openxmlformats.org/presentationml/2006/ole">
            <mc:AlternateContent xmlns:mc="http://schemas.openxmlformats.org/markup-compatibility/2006">
              <mc:Choice xmlns:v="urn:schemas-microsoft-com:vml" Requires="v">
                <p:oleObj name="Equation" r:id="rId15" imgW="583693" imgH="164957" progId="Equation.DSMT4">
                  <p:embed/>
                </p:oleObj>
              </mc:Choice>
              <mc:Fallback>
                <p:oleObj name="Equation" r:id="rId15" imgW="583693" imgH="164957" progId="Equation.DSMT4">
                  <p:embed/>
                  <p:pic>
                    <p:nvPicPr>
                      <p:cNvPr id="11288" name="Object 14366">
                        <a:extLst>
                          <a:ext uri="{FF2B5EF4-FFF2-40B4-BE49-F238E27FC236}">
                            <a16:creationId xmlns:a16="http://schemas.microsoft.com/office/drawing/2014/main" id="{560778DC-301C-4E1A-8D32-958DDC318AC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1207" y="5012054"/>
                        <a:ext cx="11604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9" name="Object 218">
            <a:extLst>
              <a:ext uri="{FF2B5EF4-FFF2-40B4-BE49-F238E27FC236}">
                <a16:creationId xmlns:a16="http://schemas.microsoft.com/office/drawing/2014/main" id="{46690D51-6384-4EBA-BB1E-A5BB3DA91E49}"/>
              </a:ext>
            </a:extLst>
          </p:cNvPr>
          <p:cNvGraphicFramePr>
            <a:graphicFrameLocks noChangeAspect="1"/>
          </p:cNvGraphicFramePr>
          <p:nvPr>
            <p:extLst>
              <p:ext uri="{D42A27DB-BD31-4B8C-83A1-F6EECF244321}">
                <p14:modId xmlns:p14="http://schemas.microsoft.com/office/powerpoint/2010/main" val="1148446689"/>
              </p:ext>
            </p:extLst>
          </p:nvPr>
        </p:nvGraphicFramePr>
        <p:xfrm>
          <a:off x="1057752" y="5320029"/>
          <a:ext cx="884237" cy="352425"/>
        </p:xfrm>
        <a:graphic>
          <a:graphicData uri="http://schemas.openxmlformats.org/presentationml/2006/ole">
            <mc:AlternateContent xmlns:mc="http://schemas.openxmlformats.org/markup-compatibility/2006">
              <mc:Choice xmlns:v="urn:schemas-microsoft-com:vml" Requires="v">
                <p:oleObj name="Equation" r:id="rId17" imgW="444114" imgH="177646" progId="Equation.DSMT4">
                  <p:embed/>
                </p:oleObj>
              </mc:Choice>
              <mc:Fallback>
                <p:oleObj name="Equation" r:id="rId17" imgW="444114" imgH="177646" progId="Equation.DSMT4">
                  <p:embed/>
                  <p:pic>
                    <p:nvPicPr>
                      <p:cNvPr id="11289" name="Object 218">
                        <a:extLst>
                          <a:ext uri="{FF2B5EF4-FFF2-40B4-BE49-F238E27FC236}">
                            <a16:creationId xmlns:a16="http://schemas.microsoft.com/office/drawing/2014/main" id="{46690D51-6384-4EBA-BB1E-A5BB3DA91E4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7752" y="5320029"/>
                        <a:ext cx="8842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0" name="Object 219">
            <a:extLst>
              <a:ext uri="{FF2B5EF4-FFF2-40B4-BE49-F238E27FC236}">
                <a16:creationId xmlns:a16="http://schemas.microsoft.com/office/drawing/2014/main" id="{19D7806A-16FB-4AB1-A91E-A5C6BF6E328C}"/>
              </a:ext>
            </a:extLst>
          </p:cNvPr>
          <p:cNvGraphicFramePr>
            <a:graphicFrameLocks noChangeAspect="1"/>
          </p:cNvGraphicFramePr>
          <p:nvPr>
            <p:extLst>
              <p:ext uri="{D42A27DB-BD31-4B8C-83A1-F6EECF244321}">
                <p14:modId xmlns:p14="http://schemas.microsoft.com/office/powerpoint/2010/main" val="3645584171"/>
              </p:ext>
            </p:extLst>
          </p:nvPr>
        </p:nvGraphicFramePr>
        <p:xfrm>
          <a:off x="506254" y="5650864"/>
          <a:ext cx="1744663" cy="403225"/>
        </p:xfrm>
        <a:graphic>
          <a:graphicData uri="http://schemas.openxmlformats.org/presentationml/2006/ole">
            <mc:AlternateContent xmlns:mc="http://schemas.openxmlformats.org/markup-compatibility/2006">
              <mc:Choice xmlns:v="urn:schemas-microsoft-com:vml" Requires="v">
                <p:oleObj name="Equation" r:id="rId19" imgW="876300" imgH="203200" progId="Equation.DSMT4">
                  <p:embed/>
                </p:oleObj>
              </mc:Choice>
              <mc:Fallback>
                <p:oleObj name="Equation" r:id="rId19" imgW="876300" imgH="203200" progId="Equation.DSMT4">
                  <p:embed/>
                  <p:pic>
                    <p:nvPicPr>
                      <p:cNvPr id="11290" name="Object 219">
                        <a:extLst>
                          <a:ext uri="{FF2B5EF4-FFF2-40B4-BE49-F238E27FC236}">
                            <a16:creationId xmlns:a16="http://schemas.microsoft.com/office/drawing/2014/main" id="{19D7806A-16FB-4AB1-A91E-A5C6BF6E328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6254" y="5650864"/>
                        <a:ext cx="174466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1" name="Object 286">
            <a:extLst>
              <a:ext uri="{FF2B5EF4-FFF2-40B4-BE49-F238E27FC236}">
                <a16:creationId xmlns:a16="http://schemas.microsoft.com/office/drawing/2014/main" id="{929FB43E-62C5-4411-9DE3-CA8350218384}"/>
              </a:ext>
            </a:extLst>
          </p:cNvPr>
          <p:cNvGraphicFramePr>
            <a:graphicFrameLocks noChangeAspect="1"/>
          </p:cNvGraphicFramePr>
          <p:nvPr>
            <p:extLst>
              <p:ext uri="{D42A27DB-BD31-4B8C-83A1-F6EECF244321}">
                <p14:modId xmlns:p14="http://schemas.microsoft.com/office/powerpoint/2010/main" val="2472196011"/>
              </p:ext>
            </p:extLst>
          </p:nvPr>
        </p:nvGraphicFramePr>
        <p:xfrm>
          <a:off x="2570322" y="4928869"/>
          <a:ext cx="1593850" cy="403225"/>
        </p:xfrm>
        <a:graphic>
          <a:graphicData uri="http://schemas.openxmlformats.org/presentationml/2006/ole">
            <mc:AlternateContent xmlns:mc="http://schemas.openxmlformats.org/markup-compatibility/2006">
              <mc:Choice xmlns:v="urn:schemas-microsoft-com:vml" Requires="v">
                <p:oleObj name="Equation" r:id="rId21" imgW="799753" imgH="203112" progId="Equation.DSMT4">
                  <p:embed/>
                </p:oleObj>
              </mc:Choice>
              <mc:Fallback>
                <p:oleObj name="Equation" r:id="rId21" imgW="799753" imgH="203112" progId="Equation.DSMT4">
                  <p:embed/>
                  <p:pic>
                    <p:nvPicPr>
                      <p:cNvPr id="11291" name="Object 286">
                        <a:extLst>
                          <a:ext uri="{FF2B5EF4-FFF2-40B4-BE49-F238E27FC236}">
                            <a16:creationId xmlns:a16="http://schemas.microsoft.com/office/drawing/2014/main" id="{929FB43E-62C5-4411-9DE3-CA835021838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70322" y="4928869"/>
                        <a:ext cx="1593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2" name="Object 287">
            <a:extLst>
              <a:ext uri="{FF2B5EF4-FFF2-40B4-BE49-F238E27FC236}">
                <a16:creationId xmlns:a16="http://schemas.microsoft.com/office/drawing/2014/main" id="{29CC076E-A31E-4CEA-BA54-169AFB65EB87}"/>
              </a:ext>
            </a:extLst>
          </p:cNvPr>
          <p:cNvGraphicFramePr>
            <a:graphicFrameLocks noChangeAspect="1"/>
          </p:cNvGraphicFramePr>
          <p:nvPr>
            <p:extLst>
              <p:ext uri="{D42A27DB-BD31-4B8C-83A1-F6EECF244321}">
                <p14:modId xmlns:p14="http://schemas.microsoft.com/office/powerpoint/2010/main" val="404962033"/>
              </p:ext>
            </p:extLst>
          </p:nvPr>
        </p:nvGraphicFramePr>
        <p:xfrm>
          <a:off x="2259807" y="5293994"/>
          <a:ext cx="1844675" cy="403225"/>
        </p:xfrm>
        <a:graphic>
          <a:graphicData uri="http://schemas.openxmlformats.org/presentationml/2006/ole">
            <mc:AlternateContent xmlns:mc="http://schemas.openxmlformats.org/markup-compatibility/2006">
              <mc:Choice xmlns:v="urn:schemas-microsoft-com:vml" Requires="v">
                <p:oleObj name="Equation" r:id="rId23" imgW="926698" imgH="203112" progId="Equation.DSMT4">
                  <p:embed/>
                </p:oleObj>
              </mc:Choice>
              <mc:Fallback>
                <p:oleObj name="Equation" r:id="rId23" imgW="926698" imgH="203112" progId="Equation.DSMT4">
                  <p:embed/>
                  <p:pic>
                    <p:nvPicPr>
                      <p:cNvPr id="11292" name="Object 287">
                        <a:extLst>
                          <a:ext uri="{FF2B5EF4-FFF2-40B4-BE49-F238E27FC236}">
                            <a16:creationId xmlns:a16="http://schemas.microsoft.com/office/drawing/2014/main" id="{29CC076E-A31E-4CEA-BA54-169AFB65EB8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59807" y="5293994"/>
                        <a:ext cx="18446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9" name="Group 81">
            <a:extLst>
              <a:ext uri="{FF2B5EF4-FFF2-40B4-BE49-F238E27FC236}">
                <a16:creationId xmlns:a16="http://schemas.microsoft.com/office/drawing/2014/main" id="{7277A9C0-896B-4929-A336-C019820CF5D6}"/>
              </a:ext>
            </a:extLst>
          </p:cNvPr>
          <p:cNvGrpSpPr>
            <a:grpSpLocks/>
          </p:cNvGrpSpPr>
          <p:nvPr/>
        </p:nvGrpSpPr>
        <p:grpSpPr bwMode="auto">
          <a:xfrm>
            <a:off x="6040194" y="3351592"/>
            <a:ext cx="201613" cy="282575"/>
            <a:chOff x="3352800" y="2998694"/>
            <a:chExt cx="950259" cy="1075765"/>
          </a:xfrm>
        </p:grpSpPr>
        <p:sp>
          <p:nvSpPr>
            <p:cNvPr id="140" name="Flowchart: Delay 139">
              <a:extLst>
                <a:ext uri="{FF2B5EF4-FFF2-40B4-BE49-F238E27FC236}">
                  <a16:creationId xmlns:a16="http://schemas.microsoft.com/office/drawing/2014/main" id="{C8459437-FF4A-4ED8-80F5-8595C33DD52A}"/>
                </a:ext>
              </a:extLst>
            </p:cNvPr>
            <p:cNvSpPr/>
            <p:nvPr/>
          </p:nvSpPr>
          <p:spPr>
            <a:xfrm rot="16200000">
              <a:off x="3493372" y="3571550"/>
              <a:ext cx="646666" cy="359152"/>
            </a:xfrm>
            <a:prstGeom prst="flowChartDelay">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1" name="Oval 140">
              <a:extLst>
                <a:ext uri="{FF2B5EF4-FFF2-40B4-BE49-F238E27FC236}">
                  <a16:creationId xmlns:a16="http://schemas.microsoft.com/office/drawing/2014/main" id="{7DFB71D5-7F20-452C-9963-14D91C037DF2}"/>
                </a:ext>
              </a:extLst>
            </p:cNvPr>
            <p:cNvSpPr/>
            <p:nvPr/>
          </p:nvSpPr>
          <p:spPr>
            <a:xfrm>
              <a:off x="3569790" y="3071217"/>
              <a:ext cx="501314" cy="501623"/>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2" name="Pie 84">
              <a:extLst>
                <a:ext uri="{FF2B5EF4-FFF2-40B4-BE49-F238E27FC236}">
                  <a16:creationId xmlns:a16="http://schemas.microsoft.com/office/drawing/2014/main" id="{37B9BE1C-924B-44D9-A84A-9D4E761C4B1E}"/>
                </a:ext>
              </a:extLst>
            </p:cNvPr>
            <p:cNvSpPr/>
            <p:nvPr/>
          </p:nvSpPr>
          <p:spPr>
            <a:xfrm>
              <a:off x="3577270" y="2998694"/>
              <a:ext cx="501319" cy="513710"/>
            </a:xfrm>
            <a:prstGeom prst="pie">
              <a:avLst>
                <a:gd name="adj1" fmla="val 9548722"/>
                <a:gd name="adj2" fmla="val 788036"/>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43" name="Diagonal Stripe 142">
              <a:extLst>
                <a:ext uri="{FF2B5EF4-FFF2-40B4-BE49-F238E27FC236}">
                  <a16:creationId xmlns:a16="http://schemas.microsoft.com/office/drawing/2014/main" id="{27E842E1-85A1-4B6F-801A-07D46FBC5A6E}"/>
                </a:ext>
              </a:extLst>
            </p:cNvPr>
            <p:cNvSpPr/>
            <p:nvPr/>
          </p:nvSpPr>
          <p:spPr>
            <a:xfrm>
              <a:off x="4018730" y="3349224"/>
              <a:ext cx="284329" cy="320314"/>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44" name="Diagonal Stripe 143">
              <a:extLst>
                <a:ext uri="{FF2B5EF4-FFF2-40B4-BE49-F238E27FC236}">
                  <a16:creationId xmlns:a16="http://schemas.microsoft.com/office/drawing/2014/main" id="{1C720A8D-4631-4984-9454-E98693B28B04}"/>
                </a:ext>
              </a:extLst>
            </p:cNvPr>
            <p:cNvSpPr/>
            <p:nvPr/>
          </p:nvSpPr>
          <p:spPr>
            <a:xfrm flipH="1">
              <a:off x="3352800" y="3379444"/>
              <a:ext cx="284329" cy="326356"/>
            </a:xfrm>
            <a:prstGeom prst="diagStrip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45" name="Group 93">
            <a:extLst>
              <a:ext uri="{FF2B5EF4-FFF2-40B4-BE49-F238E27FC236}">
                <a16:creationId xmlns:a16="http://schemas.microsoft.com/office/drawing/2014/main" id="{A6459280-B164-4C9E-A6B4-9032BFF55910}"/>
              </a:ext>
            </a:extLst>
          </p:cNvPr>
          <p:cNvGrpSpPr>
            <a:grpSpLocks/>
          </p:cNvGrpSpPr>
          <p:nvPr/>
        </p:nvGrpSpPr>
        <p:grpSpPr bwMode="auto">
          <a:xfrm>
            <a:off x="6286257" y="3283330"/>
            <a:ext cx="201612" cy="282575"/>
            <a:chOff x="3352800" y="2998694"/>
            <a:chExt cx="950259" cy="1075765"/>
          </a:xfrm>
        </p:grpSpPr>
        <p:sp>
          <p:nvSpPr>
            <p:cNvPr id="146" name="Flowchart: Delay 145">
              <a:extLst>
                <a:ext uri="{FF2B5EF4-FFF2-40B4-BE49-F238E27FC236}">
                  <a16:creationId xmlns:a16="http://schemas.microsoft.com/office/drawing/2014/main" id="{264BD0E5-F284-4CFC-9973-82D63DA66AC7}"/>
                </a:ext>
              </a:extLst>
            </p:cNvPr>
            <p:cNvSpPr/>
            <p:nvPr/>
          </p:nvSpPr>
          <p:spPr>
            <a:xfrm rot="16200000">
              <a:off x="3493370" y="3571549"/>
              <a:ext cx="646670" cy="359154"/>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7" name="Oval 146">
              <a:extLst>
                <a:ext uri="{FF2B5EF4-FFF2-40B4-BE49-F238E27FC236}">
                  <a16:creationId xmlns:a16="http://schemas.microsoft.com/office/drawing/2014/main" id="{263159F7-D0DF-4BBF-9E07-55853BC4095B}"/>
                </a:ext>
              </a:extLst>
            </p:cNvPr>
            <p:cNvSpPr/>
            <p:nvPr/>
          </p:nvSpPr>
          <p:spPr>
            <a:xfrm>
              <a:off x="3569786" y="3071217"/>
              <a:ext cx="501321"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8" name="Pie 96">
              <a:extLst>
                <a:ext uri="{FF2B5EF4-FFF2-40B4-BE49-F238E27FC236}">
                  <a16:creationId xmlns:a16="http://schemas.microsoft.com/office/drawing/2014/main" id="{C63F4D61-6269-4AEE-8F97-75A93848F09A}"/>
                </a:ext>
              </a:extLst>
            </p:cNvPr>
            <p:cNvSpPr/>
            <p:nvPr/>
          </p:nvSpPr>
          <p:spPr>
            <a:xfrm>
              <a:off x="3562306" y="2998694"/>
              <a:ext cx="501317" cy="513706"/>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49" name="Diagonal Stripe 148">
              <a:extLst>
                <a:ext uri="{FF2B5EF4-FFF2-40B4-BE49-F238E27FC236}">
                  <a16:creationId xmlns:a16="http://schemas.microsoft.com/office/drawing/2014/main" id="{7E41718B-4470-4E0F-8459-749DA262B6E6}"/>
                </a:ext>
              </a:extLst>
            </p:cNvPr>
            <p:cNvSpPr/>
            <p:nvPr/>
          </p:nvSpPr>
          <p:spPr>
            <a:xfrm>
              <a:off x="4018729" y="3349224"/>
              <a:ext cx="284330" cy="32031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50" name="Diagonal Stripe 149">
              <a:extLst>
                <a:ext uri="{FF2B5EF4-FFF2-40B4-BE49-F238E27FC236}">
                  <a16:creationId xmlns:a16="http://schemas.microsoft.com/office/drawing/2014/main" id="{E5B9623F-99D9-4B2A-B342-0EA819EFD765}"/>
                </a:ext>
              </a:extLst>
            </p:cNvPr>
            <p:cNvSpPr/>
            <p:nvPr/>
          </p:nvSpPr>
          <p:spPr>
            <a:xfrm flipH="1">
              <a:off x="3352800" y="3379440"/>
              <a:ext cx="284330" cy="326356"/>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51" name="Group 33">
            <a:extLst>
              <a:ext uri="{FF2B5EF4-FFF2-40B4-BE49-F238E27FC236}">
                <a16:creationId xmlns:a16="http://schemas.microsoft.com/office/drawing/2014/main" id="{EEAB9CAF-4CB7-43D6-97FF-5A6EF024F0DF}"/>
              </a:ext>
            </a:extLst>
          </p:cNvPr>
          <p:cNvGrpSpPr>
            <a:grpSpLocks/>
          </p:cNvGrpSpPr>
          <p:nvPr/>
        </p:nvGrpSpPr>
        <p:grpSpPr bwMode="auto">
          <a:xfrm>
            <a:off x="5829057" y="3270630"/>
            <a:ext cx="201612" cy="284162"/>
            <a:chOff x="3352800" y="2998694"/>
            <a:chExt cx="950259" cy="1075765"/>
          </a:xfrm>
        </p:grpSpPr>
        <p:sp>
          <p:nvSpPr>
            <p:cNvPr id="152" name="Flowchart: Delay 151">
              <a:extLst>
                <a:ext uri="{FF2B5EF4-FFF2-40B4-BE49-F238E27FC236}">
                  <a16:creationId xmlns:a16="http://schemas.microsoft.com/office/drawing/2014/main" id="{BAE61749-ABBB-4CE2-B7E8-502FE08285DA}"/>
                </a:ext>
              </a:extLst>
            </p:cNvPr>
            <p:cNvSpPr/>
            <p:nvPr/>
          </p:nvSpPr>
          <p:spPr>
            <a:xfrm rot="16200000">
              <a:off x="3492174" y="3570349"/>
              <a:ext cx="649066" cy="35915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3" name="Oval 152">
              <a:extLst>
                <a:ext uri="{FF2B5EF4-FFF2-40B4-BE49-F238E27FC236}">
                  <a16:creationId xmlns:a16="http://schemas.microsoft.com/office/drawing/2014/main" id="{5E9F1AB9-F7B3-4BE0-B013-0C310DCE51D3}"/>
                </a:ext>
              </a:extLst>
            </p:cNvPr>
            <p:cNvSpPr/>
            <p:nvPr/>
          </p:nvSpPr>
          <p:spPr>
            <a:xfrm>
              <a:off x="3569786" y="3070812"/>
              <a:ext cx="501321"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4" name="Pie 36">
              <a:extLst>
                <a:ext uri="{FF2B5EF4-FFF2-40B4-BE49-F238E27FC236}">
                  <a16:creationId xmlns:a16="http://schemas.microsoft.com/office/drawing/2014/main" id="{ACA2A92C-FE6A-46F4-8E27-8D126778E80F}"/>
                </a:ext>
              </a:extLst>
            </p:cNvPr>
            <p:cNvSpPr/>
            <p:nvPr/>
          </p:nvSpPr>
          <p:spPr>
            <a:xfrm>
              <a:off x="3577271" y="2998694"/>
              <a:ext cx="501317" cy="51083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55" name="Diagonal Stripe 154">
              <a:extLst>
                <a:ext uri="{FF2B5EF4-FFF2-40B4-BE49-F238E27FC236}">
                  <a16:creationId xmlns:a16="http://schemas.microsoft.com/office/drawing/2014/main" id="{516F3290-CA02-41F6-AC79-4B9BF7BB6BCA}"/>
                </a:ext>
              </a:extLst>
            </p:cNvPr>
            <p:cNvSpPr/>
            <p:nvPr/>
          </p:nvSpPr>
          <p:spPr>
            <a:xfrm>
              <a:off x="4018729" y="3347267"/>
              <a:ext cx="284330" cy="324533"/>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56" name="Diagonal Stripe 155">
              <a:extLst>
                <a:ext uri="{FF2B5EF4-FFF2-40B4-BE49-F238E27FC236}">
                  <a16:creationId xmlns:a16="http://schemas.microsoft.com/office/drawing/2014/main" id="{2CB26904-8AF1-4009-99DE-A462818A0609}"/>
                </a:ext>
              </a:extLst>
            </p:cNvPr>
            <p:cNvSpPr/>
            <p:nvPr/>
          </p:nvSpPr>
          <p:spPr>
            <a:xfrm flipH="1">
              <a:off x="3352800" y="3377314"/>
              <a:ext cx="284330" cy="324533"/>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57" name="Group 57">
            <a:extLst>
              <a:ext uri="{FF2B5EF4-FFF2-40B4-BE49-F238E27FC236}">
                <a16:creationId xmlns:a16="http://schemas.microsoft.com/office/drawing/2014/main" id="{C471C5D3-338C-4F04-8011-23AA447A6BAA}"/>
              </a:ext>
            </a:extLst>
          </p:cNvPr>
          <p:cNvGrpSpPr>
            <a:grpSpLocks/>
          </p:cNvGrpSpPr>
          <p:nvPr/>
        </p:nvGrpSpPr>
        <p:grpSpPr bwMode="auto">
          <a:xfrm>
            <a:off x="6167194" y="3440082"/>
            <a:ext cx="201613" cy="284162"/>
            <a:chOff x="3352800" y="2998694"/>
            <a:chExt cx="950259" cy="1075765"/>
          </a:xfrm>
        </p:grpSpPr>
        <p:sp>
          <p:nvSpPr>
            <p:cNvPr id="158" name="Flowchart: Delay 157">
              <a:extLst>
                <a:ext uri="{FF2B5EF4-FFF2-40B4-BE49-F238E27FC236}">
                  <a16:creationId xmlns:a16="http://schemas.microsoft.com/office/drawing/2014/main" id="{E652DFC8-1F09-4812-85A1-C2591C214CA4}"/>
                </a:ext>
              </a:extLst>
            </p:cNvPr>
            <p:cNvSpPr/>
            <p:nvPr/>
          </p:nvSpPr>
          <p:spPr>
            <a:xfrm rot="16200000">
              <a:off x="3492172" y="3570350"/>
              <a:ext cx="649066"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59" name="Oval 158">
              <a:extLst>
                <a:ext uri="{FF2B5EF4-FFF2-40B4-BE49-F238E27FC236}">
                  <a16:creationId xmlns:a16="http://schemas.microsoft.com/office/drawing/2014/main" id="{E8547F18-DCEE-41B3-ADBE-AC298D60E307}"/>
                </a:ext>
              </a:extLst>
            </p:cNvPr>
            <p:cNvSpPr/>
            <p:nvPr/>
          </p:nvSpPr>
          <p:spPr>
            <a:xfrm>
              <a:off x="3569790" y="3070812"/>
              <a:ext cx="501314"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0" name="Pie 60">
              <a:extLst>
                <a:ext uri="{FF2B5EF4-FFF2-40B4-BE49-F238E27FC236}">
                  <a16:creationId xmlns:a16="http://schemas.microsoft.com/office/drawing/2014/main" id="{9B5716F7-9579-4B79-95E5-749BE501616B}"/>
                </a:ext>
              </a:extLst>
            </p:cNvPr>
            <p:cNvSpPr/>
            <p:nvPr/>
          </p:nvSpPr>
          <p:spPr>
            <a:xfrm>
              <a:off x="3562305" y="2998694"/>
              <a:ext cx="501319" cy="51083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61" name="Diagonal Stripe 160">
              <a:extLst>
                <a:ext uri="{FF2B5EF4-FFF2-40B4-BE49-F238E27FC236}">
                  <a16:creationId xmlns:a16="http://schemas.microsoft.com/office/drawing/2014/main" id="{D174B7E4-43C1-4B34-ADF5-8FFC8116E852}"/>
                </a:ext>
              </a:extLst>
            </p:cNvPr>
            <p:cNvSpPr/>
            <p:nvPr/>
          </p:nvSpPr>
          <p:spPr>
            <a:xfrm>
              <a:off x="4018730" y="3347267"/>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62" name="Diagonal Stripe 161">
              <a:extLst>
                <a:ext uri="{FF2B5EF4-FFF2-40B4-BE49-F238E27FC236}">
                  <a16:creationId xmlns:a16="http://schemas.microsoft.com/office/drawing/2014/main" id="{914825DB-49AC-4AC1-929D-A7567D843F58}"/>
                </a:ext>
              </a:extLst>
            </p:cNvPr>
            <p:cNvSpPr/>
            <p:nvPr/>
          </p:nvSpPr>
          <p:spPr>
            <a:xfrm flipH="1">
              <a:off x="3352800" y="3377314"/>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63" name="Group 87">
            <a:extLst>
              <a:ext uri="{FF2B5EF4-FFF2-40B4-BE49-F238E27FC236}">
                <a16:creationId xmlns:a16="http://schemas.microsoft.com/office/drawing/2014/main" id="{5520F56F-718E-410B-90AC-83F658D2AA96}"/>
              </a:ext>
            </a:extLst>
          </p:cNvPr>
          <p:cNvGrpSpPr>
            <a:grpSpLocks/>
          </p:cNvGrpSpPr>
          <p:nvPr/>
        </p:nvGrpSpPr>
        <p:grpSpPr bwMode="auto">
          <a:xfrm>
            <a:off x="5919544" y="3506757"/>
            <a:ext cx="201613" cy="282575"/>
            <a:chOff x="3352800" y="2998694"/>
            <a:chExt cx="950259" cy="1075765"/>
          </a:xfrm>
        </p:grpSpPr>
        <p:sp>
          <p:nvSpPr>
            <p:cNvPr id="164" name="Flowchart: Delay 163">
              <a:extLst>
                <a:ext uri="{FF2B5EF4-FFF2-40B4-BE49-F238E27FC236}">
                  <a16:creationId xmlns:a16="http://schemas.microsoft.com/office/drawing/2014/main" id="{8CB50330-14EE-400A-98E9-E5914ACB9B26}"/>
                </a:ext>
              </a:extLst>
            </p:cNvPr>
            <p:cNvSpPr/>
            <p:nvPr/>
          </p:nvSpPr>
          <p:spPr>
            <a:xfrm rot="16200000">
              <a:off x="3493368" y="3571550"/>
              <a:ext cx="646670" cy="359152"/>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5" name="Oval 164">
              <a:extLst>
                <a:ext uri="{FF2B5EF4-FFF2-40B4-BE49-F238E27FC236}">
                  <a16:creationId xmlns:a16="http://schemas.microsoft.com/office/drawing/2014/main" id="{5A832AAB-F07D-487E-8895-37782FBADC24}"/>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66" name="Pie 90">
              <a:extLst>
                <a:ext uri="{FF2B5EF4-FFF2-40B4-BE49-F238E27FC236}">
                  <a16:creationId xmlns:a16="http://schemas.microsoft.com/office/drawing/2014/main" id="{EAA28BFC-6A30-42E3-8F4A-5D3C3CEB52D1}"/>
                </a:ext>
              </a:extLst>
            </p:cNvPr>
            <p:cNvSpPr/>
            <p:nvPr/>
          </p:nvSpPr>
          <p:spPr>
            <a:xfrm>
              <a:off x="3577270" y="2998694"/>
              <a:ext cx="501319" cy="513706"/>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67" name="Diagonal Stripe 166">
              <a:extLst>
                <a:ext uri="{FF2B5EF4-FFF2-40B4-BE49-F238E27FC236}">
                  <a16:creationId xmlns:a16="http://schemas.microsoft.com/office/drawing/2014/main" id="{A22FBAD0-56B6-4CFC-9127-44AFD322C506}"/>
                </a:ext>
              </a:extLst>
            </p:cNvPr>
            <p:cNvSpPr/>
            <p:nvPr/>
          </p:nvSpPr>
          <p:spPr>
            <a:xfrm>
              <a:off x="4018730" y="3349224"/>
              <a:ext cx="284329" cy="32031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68" name="Diagonal Stripe 167">
              <a:extLst>
                <a:ext uri="{FF2B5EF4-FFF2-40B4-BE49-F238E27FC236}">
                  <a16:creationId xmlns:a16="http://schemas.microsoft.com/office/drawing/2014/main" id="{D4550F3E-A885-47E0-93C3-9585BA715AC7}"/>
                </a:ext>
              </a:extLst>
            </p:cNvPr>
            <p:cNvSpPr/>
            <p:nvPr/>
          </p:nvSpPr>
          <p:spPr>
            <a:xfrm flipH="1">
              <a:off x="3352800" y="3379440"/>
              <a:ext cx="284329" cy="326356"/>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69" name="Group 93">
            <a:extLst>
              <a:ext uri="{FF2B5EF4-FFF2-40B4-BE49-F238E27FC236}">
                <a16:creationId xmlns:a16="http://schemas.microsoft.com/office/drawing/2014/main" id="{6F99F97A-FE09-44FE-8BBD-C43966C2EF39}"/>
              </a:ext>
            </a:extLst>
          </p:cNvPr>
          <p:cNvGrpSpPr>
            <a:grpSpLocks/>
          </p:cNvGrpSpPr>
          <p:nvPr/>
        </p:nvGrpSpPr>
        <p:grpSpPr bwMode="auto">
          <a:xfrm>
            <a:off x="6462469" y="3330955"/>
            <a:ext cx="201613" cy="282575"/>
            <a:chOff x="3352800" y="2998694"/>
            <a:chExt cx="950259" cy="1075765"/>
          </a:xfrm>
        </p:grpSpPr>
        <p:sp>
          <p:nvSpPr>
            <p:cNvPr id="170" name="Flowchart: Delay 169">
              <a:extLst>
                <a:ext uri="{FF2B5EF4-FFF2-40B4-BE49-F238E27FC236}">
                  <a16:creationId xmlns:a16="http://schemas.microsoft.com/office/drawing/2014/main" id="{C61EFEAE-A120-4D50-B084-1D64DB5E8015}"/>
                </a:ext>
              </a:extLst>
            </p:cNvPr>
            <p:cNvSpPr/>
            <p:nvPr/>
          </p:nvSpPr>
          <p:spPr>
            <a:xfrm rot="16200000">
              <a:off x="3493368" y="3571550"/>
              <a:ext cx="646670"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1" name="Oval 170">
              <a:extLst>
                <a:ext uri="{FF2B5EF4-FFF2-40B4-BE49-F238E27FC236}">
                  <a16:creationId xmlns:a16="http://schemas.microsoft.com/office/drawing/2014/main" id="{B98469EF-900D-4EFE-AC2B-E057BDCBF9BF}"/>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2" name="Pie 96">
              <a:extLst>
                <a:ext uri="{FF2B5EF4-FFF2-40B4-BE49-F238E27FC236}">
                  <a16:creationId xmlns:a16="http://schemas.microsoft.com/office/drawing/2014/main" id="{6A25F621-ED94-4FC7-B37B-D3763DAF5D42}"/>
                </a:ext>
              </a:extLst>
            </p:cNvPr>
            <p:cNvSpPr/>
            <p:nvPr/>
          </p:nvSpPr>
          <p:spPr>
            <a:xfrm>
              <a:off x="3562305" y="2998694"/>
              <a:ext cx="501319" cy="513706"/>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73" name="Diagonal Stripe 172">
              <a:extLst>
                <a:ext uri="{FF2B5EF4-FFF2-40B4-BE49-F238E27FC236}">
                  <a16:creationId xmlns:a16="http://schemas.microsoft.com/office/drawing/2014/main" id="{BC404FD4-5FD1-4E54-862C-91EB3EF491F2}"/>
                </a:ext>
              </a:extLst>
            </p:cNvPr>
            <p:cNvSpPr/>
            <p:nvPr/>
          </p:nvSpPr>
          <p:spPr>
            <a:xfrm>
              <a:off x="4018730" y="3349224"/>
              <a:ext cx="284329" cy="32031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74" name="Diagonal Stripe 173">
              <a:extLst>
                <a:ext uri="{FF2B5EF4-FFF2-40B4-BE49-F238E27FC236}">
                  <a16:creationId xmlns:a16="http://schemas.microsoft.com/office/drawing/2014/main" id="{83B5F5E0-67F7-4C09-A9AA-BA4D11F455A5}"/>
                </a:ext>
              </a:extLst>
            </p:cNvPr>
            <p:cNvSpPr/>
            <p:nvPr/>
          </p:nvSpPr>
          <p:spPr>
            <a:xfrm flipH="1">
              <a:off x="3352800" y="3379440"/>
              <a:ext cx="284329" cy="326356"/>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75" name="Group 93">
            <a:extLst>
              <a:ext uri="{FF2B5EF4-FFF2-40B4-BE49-F238E27FC236}">
                <a16:creationId xmlns:a16="http://schemas.microsoft.com/office/drawing/2014/main" id="{3CCFA771-1B1B-4FD0-8A16-684A3089C81C}"/>
              </a:ext>
            </a:extLst>
          </p:cNvPr>
          <p:cNvGrpSpPr>
            <a:grpSpLocks/>
          </p:cNvGrpSpPr>
          <p:nvPr/>
        </p:nvGrpSpPr>
        <p:grpSpPr bwMode="auto">
          <a:xfrm>
            <a:off x="5573916" y="3615528"/>
            <a:ext cx="201612" cy="282575"/>
            <a:chOff x="3352800" y="2998694"/>
            <a:chExt cx="950259" cy="1075765"/>
          </a:xfrm>
        </p:grpSpPr>
        <p:sp>
          <p:nvSpPr>
            <p:cNvPr id="176" name="Flowchart: Delay 175">
              <a:extLst>
                <a:ext uri="{FF2B5EF4-FFF2-40B4-BE49-F238E27FC236}">
                  <a16:creationId xmlns:a16="http://schemas.microsoft.com/office/drawing/2014/main" id="{BAF1F103-484E-48E6-8609-57034DBC53C4}"/>
                </a:ext>
              </a:extLst>
            </p:cNvPr>
            <p:cNvSpPr/>
            <p:nvPr/>
          </p:nvSpPr>
          <p:spPr>
            <a:xfrm rot="16200000">
              <a:off x="3493370" y="3571549"/>
              <a:ext cx="646670" cy="359154"/>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7" name="Oval 176">
              <a:extLst>
                <a:ext uri="{FF2B5EF4-FFF2-40B4-BE49-F238E27FC236}">
                  <a16:creationId xmlns:a16="http://schemas.microsoft.com/office/drawing/2014/main" id="{813DD20B-B4D8-477D-A47C-3E11C0EA4500}"/>
                </a:ext>
              </a:extLst>
            </p:cNvPr>
            <p:cNvSpPr/>
            <p:nvPr/>
          </p:nvSpPr>
          <p:spPr>
            <a:xfrm>
              <a:off x="3569786" y="3071217"/>
              <a:ext cx="501321"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78" name="Pie 96">
              <a:extLst>
                <a:ext uri="{FF2B5EF4-FFF2-40B4-BE49-F238E27FC236}">
                  <a16:creationId xmlns:a16="http://schemas.microsoft.com/office/drawing/2014/main" id="{93CC9D9B-1EEA-4984-9591-7E73B0EDBE9C}"/>
                </a:ext>
              </a:extLst>
            </p:cNvPr>
            <p:cNvSpPr/>
            <p:nvPr/>
          </p:nvSpPr>
          <p:spPr>
            <a:xfrm>
              <a:off x="3562306" y="2998694"/>
              <a:ext cx="501317" cy="513706"/>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79" name="Diagonal Stripe 178">
              <a:extLst>
                <a:ext uri="{FF2B5EF4-FFF2-40B4-BE49-F238E27FC236}">
                  <a16:creationId xmlns:a16="http://schemas.microsoft.com/office/drawing/2014/main" id="{E89F835E-625A-48E4-92F0-279996F2F0CE}"/>
                </a:ext>
              </a:extLst>
            </p:cNvPr>
            <p:cNvSpPr/>
            <p:nvPr/>
          </p:nvSpPr>
          <p:spPr>
            <a:xfrm>
              <a:off x="4018729" y="3349224"/>
              <a:ext cx="284330" cy="32031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80" name="Diagonal Stripe 179">
              <a:extLst>
                <a:ext uri="{FF2B5EF4-FFF2-40B4-BE49-F238E27FC236}">
                  <a16:creationId xmlns:a16="http://schemas.microsoft.com/office/drawing/2014/main" id="{B104C8F2-84AE-43DD-AFF8-715E83859767}"/>
                </a:ext>
              </a:extLst>
            </p:cNvPr>
            <p:cNvSpPr/>
            <p:nvPr/>
          </p:nvSpPr>
          <p:spPr>
            <a:xfrm flipH="1">
              <a:off x="3352800" y="3379440"/>
              <a:ext cx="284330" cy="326356"/>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81" name="Group 93">
            <a:extLst>
              <a:ext uri="{FF2B5EF4-FFF2-40B4-BE49-F238E27FC236}">
                <a16:creationId xmlns:a16="http://schemas.microsoft.com/office/drawing/2014/main" id="{4A15EFFB-F334-4D21-A7F7-3413E183C881}"/>
              </a:ext>
            </a:extLst>
          </p:cNvPr>
          <p:cNvGrpSpPr>
            <a:grpSpLocks/>
          </p:cNvGrpSpPr>
          <p:nvPr/>
        </p:nvGrpSpPr>
        <p:grpSpPr bwMode="auto">
          <a:xfrm>
            <a:off x="5750128" y="3663153"/>
            <a:ext cx="201613" cy="282575"/>
            <a:chOff x="3352800" y="2998694"/>
            <a:chExt cx="950259" cy="1075765"/>
          </a:xfrm>
        </p:grpSpPr>
        <p:sp>
          <p:nvSpPr>
            <p:cNvPr id="182" name="Flowchart: Delay 181">
              <a:extLst>
                <a:ext uri="{FF2B5EF4-FFF2-40B4-BE49-F238E27FC236}">
                  <a16:creationId xmlns:a16="http://schemas.microsoft.com/office/drawing/2014/main" id="{BD88DAC6-E27D-4869-BFA4-FC43850CD230}"/>
                </a:ext>
              </a:extLst>
            </p:cNvPr>
            <p:cNvSpPr/>
            <p:nvPr/>
          </p:nvSpPr>
          <p:spPr>
            <a:xfrm rot="16200000">
              <a:off x="3493368" y="3571550"/>
              <a:ext cx="646670"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3" name="Oval 182">
              <a:extLst>
                <a:ext uri="{FF2B5EF4-FFF2-40B4-BE49-F238E27FC236}">
                  <a16:creationId xmlns:a16="http://schemas.microsoft.com/office/drawing/2014/main" id="{DC4E1D4A-2B63-4D53-ADAD-5DF61622B78F}"/>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4" name="Pie 96">
              <a:extLst>
                <a:ext uri="{FF2B5EF4-FFF2-40B4-BE49-F238E27FC236}">
                  <a16:creationId xmlns:a16="http://schemas.microsoft.com/office/drawing/2014/main" id="{9F91064D-83AC-415F-B569-D1EFA21F4EE2}"/>
                </a:ext>
              </a:extLst>
            </p:cNvPr>
            <p:cNvSpPr/>
            <p:nvPr/>
          </p:nvSpPr>
          <p:spPr>
            <a:xfrm>
              <a:off x="3562305" y="2998694"/>
              <a:ext cx="501319" cy="513706"/>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85" name="Diagonal Stripe 184">
              <a:extLst>
                <a:ext uri="{FF2B5EF4-FFF2-40B4-BE49-F238E27FC236}">
                  <a16:creationId xmlns:a16="http://schemas.microsoft.com/office/drawing/2014/main" id="{06D5F0D1-F2DA-42DA-BC02-365AFF381FD3}"/>
                </a:ext>
              </a:extLst>
            </p:cNvPr>
            <p:cNvSpPr/>
            <p:nvPr/>
          </p:nvSpPr>
          <p:spPr>
            <a:xfrm>
              <a:off x="4018730" y="3349224"/>
              <a:ext cx="284329" cy="32031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86" name="Diagonal Stripe 185">
              <a:extLst>
                <a:ext uri="{FF2B5EF4-FFF2-40B4-BE49-F238E27FC236}">
                  <a16:creationId xmlns:a16="http://schemas.microsoft.com/office/drawing/2014/main" id="{56037394-7A5E-4700-BB83-FC9FAB35ED7B}"/>
                </a:ext>
              </a:extLst>
            </p:cNvPr>
            <p:cNvSpPr/>
            <p:nvPr/>
          </p:nvSpPr>
          <p:spPr>
            <a:xfrm flipH="1">
              <a:off x="3352800" y="3379440"/>
              <a:ext cx="284329" cy="326356"/>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87" name="Group 57">
            <a:extLst>
              <a:ext uri="{FF2B5EF4-FFF2-40B4-BE49-F238E27FC236}">
                <a16:creationId xmlns:a16="http://schemas.microsoft.com/office/drawing/2014/main" id="{C0841BAD-7E70-4179-B7C6-5403A7A64B8D}"/>
              </a:ext>
            </a:extLst>
          </p:cNvPr>
          <p:cNvGrpSpPr>
            <a:grpSpLocks/>
          </p:cNvGrpSpPr>
          <p:nvPr/>
        </p:nvGrpSpPr>
        <p:grpSpPr bwMode="auto">
          <a:xfrm>
            <a:off x="6285347" y="3595907"/>
            <a:ext cx="201613" cy="284162"/>
            <a:chOff x="3352800" y="2998694"/>
            <a:chExt cx="950259" cy="1075765"/>
          </a:xfrm>
        </p:grpSpPr>
        <p:sp>
          <p:nvSpPr>
            <p:cNvPr id="188" name="Flowchart: Delay 187">
              <a:extLst>
                <a:ext uri="{FF2B5EF4-FFF2-40B4-BE49-F238E27FC236}">
                  <a16:creationId xmlns:a16="http://schemas.microsoft.com/office/drawing/2014/main" id="{402D8458-E9FF-4184-A849-D8654BECFE81}"/>
                </a:ext>
              </a:extLst>
            </p:cNvPr>
            <p:cNvSpPr/>
            <p:nvPr/>
          </p:nvSpPr>
          <p:spPr>
            <a:xfrm rot="16200000">
              <a:off x="3492172" y="3570350"/>
              <a:ext cx="649066"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9" name="Oval 188">
              <a:extLst>
                <a:ext uri="{FF2B5EF4-FFF2-40B4-BE49-F238E27FC236}">
                  <a16:creationId xmlns:a16="http://schemas.microsoft.com/office/drawing/2014/main" id="{D26ECCD9-5211-4949-B5BB-3C4E55CE27BB}"/>
                </a:ext>
              </a:extLst>
            </p:cNvPr>
            <p:cNvSpPr/>
            <p:nvPr/>
          </p:nvSpPr>
          <p:spPr>
            <a:xfrm>
              <a:off x="3569790" y="3070812"/>
              <a:ext cx="501314"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0" name="Pie 60">
              <a:extLst>
                <a:ext uri="{FF2B5EF4-FFF2-40B4-BE49-F238E27FC236}">
                  <a16:creationId xmlns:a16="http://schemas.microsoft.com/office/drawing/2014/main" id="{E59EEFCE-53C8-4F3C-841A-171194592219}"/>
                </a:ext>
              </a:extLst>
            </p:cNvPr>
            <p:cNvSpPr/>
            <p:nvPr/>
          </p:nvSpPr>
          <p:spPr>
            <a:xfrm>
              <a:off x="3562305" y="2998694"/>
              <a:ext cx="501319" cy="51083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91" name="Diagonal Stripe 190">
              <a:extLst>
                <a:ext uri="{FF2B5EF4-FFF2-40B4-BE49-F238E27FC236}">
                  <a16:creationId xmlns:a16="http://schemas.microsoft.com/office/drawing/2014/main" id="{DB094113-2509-40A2-8DD3-9018630D93D4}"/>
                </a:ext>
              </a:extLst>
            </p:cNvPr>
            <p:cNvSpPr/>
            <p:nvPr/>
          </p:nvSpPr>
          <p:spPr>
            <a:xfrm>
              <a:off x="4018730" y="3347267"/>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92" name="Diagonal Stripe 191">
              <a:extLst>
                <a:ext uri="{FF2B5EF4-FFF2-40B4-BE49-F238E27FC236}">
                  <a16:creationId xmlns:a16="http://schemas.microsoft.com/office/drawing/2014/main" id="{91CAED66-01C2-4438-9A6F-DF652CDEB972}"/>
                </a:ext>
              </a:extLst>
            </p:cNvPr>
            <p:cNvSpPr/>
            <p:nvPr/>
          </p:nvSpPr>
          <p:spPr>
            <a:xfrm flipH="1">
              <a:off x="3352800" y="3377314"/>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93" name="Group 87">
            <a:extLst>
              <a:ext uri="{FF2B5EF4-FFF2-40B4-BE49-F238E27FC236}">
                <a16:creationId xmlns:a16="http://schemas.microsoft.com/office/drawing/2014/main" id="{A300E5A1-86FE-412E-834F-6C7915D19489}"/>
              </a:ext>
            </a:extLst>
          </p:cNvPr>
          <p:cNvGrpSpPr>
            <a:grpSpLocks/>
          </p:cNvGrpSpPr>
          <p:nvPr/>
        </p:nvGrpSpPr>
        <p:grpSpPr bwMode="auto">
          <a:xfrm>
            <a:off x="6037697" y="3662582"/>
            <a:ext cx="201613" cy="282575"/>
            <a:chOff x="3352800" y="2998694"/>
            <a:chExt cx="950259" cy="1075765"/>
          </a:xfrm>
        </p:grpSpPr>
        <p:sp>
          <p:nvSpPr>
            <p:cNvPr id="194" name="Flowchart: Delay 193">
              <a:extLst>
                <a:ext uri="{FF2B5EF4-FFF2-40B4-BE49-F238E27FC236}">
                  <a16:creationId xmlns:a16="http://schemas.microsoft.com/office/drawing/2014/main" id="{DD5C50E4-81EA-4C27-9A40-8B688806E563}"/>
                </a:ext>
              </a:extLst>
            </p:cNvPr>
            <p:cNvSpPr/>
            <p:nvPr/>
          </p:nvSpPr>
          <p:spPr>
            <a:xfrm rot="16200000">
              <a:off x="3493368" y="3571550"/>
              <a:ext cx="646670" cy="359152"/>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5" name="Oval 194">
              <a:extLst>
                <a:ext uri="{FF2B5EF4-FFF2-40B4-BE49-F238E27FC236}">
                  <a16:creationId xmlns:a16="http://schemas.microsoft.com/office/drawing/2014/main" id="{14E8B46E-03F2-4263-AC96-D599D7CBF93B}"/>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6" name="Pie 90">
              <a:extLst>
                <a:ext uri="{FF2B5EF4-FFF2-40B4-BE49-F238E27FC236}">
                  <a16:creationId xmlns:a16="http://schemas.microsoft.com/office/drawing/2014/main" id="{88E59E78-5E72-442C-AB81-040CD14C97C1}"/>
                </a:ext>
              </a:extLst>
            </p:cNvPr>
            <p:cNvSpPr/>
            <p:nvPr/>
          </p:nvSpPr>
          <p:spPr>
            <a:xfrm>
              <a:off x="3577270" y="2998694"/>
              <a:ext cx="501319" cy="513706"/>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97" name="Diagonal Stripe 196">
              <a:extLst>
                <a:ext uri="{FF2B5EF4-FFF2-40B4-BE49-F238E27FC236}">
                  <a16:creationId xmlns:a16="http://schemas.microsoft.com/office/drawing/2014/main" id="{600DCAA0-FAD0-4E0B-935A-0E34FE8354D3}"/>
                </a:ext>
              </a:extLst>
            </p:cNvPr>
            <p:cNvSpPr/>
            <p:nvPr/>
          </p:nvSpPr>
          <p:spPr>
            <a:xfrm>
              <a:off x="4018730" y="3349224"/>
              <a:ext cx="284329" cy="32031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198" name="Diagonal Stripe 197">
              <a:extLst>
                <a:ext uri="{FF2B5EF4-FFF2-40B4-BE49-F238E27FC236}">
                  <a16:creationId xmlns:a16="http://schemas.microsoft.com/office/drawing/2014/main" id="{C726F185-9C92-44CC-A633-908887D75301}"/>
                </a:ext>
              </a:extLst>
            </p:cNvPr>
            <p:cNvSpPr/>
            <p:nvPr/>
          </p:nvSpPr>
          <p:spPr>
            <a:xfrm flipH="1">
              <a:off x="3352800" y="3379440"/>
              <a:ext cx="284329" cy="326356"/>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199" name="Group 93">
            <a:extLst>
              <a:ext uri="{FF2B5EF4-FFF2-40B4-BE49-F238E27FC236}">
                <a16:creationId xmlns:a16="http://schemas.microsoft.com/office/drawing/2014/main" id="{513477E0-96E5-47B3-B1B2-D1ADF441BA97}"/>
              </a:ext>
            </a:extLst>
          </p:cNvPr>
          <p:cNvGrpSpPr>
            <a:grpSpLocks/>
          </p:cNvGrpSpPr>
          <p:nvPr/>
        </p:nvGrpSpPr>
        <p:grpSpPr bwMode="auto">
          <a:xfrm>
            <a:off x="5229731" y="3771353"/>
            <a:ext cx="201612" cy="282575"/>
            <a:chOff x="3352800" y="2998694"/>
            <a:chExt cx="950259" cy="1075765"/>
          </a:xfrm>
        </p:grpSpPr>
        <p:sp>
          <p:nvSpPr>
            <p:cNvPr id="200" name="Flowchart: Delay 199">
              <a:extLst>
                <a:ext uri="{FF2B5EF4-FFF2-40B4-BE49-F238E27FC236}">
                  <a16:creationId xmlns:a16="http://schemas.microsoft.com/office/drawing/2014/main" id="{EB8270AC-B9B4-46BA-8E59-E1BF559B3680}"/>
                </a:ext>
              </a:extLst>
            </p:cNvPr>
            <p:cNvSpPr/>
            <p:nvPr/>
          </p:nvSpPr>
          <p:spPr>
            <a:xfrm rot="16200000">
              <a:off x="3493370" y="3571549"/>
              <a:ext cx="646670" cy="359154"/>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1" name="Oval 200">
              <a:extLst>
                <a:ext uri="{FF2B5EF4-FFF2-40B4-BE49-F238E27FC236}">
                  <a16:creationId xmlns:a16="http://schemas.microsoft.com/office/drawing/2014/main" id="{F091AC06-B64A-43DE-ACC2-49C89F850E17}"/>
                </a:ext>
              </a:extLst>
            </p:cNvPr>
            <p:cNvSpPr/>
            <p:nvPr/>
          </p:nvSpPr>
          <p:spPr>
            <a:xfrm>
              <a:off x="3569786" y="3071217"/>
              <a:ext cx="501321"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2" name="Pie 96">
              <a:extLst>
                <a:ext uri="{FF2B5EF4-FFF2-40B4-BE49-F238E27FC236}">
                  <a16:creationId xmlns:a16="http://schemas.microsoft.com/office/drawing/2014/main" id="{CB223C44-B75D-4A1A-A3BF-32FF1AD24048}"/>
                </a:ext>
              </a:extLst>
            </p:cNvPr>
            <p:cNvSpPr/>
            <p:nvPr/>
          </p:nvSpPr>
          <p:spPr>
            <a:xfrm>
              <a:off x="3562306" y="2998694"/>
              <a:ext cx="501317" cy="513706"/>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03" name="Diagonal Stripe 202">
              <a:extLst>
                <a:ext uri="{FF2B5EF4-FFF2-40B4-BE49-F238E27FC236}">
                  <a16:creationId xmlns:a16="http://schemas.microsoft.com/office/drawing/2014/main" id="{A5F761E1-63EA-4316-9DBC-13F8C15BF410}"/>
                </a:ext>
              </a:extLst>
            </p:cNvPr>
            <p:cNvSpPr/>
            <p:nvPr/>
          </p:nvSpPr>
          <p:spPr>
            <a:xfrm>
              <a:off x="4018729" y="3349224"/>
              <a:ext cx="284330" cy="32031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04" name="Diagonal Stripe 203">
              <a:extLst>
                <a:ext uri="{FF2B5EF4-FFF2-40B4-BE49-F238E27FC236}">
                  <a16:creationId xmlns:a16="http://schemas.microsoft.com/office/drawing/2014/main" id="{5EEED417-F2E8-4F14-BE2E-4A3E5DE436AC}"/>
                </a:ext>
              </a:extLst>
            </p:cNvPr>
            <p:cNvSpPr/>
            <p:nvPr/>
          </p:nvSpPr>
          <p:spPr>
            <a:xfrm flipH="1">
              <a:off x="3352800" y="3379440"/>
              <a:ext cx="284330" cy="326356"/>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205" name="Group 93">
            <a:extLst>
              <a:ext uri="{FF2B5EF4-FFF2-40B4-BE49-F238E27FC236}">
                <a16:creationId xmlns:a16="http://schemas.microsoft.com/office/drawing/2014/main" id="{4368DEF0-4E0D-41D4-BC38-BB2F894D4797}"/>
              </a:ext>
            </a:extLst>
          </p:cNvPr>
          <p:cNvGrpSpPr>
            <a:grpSpLocks/>
          </p:cNvGrpSpPr>
          <p:nvPr/>
        </p:nvGrpSpPr>
        <p:grpSpPr bwMode="auto">
          <a:xfrm>
            <a:off x="5405943" y="3818978"/>
            <a:ext cx="201613" cy="282575"/>
            <a:chOff x="3352800" y="2998694"/>
            <a:chExt cx="950259" cy="1075765"/>
          </a:xfrm>
        </p:grpSpPr>
        <p:sp>
          <p:nvSpPr>
            <p:cNvPr id="206" name="Flowchart: Delay 205">
              <a:extLst>
                <a:ext uri="{FF2B5EF4-FFF2-40B4-BE49-F238E27FC236}">
                  <a16:creationId xmlns:a16="http://schemas.microsoft.com/office/drawing/2014/main" id="{FAC8CF4E-8289-4EB6-95CE-AE79B21781A4}"/>
                </a:ext>
              </a:extLst>
            </p:cNvPr>
            <p:cNvSpPr/>
            <p:nvPr/>
          </p:nvSpPr>
          <p:spPr>
            <a:xfrm rot="16200000">
              <a:off x="3493368" y="3571550"/>
              <a:ext cx="646670"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7" name="Oval 206">
              <a:extLst>
                <a:ext uri="{FF2B5EF4-FFF2-40B4-BE49-F238E27FC236}">
                  <a16:creationId xmlns:a16="http://schemas.microsoft.com/office/drawing/2014/main" id="{7E42AF48-2BD8-4CCA-863F-5BE1F9A7CD2C}"/>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08" name="Pie 96">
              <a:extLst>
                <a:ext uri="{FF2B5EF4-FFF2-40B4-BE49-F238E27FC236}">
                  <a16:creationId xmlns:a16="http://schemas.microsoft.com/office/drawing/2014/main" id="{81DF3C26-228D-4A7B-B33D-7B8B9C981190}"/>
                </a:ext>
              </a:extLst>
            </p:cNvPr>
            <p:cNvSpPr/>
            <p:nvPr/>
          </p:nvSpPr>
          <p:spPr>
            <a:xfrm>
              <a:off x="3562305" y="2998694"/>
              <a:ext cx="501319" cy="513706"/>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09" name="Diagonal Stripe 208">
              <a:extLst>
                <a:ext uri="{FF2B5EF4-FFF2-40B4-BE49-F238E27FC236}">
                  <a16:creationId xmlns:a16="http://schemas.microsoft.com/office/drawing/2014/main" id="{69D4A57B-8FCC-46C5-8983-B539C15979C8}"/>
                </a:ext>
              </a:extLst>
            </p:cNvPr>
            <p:cNvSpPr/>
            <p:nvPr/>
          </p:nvSpPr>
          <p:spPr>
            <a:xfrm>
              <a:off x="4018730" y="3349224"/>
              <a:ext cx="284329" cy="320310"/>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10" name="Diagonal Stripe 209">
              <a:extLst>
                <a:ext uri="{FF2B5EF4-FFF2-40B4-BE49-F238E27FC236}">
                  <a16:creationId xmlns:a16="http://schemas.microsoft.com/office/drawing/2014/main" id="{1914B96F-FA74-47E5-9A5C-8AF17EB6465F}"/>
                </a:ext>
              </a:extLst>
            </p:cNvPr>
            <p:cNvSpPr/>
            <p:nvPr/>
          </p:nvSpPr>
          <p:spPr>
            <a:xfrm flipH="1">
              <a:off x="3352800" y="3379440"/>
              <a:ext cx="284329" cy="326356"/>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211" name="Group 57">
            <a:extLst>
              <a:ext uri="{FF2B5EF4-FFF2-40B4-BE49-F238E27FC236}">
                <a16:creationId xmlns:a16="http://schemas.microsoft.com/office/drawing/2014/main" id="{EB4C0A78-C432-4E31-BA6B-8BD774A1F4C1}"/>
              </a:ext>
            </a:extLst>
          </p:cNvPr>
          <p:cNvGrpSpPr>
            <a:grpSpLocks/>
          </p:cNvGrpSpPr>
          <p:nvPr/>
        </p:nvGrpSpPr>
        <p:grpSpPr bwMode="auto">
          <a:xfrm>
            <a:off x="5941162" y="3751732"/>
            <a:ext cx="201613" cy="284162"/>
            <a:chOff x="3352800" y="2998694"/>
            <a:chExt cx="950259" cy="1075765"/>
          </a:xfrm>
        </p:grpSpPr>
        <p:sp>
          <p:nvSpPr>
            <p:cNvPr id="212" name="Flowchart: Delay 211">
              <a:extLst>
                <a:ext uri="{FF2B5EF4-FFF2-40B4-BE49-F238E27FC236}">
                  <a16:creationId xmlns:a16="http://schemas.microsoft.com/office/drawing/2014/main" id="{878A6E12-AAEB-4798-8109-49094E4738EE}"/>
                </a:ext>
              </a:extLst>
            </p:cNvPr>
            <p:cNvSpPr/>
            <p:nvPr/>
          </p:nvSpPr>
          <p:spPr>
            <a:xfrm rot="16200000">
              <a:off x="3492172" y="3570350"/>
              <a:ext cx="649066"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3" name="Oval 212">
              <a:extLst>
                <a:ext uri="{FF2B5EF4-FFF2-40B4-BE49-F238E27FC236}">
                  <a16:creationId xmlns:a16="http://schemas.microsoft.com/office/drawing/2014/main" id="{F561947A-9FD7-4100-8E2C-CE18A5320345}"/>
                </a:ext>
              </a:extLst>
            </p:cNvPr>
            <p:cNvSpPr/>
            <p:nvPr/>
          </p:nvSpPr>
          <p:spPr>
            <a:xfrm>
              <a:off x="3569790" y="3070812"/>
              <a:ext cx="501314"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4" name="Pie 60">
              <a:extLst>
                <a:ext uri="{FF2B5EF4-FFF2-40B4-BE49-F238E27FC236}">
                  <a16:creationId xmlns:a16="http://schemas.microsoft.com/office/drawing/2014/main" id="{7C6E1E4B-0A54-4DE3-9D12-57DAF1B4BF1A}"/>
                </a:ext>
              </a:extLst>
            </p:cNvPr>
            <p:cNvSpPr/>
            <p:nvPr/>
          </p:nvSpPr>
          <p:spPr>
            <a:xfrm>
              <a:off x="3562305" y="2998694"/>
              <a:ext cx="501319" cy="51083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15" name="Diagonal Stripe 214">
              <a:extLst>
                <a:ext uri="{FF2B5EF4-FFF2-40B4-BE49-F238E27FC236}">
                  <a16:creationId xmlns:a16="http://schemas.microsoft.com/office/drawing/2014/main" id="{C80124B9-AD9E-4E6E-B570-E344690163D9}"/>
                </a:ext>
              </a:extLst>
            </p:cNvPr>
            <p:cNvSpPr/>
            <p:nvPr/>
          </p:nvSpPr>
          <p:spPr>
            <a:xfrm>
              <a:off x="4018730" y="3347267"/>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16" name="Diagonal Stripe 215">
              <a:extLst>
                <a:ext uri="{FF2B5EF4-FFF2-40B4-BE49-F238E27FC236}">
                  <a16:creationId xmlns:a16="http://schemas.microsoft.com/office/drawing/2014/main" id="{36CCE7DA-4AF1-4D91-B8F1-5CE75FFD8903}"/>
                </a:ext>
              </a:extLst>
            </p:cNvPr>
            <p:cNvSpPr/>
            <p:nvPr/>
          </p:nvSpPr>
          <p:spPr>
            <a:xfrm flipH="1">
              <a:off x="3352800" y="3377314"/>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217" name="Group 87">
            <a:extLst>
              <a:ext uri="{FF2B5EF4-FFF2-40B4-BE49-F238E27FC236}">
                <a16:creationId xmlns:a16="http://schemas.microsoft.com/office/drawing/2014/main" id="{DF062AC7-32F2-4DCF-8E3B-24855CA76019}"/>
              </a:ext>
            </a:extLst>
          </p:cNvPr>
          <p:cNvGrpSpPr>
            <a:grpSpLocks/>
          </p:cNvGrpSpPr>
          <p:nvPr/>
        </p:nvGrpSpPr>
        <p:grpSpPr bwMode="auto">
          <a:xfrm>
            <a:off x="5693512" y="3818407"/>
            <a:ext cx="201613" cy="282575"/>
            <a:chOff x="3352800" y="2998694"/>
            <a:chExt cx="950259" cy="1075765"/>
          </a:xfrm>
        </p:grpSpPr>
        <p:sp>
          <p:nvSpPr>
            <p:cNvPr id="218" name="Flowchart: Delay 217">
              <a:extLst>
                <a:ext uri="{FF2B5EF4-FFF2-40B4-BE49-F238E27FC236}">
                  <a16:creationId xmlns:a16="http://schemas.microsoft.com/office/drawing/2014/main" id="{411915FC-4A86-4DFE-8B05-194CAD70398E}"/>
                </a:ext>
              </a:extLst>
            </p:cNvPr>
            <p:cNvSpPr/>
            <p:nvPr/>
          </p:nvSpPr>
          <p:spPr>
            <a:xfrm rot="16200000">
              <a:off x="3493368" y="3571550"/>
              <a:ext cx="646670" cy="359152"/>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19" name="Oval 218">
              <a:extLst>
                <a:ext uri="{FF2B5EF4-FFF2-40B4-BE49-F238E27FC236}">
                  <a16:creationId xmlns:a16="http://schemas.microsoft.com/office/drawing/2014/main" id="{7063010F-F235-41F4-AE42-A6F141B7F3CB}"/>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0" name="Pie 90">
              <a:extLst>
                <a:ext uri="{FF2B5EF4-FFF2-40B4-BE49-F238E27FC236}">
                  <a16:creationId xmlns:a16="http://schemas.microsoft.com/office/drawing/2014/main" id="{49908EB0-5CE4-43C6-B77B-C54988B25569}"/>
                </a:ext>
              </a:extLst>
            </p:cNvPr>
            <p:cNvSpPr/>
            <p:nvPr/>
          </p:nvSpPr>
          <p:spPr>
            <a:xfrm>
              <a:off x="3577270" y="2998694"/>
              <a:ext cx="501319" cy="513706"/>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21" name="Diagonal Stripe 220">
              <a:extLst>
                <a:ext uri="{FF2B5EF4-FFF2-40B4-BE49-F238E27FC236}">
                  <a16:creationId xmlns:a16="http://schemas.microsoft.com/office/drawing/2014/main" id="{80697D24-FF37-4D5D-BC7F-84D11DA7916C}"/>
                </a:ext>
              </a:extLst>
            </p:cNvPr>
            <p:cNvSpPr/>
            <p:nvPr/>
          </p:nvSpPr>
          <p:spPr>
            <a:xfrm>
              <a:off x="4018730" y="3349224"/>
              <a:ext cx="284329" cy="32031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22" name="Diagonal Stripe 221">
              <a:extLst>
                <a:ext uri="{FF2B5EF4-FFF2-40B4-BE49-F238E27FC236}">
                  <a16:creationId xmlns:a16="http://schemas.microsoft.com/office/drawing/2014/main" id="{49C781EB-4DB0-4D34-82D8-8878F358BE3D}"/>
                </a:ext>
              </a:extLst>
            </p:cNvPr>
            <p:cNvSpPr/>
            <p:nvPr/>
          </p:nvSpPr>
          <p:spPr>
            <a:xfrm flipH="1">
              <a:off x="3352800" y="3379440"/>
              <a:ext cx="284329" cy="326356"/>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223" name="Group 57">
            <a:extLst>
              <a:ext uri="{FF2B5EF4-FFF2-40B4-BE49-F238E27FC236}">
                <a16:creationId xmlns:a16="http://schemas.microsoft.com/office/drawing/2014/main" id="{B93DFE5B-2A58-4A77-A32E-E9E16851FB2E}"/>
              </a:ext>
            </a:extLst>
          </p:cNvPr>
          <p:cNvGrpSpPr>
            <a:grpSpLocks/>
          </p:cNvGrpSpPr>
          <p:nvPr/>
        </p:nvGrpSpPr>
        <p:grpSpPr bwMode="auto">
          <a:xfrm>
            <a:off x="6413774" y="3638716"/>
            <a:ext cx="201613" cy="284162"/>
            <a:chOff x="3352800" y="2998694"/>
            <a:chExt cx="950259" cy="1075765"/>
          </a:xfrm>
        </p:grpSpPr>
        <p:sp>
          <p:nvSpPr>
            <p:cNvPr id="229" name="Flowchart: Delay 228">
              <a:extLst>
                <a:ext uri="{FF2B5EF4-FFF2-40B4-BE49-F238E27FC236}">
                  <a16:creationId xmlns:a16="http://schemas.microsoft.com/office/drawing/2014/main" id="{11CD6C31-8EDA-450E-92B2-8C5F4936D16C}"/>
                </a:ext>
              </a:extLst>
            </p:cNvPr>
            <p:cNvSpPr/>
            <p:nvPr/>
          </p:nvSpPr>
          <p:spPr>
            <a:xfrm rot="16200000">
              <a:off x="3492172" y="3570350"/>
              <a:ext cx="649066"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5" name="Oval 234">
              <a:extLst>
                <a:ext uri="{FF2B5EF4-FFF2-40B4-BE49-F238E27FC236}">
                  <a16:creationId xmlns:a16="http://schemas.microsoft.com/office/drawing/2014/main" id="{9646D41C-EF90-4E79-BF9F-0FD11CF99B28}"/>
                </a:ext>
              </a:extLst>
            </p:cNvPr>
            <p:cNvSpPr/>
            <p:nvPr/>
          </p:nvSpPr>
          <p:spPr>
            <a:xfrm>
              <a:off x="3569790" y="3070812"/>
              <a:ext cx="501314"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41" name="Pie 60">
              <a:extLst>
                <a:ext uri="{FF2B5EF4-FFF2-40B4-BE49-F238E27FC236}">
                  <a16:creationId xmlns:a16="http://schemas.microsoft.com/office/drawing/2014/main" id="{7381FEE9-4734-4BD1-9CFF-1F9CB9BE7E14}"/>
                </a:ext>
              </a:extLst>
            </p:cNvPr>
            <p:cNvSpPr/>
            <p:nvPr/>
          </p:nvSpPr>
          <p:spPr>
            <a:xfrm>
              <a:off x="3562305" y="2998694"/>
              <a:ext cx="501319" cy="51083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47" name="Diagonal Stripe 246">
              <a:extLst>
                <a:ext uri="{FF2B5EF4-FFF2-40B4-BE49-F238E27FC236}">
                  <a16:creationId xmlns:a16="http://schemas.microsoft.com/office/drawing/2014/main" id="{98AC8D00-F619-40BC-8014-6E519633C4C7}"/>
                </a:ext>
              </a:extLst>
            </p:cNvPr>
            <p:cNvSpPr/>
            <p:nvPr/>
          </p:nvSpPr>
          <p:spPr>
            <a:xfrm>
              <a:off x="4018730" y="3347267"/>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53" name="Diagonal Stripe 252">
              <a:extLst>
                <a:ext uri="{FF2B5EF4-FFF2-40B4-BE49-F238E27FC236}">
                  <a16:creationId xmlns:a16="http://schemas.microsoft.com/office/drawing/2014/main" id="{70646C2E-46A3-49DE-A13D-992899B9F323}"/>
                </a:ext>
              </a:extLst>
            </p:cNvPr>
            <p:cNvSpPr/>
            <p:nvPr/>
          </p:nvSpPr>
          <p:spPr>
            <a:xfrm flipH="1">
              <a:off x="3352800" y="3377314"/>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259" name="Group 87">
            <a:extLst>
              <a:ext uri="{FF2B5EF4-FFF2-40B4-BE49-F238E27FC236}">
                <a16:creationId xmlns:a16="http://schemas.microsoft.com/office/drawing/2014/main" id="{4EB9D413-36AF-4C5E-9429-AD62A7CFDEB8}"/>
              </a:ext>
            </a:extLst>
          </p:cNvPr>
          <p:cNvGrpSpPr>
            <a:grpSpLocks/>
          </p:cNvGrpSpPr>
          <p:nvPr/>
        </p:nvGrpSpPr>
        <p:grpSpPr bwMode="auto">
          <a:xfrm>
            <a:off x="6166124" y="3705391"/>
            <a:ext cx="201613" cy="282575"/>
            <a:chOff x="3352800" y="2998694"/>
            <a:chExt cx="950259" cy="1075765"/>
          </a:xfrm>
        </p:grpSpPr>
        <p:sp>
          <p:nvSpPr>
            <p:cNvPr id="265" name="Flowchart: Delay 264">
              <a:extLst>
                <a:ext uri="{FF2B5EF4-FFF2-40B4-BE49-F238E27FC236}">
                  <a16:creationId xmlns:a16="http://schemas.microsoft.com/office/drawing/2014/main" id="{06DD290B-A50B-49F4-A58B-3A46CC222C7E}"/>
                </a:ext>
              </a:extLst>
            </p:cNvPr>
            <p:cNvSpPr/>
            <p:nvPr/>
          </p:nvSpPr>
          <p:spPr>
            <a:xfrm rot="16200000">
              <a:off x="3493368" y="3571550"/>
              <a:ext cx="646670" cy="359152"/>
            </a:xfrm>
            <a:prstGeom prst="flowChartDelay">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1" name="Oval 270">
              <a:extLst>
                <a:ext uri="{FF2B5EF4-FFF2-40B4-BE49-F238E27FC236}">
                  <a16:creationId xmlns:a16="http://schemas.microsoft.com/office/drawing/2014/main" id="{DBA2674D-811A-4C88-A21F-AAD6E4028AD5}"/>
                </a:ext>
              </a:extLst>
            </p:cNvPr>
            <p:cNvSpPr/>
            <p:nvPr/>
          </p:nvSpPr>
          <p:spPr>
            <a:xfrm>
              <a:off x="3569790" y="3071217"/>
              <a:ext cx="501314" cy="50161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7" name="Pie 90">
              <a:extLst>
                <a:ext uri="{FF2B5EF4-FFF2-40B4-BE49-F238E27FC236}">
                  <a16:creationId xmlns:a16="http://schemas.microsoft.com/office/drawing/2014/main" id="{016E84C2-FAE8-4684-8259-6AD5A2DFF1C8}"/>
                </a:ext>
              </a:extLst>
            </p:cNvPr>
            <p:cNvSpPr/>
            <p:nvPr/>
          </p:nvSpPr>
          <p:spPr>
            <a:xfrm>
              <a:off x="3577270" y="2998694"/>
              <a:ext cx="501319" cy="513706"/>
            </a:xfrm>
            <a:prstGeom prst="pie">
              <a:avLst>
                <a:gd name="adj1" fmla="val 9548722"/>
                <a:gd name="adj2" fmla="val 788036"/>
              </a:avLst>
            </a:prstGeom>
            <a:solidFill>
              <a:srgbClr val="C000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83" name="Diagonal Stripe 282">
              <a:extLst>
                <a:ext uri="{FF2B5EF4-FFF2-40B4-BE49-F238E27FC236}">
                  <a16:creationId xmlns:a16="http://schemas.microsoft.com/office/drawing/2014/main" id="{ECC442E8-C9D3-4138-A174-FEC288CD22D8}"/>
                </a:ext>
              </a:extLst>
            </p:cNvPr>
            <p:cNvSpPr/>
            <p:nvPr/>
          </p:nvSpPr>
          <p:spPr>
            <a:xfrm>
              <a:off x="4018730" y="3349224"/>
              <a:ext cx="284329" cy="320310"/>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84" name="Diagonal Stripe 283">
              <a:extLst>
                <a:ext uri="{FF2B5EF4-FFF2-40B4-BE49-F238E27FC236}">
                  <a16:creationId xmlns:a16="http://schemas.microsoft.com/office/drawing/2014/main" id="{572FD919-9552-40EB-9E4E-471A88BD4F56}"/>
                </a:ext>
              </a:extLst>
            </p:cNvPr>
            <p:cNvSpPr/>
            <p:nvPr/>
          </p:nvSpPr>
          <p:spPr>
            <a:xfrm flipH="1">
              <a:off x="3352800" y="3379440"/>
              <a:ext cx="284329" cy="326356"/>
            </a:xfrm>
            <a:prstGeom prst="diagStripe">
              <a:avLst/>
            </a:prstGeom>
            <a:solidFill>
              <a:srgbClr val="00B05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285" name="Group 57">
            <a:extLst>
              <a:ext uri="{FF2B5EF4-FFF2-40B4-BE49-F238E27FC236}">
                <a16:creationId xmlns:a16="http://schemas.microsoft.com/office/drawing/2014/main" id="{E8AEF23C-2694-4A42-A438-F2961789E1A9}"/>
              </a:ext>
            </a:extLst>
          </p:cNvPr>
          <p:cNvGrpSpPr>
            <a:grpSpLocks/>
          </p:cNvGrpSpPr>
          <p:nvPr/>
        </p:nvGrpSpPr>
        <p:grpSpPr bwMode="auto">
          <a:xfrm>
            <a:off x="6069589" y="3794541"/>
            <a:ext cx="201613" cy="284162"/>
            <a:chOff x="3352800" y="2998694"/>
            <a:chExt cx="950259" cy="1075765"/>
          </a:xfrm>
        </p:grpSpPr>
        <p:sp>
          <p:nvSpPr>
            <p:cNvPr id="286" name="Flowchart: Delay 285">
              <a:extLst>
                <a:ext uri="{FF2B5EF4-FFF2-40B4-BE49-F238E27FC236}">
                  <a16:creationId xmlns:a16="http://schemas.microsoft.com/office/drawing/2014/main" id="{B4EF2F46-CDA7-40C7-80E1-D89DC6A962E0}"/>
                </a:ext>
              </a:extLst>
            </p:cNvPr>
            <p:cNvSpPr/>
            <p:nvPr/>
          </p:nvSpPr>
          <p:spPr>
            <a:xfrm rot="16200000">
              <a:off x="3492172" y="3570350"/>
              <a:ext cx="649066" cy="359152"/>
            </a:xfrm>
            <a:prstGeom prst="flowChartDelay">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7" name="Oval 286">
              <a:extLst>
                <a:ext uri="{FF2B5EF4-FFF2-40B4-BE49-F238E27FC236}">
                  <a16:creationId xmlns:a16="http://schemas.microsoft.com/office/drawing/2014/main" id="{52B7004D-0ECF-41A0-9057-A1528A309957}"/>
                </a:ext>
              </a:extLst>
            </p:cNvPr>
            <p:cNvSpPr/>
            <p:nvPr/>
          </p:nvSpPr>
          <p:spPr>
            <a:xfrm>
              <a:off x="3569790" y="3070812"/>
              <a:ext cx="501314"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8" name="Pie 60">
              <a:extLst>
                <a:ext uri="{FF2B5EF4-FFF2-40B4-BE49-F238E27FC236}">
                  <a16:creationId xmlns:a16="http://schemas.microsoft.com/office/drawing/2014/main" id="{6F38B3BD-C152-4B97-A503-C81A6A3DB34D}"/>
                </a:ext>
              </a:extLst>
            </p:cNvPr>
            <p:cNvSpPr/>
            <p:nvPr/>
          </p:nvSpPr>
          <p:spPr>
            <a:xfrm>
              <a:off x="3562305" y="2998694"/>
              <a:ext cx="501319" cy="510837"/>
            </a:xfrm>
            <a:prstGeom prst="pie">
              <a:avLst>
                <a:gd name="adj1" fmla="val 9548722"/>
                <a:gd name="adj2" fmla="val 788036"/>
              </a:avLst>
            </a:prstGeom>
            <a:solidFill>
              <a:srgbClr val="FFFF0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89" name="Diagonal Stripe 288">
              <a:extLst>
                <a:ext uri="{FF2B5EF4-FFF2-40B4-BE49-F238E27FC236}">
                  <a16:creationId xmlns:a16="http://schemas.microsoft.com/office/drawing/2014/main" id="{E61D041D-F714-4BB8-A960-788FCBE19F63}"/>
                </a:ext>
              </a:extLst>
            </p:cNvPr>
            <p:cNvSpPr/>
            <p:nvPr/>
          </p:nvSpPr>
          <p:spPr>
            <a:xfrm>
              <a:off x="4018730" y="3347267"/>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92" name="Diagonal Stripe 291">
              <a:extLst>
                <a:ext uri="{FF2B5EF4-FFF2-40B4-BE49-F238E27FC236}">
                  <a16:creationId xmlns:a16="http://schemas.microsoft.com/office/drawing/2014/main" id="{A22872AD-D86F-43AC-B1C5-45987E1BE957}"/>
                </a:ext>
              </a:extLst>
            </p:cNvPr>
            <p:cNvSpPr/>
            <p:nvPr/>
          </p:nvSpPr>
          <p:spPr>
            <a:xfrm flipH="1">
              <a:off x="3352800" y="3377314"/>
              <a:ext cx="284329" cy="324533"/>
            </a:xfrm>
            <a:prstGeom prst="diagStripe">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293" name="Group 33">
            <a:extLst>
              <a:ext uri="{FF2B5EF4-FFF2-40B4-BE49-F238E27FC236}">
                <a16:creationId xmlns:a16="http://schemas.microsoft.com/office/drawing/2014/main" id="{2C8480CB-B827-4F9D-A1FE-4BE4AE75AF09}"/>
              </a:ext>
            </a:extLst>
          </p:cNvPr>
          <p:cNvGrpSpPr>
            <a:grpSpLocks/>
          </p:cNvGrpSpPr>
          <p:nvPr/>
        </p:nvGrpSpPr>
        <p:grpSpPr bwMode="auto">
          <a:xfrm>
            <a:off x="5847893" y="3830572"/>
            <a:ext cx="201612" cy="284162"/>
            <a:chOff x="3352800" y="2998694"/>
            <a:chExt cx="950259" cy="1075765"/>
          </a:xfrm>
        </p:grpSpPr>
        <p:sp>
          <p:nvSpPr>
            <p:cNvPr id="294" name="Flowchart: Delay 293">
              <a:extLst>
                <a:ext uri="{FF2B5EF4-FFF2-40B4-BE49-F238E27FC236}">
                  <a16:creationId xmlns:a16="http://schemas.microsoft.com/office/drawing/2014/main" id="{6C0B955D-578C-4274-906C-9AAF817A99C2}"/>
                </a:ext>
              </a:extLst>
            </p:cNvPr>
            <p:cNvSpPr/>
            <p:nvPr/>
          </p:nvSpPr>
          <p:spPr>
            <a:xfrm rot="16200000">
              <a:off x="3492174" y="3570349"/>
              <a:ext cx="649066" cy="35915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5" name="Oval 294">
              <a:extLst>
                <a:ext uri="{FF2B5EF4-FFF2-40B4-BE49-F238E27FC236}">
                  <a16:creationId xmlns:a16="http://schemas.microsoft.com/office/drawing/2014/main" id="{AFB5D5B1-EDB6-4C5F-A467-50EA57A1F979}"/>
                </a:ext>
              </a:extLst>
            </p:cNvPr>
            <p:cNvSpPr/>
            <p:nvPr/>
          </p:nvSpPr>
          <p:spPr>
            <a:xfrm>
              <a:off x="3569786" y="3070812"/>
              <a:ext cx="501321"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6" name="Pie 36">
              <a:extLst>
                <a:ext uri="{FF2B5EF4-FFF2-40B4-BE49-F238E27FC236}">
                  <a16:creationId xmlns:a16="http://schemas.microsoft.com/office/drawing/2014/main" id="{9F7945F7-2E52-414C-9115-4C6AE39F3D3F}"/>
                </a:ext>
              </a:extLst>
            </p:cNvPr>
            <p:cNvSpPr/>
            <p:nvPr/>
          </p:nvSpPr>
          <p:spPr>
            <a:xfrm>
              <a:off x="3577271" y="2998694"/>
              <a:ext cx="501317" cy="51083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97" name="Diagonal Stripe 296">
              <a:extLst>
                <a:ext uri="{FF2B5EF4-FFF2-40B4-BE49-F238E27FC236}">
                  <a16:creationId xmlns:a16="http://schemas.microsoft.com/office/drawing/2014/main" id="{E21B69C5-5FBA-419A-9D3C-85696AB694C2}"/>
                </a:ext>
              </a:extLst>
            </p:cNvPr>
            <p:cNvSpPr/>
            <p:nvPr/>
          </p:nvSpPr>
          <p:spPr>
            <a:xfrm>
              <a:off x="4018729" y="3347267"/>
              <a:ext cx="284330" cy="324533"/>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298" name="Diagonal Stripe 297">
              <a:extLst>
                <a:ext uri="{FF2B5EF4-FFF2-40B4-BE49-F238E27FC236}">
                  <a16:creationId xmlns:a16="http://schemas.microsoft.com/office/drawing/2014/main" id="{18B54D1D-E465-4434-9566-667ACC15089C}"/>
                </a:ext>
              </a:extLst>
            </p:cNvPr>
            <p:cNvSpPr/>
            <p:nvPr/>
          </p:nvSpPr>
          <p:spPr>
            <a:xfrm flipH="1">
              <a:off x="3352800" y="3377314"/>
              <a:ext cx="284330" cy="324533"/>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grpSp>
        <p:nvGrpSpPr>
          <p:cNvPr id="299" name="Group 33">
            <a:extLst>
              <a:ext uri="{FF2B5EF4-FFF2-40B4-BE49-F238E27FC236}">
                <a16:creationId xmlns:a16="http://schemas.microsoft.com/office/drawing/2014/main" id="{09D067F5-944D-4172-B735-884171D78BB8}"/>
              </a:ext>
            </a:extLst>
          </p:cNvPr>
          <p:cNvGrpSpPr>
            <a:grpSpLocks/>
          </p:cNvGrpSpPr>
          <p:nvPr/>
        </p:nvGrpSpPr>
        <p:grpSpPr bwMode="auto">
          <a:xfrm>
            <a:off x="6298244" y="3815161"/>
            <a:ext cx="201612" cy="284162"/>
            <a:chOff x="3352800" y="2998694"/>
            <a:chExt cx="950259" cy="1075765"/>
          </a:xfrm>
        </p:grpSpPr>
        <p:sp>
          <p:nvSpPr>
            <p:cNvPr id="300" name="Flowchart: Delay 299">
              <a:extLst>
                <a:ext uri="{FF2B5EF4-FFF2-40B4-BE49-F238E27FC236}">
                  <a16:creationId xmlns:a16="http://schemas.microsoft.com/office/drawing/2014/main" id="{D3D31D3A-C224-4422-8BE0-167488504167}"/>
                </a:ext>
              </a:extLst>
            </p:cNvPr>
            <p:cNvSpPr/>
            <p:nvPr/>
          </p:nvSpPr>
          <p:spPr>
            <a:xfrm rot="16200000">
              <a:off x="3492174" y="3570349"/>
              <a:ext cx="649066" cy="359154"/>
            </a:xfrm>
            <a:prstGeom prst="flowChartDelay">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1" name="Oval 300">
              <a:extLst>
                <a:ext uri="{FF2B5EF4-FFF2-40B4-BE49-F238E27FC236}">
                  <a16:creationId xmlns:a16="http://schemas.microsoft.com/office/drawing/2014/main" id="{54E8214C-EF4F-4F36-ADEC-B281AB0DF11B}"/>
                </a:ext>
              </a:extLst>
            </p:cNvPr>
            <p:cNvSpPr/>
            <p:nvPr/>
          </p:nvSpPr>
          <p:spPr>
            <a:xfrm>
              <a:off x="3569786" y="3070812"/>
              <a:ext cx="501321" cy="5048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2" name="Pie 36">
              <a:extLst>
                <a:ext uri="{FF2B5EF4-FFF2-40B4-BE49-F238E27FC236}">
                  <a16:creationId xmlns:a16="http://schemas.microsoft.com/office/drawing/2014/main" id="{1BD67139-67F8-49AF-959C-FD2A1F9688A6}"/>
                </a:ext>
              </a:extLst>
            </p:cNvPr>
            <p:cNvSpPr/>
            <p:nvPr/>
          </p:nvSpPr>
          <p:spPr>
            <a:xfrm>
              <a:off x="3577271" y="2998694"/>
              <a:ext cx="501317" cy="510837"/>
            </a:xfrm>
            <a:prstGeom prst="pie">
              <a:avLst>
                <a:gd name="adj1" fmla="val 9548722"/>
                <a:gd name="adj2" fmla="val 788036"/>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303" name="Diagonal Stripe 302">
              <a:extLst>
                <a:ext uri="{FF2B5EF4-FFF2-40B4-BE49-F238E27FC236}">
                  <a16:creationId xmlns:a16="http://schemas.microsoft.com/office/drawing/2014/main" id="{2AA04823-B7EB-46BA-8C66-67B2B15BF943}"/>
                </a:ext>
              </a:extLst>
            </p:cNvPr>
            <p:cNvSpPr/>
            <p:nvPr/>
          </p:nvSpPr>
          <p:spPr>
            <a:xfrm>
              <a:off x="4018729" y="3347267"/>
              <a:ext cx="284330" cy="324533"/>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sp>
          <p:nvSpPr>
            <p:cNvPr id="304" name="Diagonal Stripe 303">
              <a:extLst>
                <a:ext uri="{FF2B5EF4-FFF2-40B4-BE49-F238E27FC236}">
                  <a16:creationId xmlns:a16="http://schemas.microsoft.com/office/drawing/2014/main" id="{1EFCCA3D-EA97-47D4-B212-7D7CFF2F295E}"/>
                </a:ext>
              </a:extLst>
            </p:cNvPr>
            <p:cNvSpPr/>
            <p:nvPr/>
          </p:nvSpPr>
          <p:spPr>
            <a:xfrm flipH="1">
              <a:off x="3352800" y="3377314"/>
              <a:ext cx="284330" cy="324533"/>
            </a:xfrm>
            <a:prstGeom prst="diagStripe">
              <a:avLst/>
            </a:prstGeom>
            <a:solidFill>
              <a:srgbClr val="7030A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chemeClr val="tx1"/>
                </a:solidFill>
              </a:endParaRPr>
            </a:p>
          </p:txBody>
        </p:sp>
      </p:grpSp>
      <p:sp>
        <p:nvSpPr>
          <p:cNvPr id="305" name="Content Placeholder 2">
            <a:extLst>
              <a:ext uri="{FF2B5EF4-FFF2-40B4-BE49-F238E27FC236}">
                <a16:creationId xmlns:a16="http://schemas.microsoft.com/office/drawing/2014/main" id="{BDD3AAF0-1C78-41BC-A23D-3A405C108ED9}"/>
              </a:ext>
            </a:extLst>
          </p:cNvPr>
          <p:cNvSpPr txBox="1">
            <a:spLocks/>
          </p:cNvSpPr>
          <p:nvPr/>
        </p:nvSpPr>
        <p:spPr bwMode="auto">
          <a:xfrm>
            <a:off x="237490" y="1275988"/>
            <a:ext cx="11094719" cy="46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r>
              <a:rPr lang="en-CA" altLang="en-US" sz="2300" dirty="0"/>
              <a:t>Anything about your SAMPLES is called a “Statistics”</a:t>
            </a:r>
          </a:p>
        </p:txBody>
      </p:sp>
      <p:sp>
        <p:nvSpPr>
          <p:cNvPr id="485" name="Content Placeholder 2">
            <a:extLst>
              <a:ext uri="{FF2B5EF4-FFF2-40B4-BE49-F238E27FC236}">
                <a16:creationId xmlns:a16="http://schemas.microsoft.com/office/drawing/2014/main" id="{949A06D5-AA11-4897-BAD2-CF0959AA013C}"/>
              </a:ext>
            </a:extLst>
          </p:cNvPr>
          <p:cNvSpPr txBox="1">
            <a:spLocks/>
          </p:cNvSpPr>
          <p:nvPr/>
        </p:nvSpPr>
        <p:spPr bwMode="auto">
          <a:xfrm>
            <a:off x="204831" y="1782376"/>
            <a:ext cx="11094719" cy="46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hangingPunct="1"/>
            <a:r>
              <a:rPr lang="en-CA" altLang="en-US" sz="2300" dirty="0"/>
              <a:t>Variations will exist in the statistics from each sample</a:t>
            </a:r>
          </a:p>
        </p:txBody>
      </p:sp>
      <p:sp>
        <p:nvSpPr>
          <p:cNvPr id="4" name="TextBox 217">
            <a:extLst>
              <a:ext uri="{FF2B5EF4-FFF2-40B4-BE49-F238E27FC236}">
                <a16:creationId xmlns:a16="http://schemas.microsoft.com/office/drawing/2014/main" id="{CA360563-C883-7666-B307-F047DAD0D9BF}"/>
              </a:ext>
            </a:extLst>
          </p:cNvPr>
          <p:cNvSpPr txBox="1">
            <a:spLocks noChangeArrowheads="1"/>
          </p:cNvSpPr>
          <p:nvPr/>
        </p:nvSpPr>
        <p:spPr bwMode="auto">
          <a:xfrm>
            <a:off x="8343801" y="2470328"/>
            <a:ext cx="250189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2300" b="1" dirty="0">
                <a:solidFill>
                  <a:srgbClr val="FF0000"/>
                </a:solidFill>
                <a:latin typeface="Arial" panose="020B0604020202020204" pitchFamily="34" charset="0"/>
              </a:rPr>
              <a:t>Distribution of Statistics: </a:t>
            </a:r>
            <a:br>
              <a:rPr lang="en-CA" altLang="en-US" sz="2300" b="1" dirty="0">
                <a:solidFill>
                  <a:srgbClr val="FF0000"/>
                </a:solidFill>
                <a:latin typeface="Arial" panose="020B0604020202020204" pitchFamily="34" charset="0"/>
              </a:rPr>
            </a:br>
            <a:endParaRPr lang="en-CA" altLang="en-US" sz="1700" b="1" dirty="0">
              <a:solidFill>
                <a:srgbClr val="FF0000"/>
              </a:solidFill>
              <a:latin typeface="Arial" panose="020B0604020202020204" pitchFamily="34" charset="0"/>
            </a:endParaRPr>
          </a:p>
        </p:txBody>
      </p:sp>
      <p:pic>
        <p:nvPicPr>
          <p:cNvPr id="6" name="Picture 5">
            <a:extLst>
              <a:ext uri="{FF2B5EF4-FFF2-40B4-BE49-F238E27FC236}">
                <a16:creationId xmlns:a16="http://schemas.microsoft.com/office/drawing/2014/main" id="{7C8AB852-8F6F-F6A2-0B59-3C46AE40B1FD}"/>
              </a:ext>
            </a:extLst>
          </p:cNvPr>
          <p:cNvPicPr>
            <a:picLocks noChangeAspect="1"/>
          </p:cNvPicPr>
          <p:nvPr/>
        </p:nvPicPr>
        <p:blipFill>
          <a:blip r:embed="rId25"/>
          <a:stretch>
            <a:fillRect/>
          </a:stretch>
        </p:blipFill>
        <p:spPr>
          <a:xfrm>
            <a:off x="7958875" y="3496843"/>
            <a:ext cx="3360859" cy="1503619"/>
          </a:xfrm>
          <a:prstGeom prst="rect">
            <a:avLst/>
          </a:prstGeom>
        </p:spPr>
      </p:pic>
      <p:sp>
        <p:nvSpPr>
          <p:cNvPr id="7" name="Freeform: Shape 6">
            <a:extLst>
              <a:ext uri="{FF2B5EF4-FFF2-40B4-BE49-F238E27FC236}">
                <a16:creationId xmlns:a16="http://schemas.microsoft.com/office/drawing/2014/main" id="{445260DE-CB40-BC98-7E38-5EAA1CFACA88}"/>
              </a:ext>
            </a:extLst>
          </p:cNvPr>
          <p:cNvSpPr/>
          <p:nvPr/>
        </p:nvSpPr>
        <p:spPr>
          <a:xfrm>
            <a:off x="9057790" y="3560661"/>
            <a:ext cx="1173646" cy="1405156"/>
          </a:xfrm>
          <a:custGeom>
            <a:avLst/>
            <a:gdLst>
              <a:gd name="connsiteX0" fmla="*/ 0 w 6930189"/>
              <a:gd name="connsiteY0" fmla="*/ 3753852 h 3753852"/>
              <a:gd name="connsiteX1" fmla="*/ 501888 w 6930189"/>
              <a:gd name="connsiteY1" fmla="*/ 3753852 h 3753852"/>
              <a:gd name="connsiteX2" fmla="*/ 976276 w 6930189"/>
              <a:gd name="connsiteY2" fmla="*/ 3726352 h 3753852"/>
              <a:gd name="connsiteX3" fmla="*/ 1388788 w 6930189"/>
              <a:gd name="connsiteY3" fmla="*/ 3636974 h 3753852"/>
              <a:gd name="connsiteX4" fmla="*/ 1656920 w 6930189"/>
              <a:gd name="connsiteY4" fmla="*/ 3478845 h 3753852"/>
              <a:gd name="connsiteX5" fmla="*/ 1959428 w 6930189"/>
              <a:gd name="connsiteY5" fmla="*/ 3155711 h 3753852"/>
              <a:gd name="connsiteX6" fmla="*/ 2213810 w 6930189"/>
              <a:gd name="connsiteY6" fmla="*/ 2660697 h 3753852"/>
              <a:gd name="connsiteX7" fmla="*/ 2481943 w 6930189"/>
              <a:gd name="connsiteY7" fmla="*/ 1973179 h 3753852"/>
              <a:gd name="connsiteX8" fmla="*/ 2729449 w 6930189"/>
              <a:gd name="connsiteY8" fmla="*/ 1333786 h 3753852"/>
              <a:gd name="connsiteX9" fmla="*/ 2942580 w 6930189"/>
              <a:gd name="connsiteY9" fmla="*/ 742520 h 3753852"/>
              <a:gd name="connsiteX10" fmla="*/ 3059458 w 6930189"/>
              <a:gd name="connsiteY10" fmla="*/ 481263 h 3753852"/>
              <a:gd name="connsiteX11" fmla="*/ 3183212 w 6930189"/>
              <a:gd name="connsiteY11" fmla="*/ 233756 h 3753852"/>
              <a:gd name="connsiteX12" fmla="*/ 3286340 w 6930189"/>
              <a:gd name="connsiteY12" fmla="*/ 96252 h 3753852"/>
              <a:gd name="connsiteX13" fmla="*/ 3382592 w 6930189"/>
              <a:gd name="connsiteY13" fmla="*/ 0 h 3753852"/>
              <a:gd name="connsiteX14" fmla="*/ 3471970 w 6930189"/>
              <a:gd name="connsiteY14" fmla="*/ 0 h 3753852"/>
              <a:gd name="connsiteX15" fmla="*/ 3568222 w 6930189"/>
              <a:gd name="connsiteY15" fmla="*/ 13750 h 3753852"/>
              <a:gd name="connsiteX16" fmla="*/ 3733227 w 6930189"/>
              <a:gd name="connsiteY16" fmla="*/ 158129 h 3753852"/>
              <a:gd name="connsiteX17" fmla="*/ 3870731 w 6930189"/>
              <a:gd name="connsiteY17" fmla="*/ 398761 h 3753852"/>
              <a:gd name="connsiteX18" fmla="*/ 4035735 w 6930189"/>
              <a:gd name="connsiteY18" fmla="*/ 804397 h 3753852"/>
              <a:gd name="connsiteX19" fmla="*/ 4200740 w 6930189"/>
              <a:gd name="connsiteY19" fmla="*/ 1258159 h 3753852"/>
              <a:gd name="connsiteX20" fmla="*/ 4351994 w 6930189"/>
              <a:gd name="connsiteY20" fmla="*/ 1691296 h 3753852"/>
              <a:gd name="connsiteX21" fmla="*/ 4496373 w 6930189"/>
              <a:gd name="connsiteY21" fmla="*/ 2110682 h 3753852"/>
              <a:gd name="connsiteX22" fmla="*/ 4654502 w 6930189"/>
              <a:gd name="connsiteY22" fmla="*/ 2468192 h 3753852"/>
              <a:gd name="connsiteX23" fmla="*/ 4860758 w 6930189"/>
              <a:gd name="connsiteY23" fmla="*/ 2915079 h 3753852"/>
              <a:gd name="connsiteX24" fmla="*/ 5018887 w 6930189"/>
              <a:gd name="connsiteY24" fmla="*/ 3169461 h 3753852"/>
              <a:gd name="connsiteX25" fmla="*/ 5170141 w 6930189"/>
              <a:gd name="connsiteY25" fmla="*/ 3348216 h 3753852"/>
              <a:gd name="connsiteX26" fmla="*/ 5293894 w 6930189"/>
              <a:gd name="connsiteY26" fmla="*/ 3478845 h 3753852"/>
              <a:gd name="connsiteX27" fmla="*/ 5472649 w 6930189"/>
              <a:gd name="connsiteY27" fmla="*/ 3581973 h 3753852"/>
              <a:gd name="connsiteX28" fmla="*/ 5651404 w 6930189"/>
              <a:gd name="connsiteY28" fmla="*/ 3671350 h 3753852"/>
              <a:gd name="connsiteX29" fmla="*/ 5871410 w 6930189"/>
              <a:gd name="connsiteY29" fmla="*/ 3719476 h 3753852"/>
              <a:gd name="connsiteX30" fmla="*/ 6187669 w 6930189"/>
              <a:gd name="connsiteY30" fmla="*/ 3753852 h 3753852"/>
              <a:gd name="connsiteX31" fmla="*/ 6497052 w 6930189"/>
              <a:gd name="connsiteY31" fmla="*/ 3746977 h 3753852"/>
              <a:gd name="connsiteX32" fmla="*/ 6613931 w 6930189"/>
              <a:gd name="connsiteY32" fmla="*/ 3740102 h 3753852"/>
              <a:gd name="connsiteX33" fmla="*/ 6613931 w 6930189"/>
              <a:gd name="connsiteY33" fmla="*/ 3740102 h 3753852"/>
              <a:gd name="connsiteX34" fmla="*/ 6930189 w 6930189"/>
              <a:gd name="connsiteY34" fmla="*/ 3753852 h 3753852"/>
              <a:gd name="connsiteX35" fmla="*/ 0 w 6930189"/>
              <a:gd name="connsiteY35" fmla="*/ 3753852 h 375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30189" h="3753852">
                <a:moveTo>
                  <a:pt x="0" y="3753852"/>
                </a:moveTo>
                <a:lnTo>
                  <a:pt x="501888" y="3753852"/>
                </a:lnTo>
                <a:lnTo>
                  <a:pt x="976276" y="3726352"/>
                </a:lnTo>
                <a:lnTo>
                  <a:pt x="1388788" y="3636974"/>
                </a:lnTo>
                <a:lnTo>
                  <a:pt x="1656920" y="3478845"/>
                </a:lnTo>
                <a:lnTo>
                  <a:pt x="1959428" y="3155711"/>
                </a:lnTo>
                <a:lnTo>
                  <a:pt x="2213810" y="2660697"/>
                </a:lnTo>
                <a:lnTo>
                  <a:pt x="2481943" y="1973179"/>
                </a:lnTo>
                <a:lnTo>
                  <a:pt x="2729449" y="1333786"/>
                </a:lnTo>
                <a:lnTo>
                  <a:pt x="2942580" y="742520"/>
                </a:lnTo>
                <a:lnTo>
                  <a:pt x="3059458" y="481263"/>
                </a:lnTo>
                <a:lnTo>
                  <a:pt x="3183212" y="233756"/>
                </a:lnTo>
                <a:lnTo>
                  <a:pt x="3286340" y="96252"/>
                </a:lnTo>
                <a:lnTo>
                  <a:pt x="3382592" y="0"/>
                </a:lnTo>
                <a:lnTo>
                  <a:pt x="3471970" y="0"/>
                </a:lnTo>
                <a:lnTo>
                  <a:pt x="3568222" y="13750"/>
                </a:lnTo>
                <a:lnTo>
                  <a:pt x="3733227" y="158129"/>
                </a:lnTo>
                <a:lnTo>
                  <a:pt x="3870731" y="398761"/>
                </a:lnTo>
                <a:lnTo>
                  <a:pt x="4035735" y="804397"/>
                </a:lnTo>
                <a:lnTo>
                  <a:pt x="4200740" y="1258159"/>
                </a:lnTo>
                <a:lnTo>
                  <a:pt x="4351994" y="1691296"/>
                </a:lnTo>
                <a:lnTo>
                  <a:pt x="4496373" y="2110682"/>
                </a:lnTo>
                <a:lnTo>
                  <a:pt x="4654502" y="2468192"/>
                </a:lnTo>
                <a:lnTo>
                  <a:pt x="4860758" y="2915079"/>
                </a:lnTo>
                <a:lnTo>
                  <a:pt x="5018887" y="3169461"/>
                </a:lnTo>
                <a:lnTo>
                  <a:pt x="5170141" y="3348216"/>
                </a:lnTo>
                <a:lnTo>
                  <a:pt x="5293894" y="3478845"/>
                </a:lnTo>
                <a:lnTo>
                  <a:pt x="5472649" y="3581973"/>
                </a:lnTo>
                <a:lnTo>
                  <a:pt x="5651404" y="3671350"/>
                </a:lnTo>
                <a:lnTo>
                  <a:pt x="5871410" y="3719476"/>
                </a:lnTo>
                <a:lnTo>
                  <a:pt x="6187669" y="3753852"/>
                </a:lnTo>
                <a:lnTo>
                  <a:pt x="6497052" y="3746977"/>
                </a:lnTo>
                <a:cubicBezTo>
                  <a:pt x="6720115" y="3739150"/>
                  <a:pt x="6498336" y="3740102"/>
                  <a:pt x="6613931" y="3740102"/>
                </a:cubicBezTo>
                <a:lnTo>
                  <a:pt x="6613931" y="3740102"/>
                </a:lnTo>
                <a:lnTo>
                  <a:pt x="6930189" y="3753852"/>
                </a:lnTo>
                <a:lnTo>
                  <a:pt x="0" y="3753852"/>
                </a:lnTo>
                <a:close/>
              </a:path>
            </a:pathLst>
          </a:custGeom>
          <a:solidFill>
            <a:srgbClr val="00B050">
              <a:alpha val="19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282">
            <a:extLst>
              <a:ext uri="{FF2B5EF4-FFF2-40B4-BE49-F238E27FC236}">
                <a16:creationId xmlns:a16="http://schemas.microsoft.com/office/drawing/2014/main" id="{B88F0D6A-DB77-08FD-D035-1C8D099C7BB1}"/>
              </a:ext>
            </a:extLst>
          </p:cNvPr>
          <p:cNvGraphicFramePr>
            <a:graphicFrameLocks noChangeAspect="1"/>
          </p:cNvGraphicFramePr>
          <p:nvPr>
            <p:extLst>
              <p:ext uri="{D42A27DB-BD31-4B8C-83A1-F6EECF244321}">
                <p14:modId xmlns:p14="http://schemas.microsoft.com/office/powerpoint/2010/main" val="3921446210"/>
              </p:ext>
            </p:extLst>
          </p:nvPr>
        </p:nvGraphicFramePr>
        <p:xfrm>
          <a:off x="8899473" y="4994321"/>
          <a:ext cx="1362547" cy="541091"/>
        </p:xfrm>
        <a:graphic>
          <a:graphicData uri="http://schemas.openxmlformats.org/presentationml/2006/ole">
            <mc:AlternateContent xmlns:mc="http://schemas.openxmlformats.org/markup-compatibility/2006">
              <mc:Choice xmlns:v="urn:schemas-microsoft-com:vml" Requires="v">
                <p:oleObj name="Equation" r:id="rId26" imgW="609480" imgH="241200" progId="Equation.DSMT4">
                  <p:embed/>
                </p:oleObj>
              </mc:Choice>
              <mc:Fallback>
                <p:oleObj name="Equation" r:id="rId26" imgW="609480" imgH="241200" progId="Equation.DSMT4">
                  <p:embed/>
                  <p:pic>
                    <p:nvPicPr>
                      <p:cNvPr id="8" name="Object 282">
                        <a:extLst>
                          <a:ext uri="{FF2B5EF4-FFF2-40B4-BE49-F238E27FC236}">
                            <a16:creationId xmlns:a16="http://schemas.microsoft.com/office/drawing/2014/main" id="{B88F0D6A-DB77-08FD-D035-1C8D099C7BB1}"/>
                          </a:ext>
                        </a:extLst>
                      </p:cNvPr>
                      <p:cNvPicPr>
                        <a:picLocks noChangeAspect="1" noChangeArrowheads="1"/>
                      </p:cNvPicPr>
                      <p:nvPr/>
                    </p:nvPicPr>
                    <p:blipFill>
                      <a:blip r:embed="rId27"/>
                      <a:srcRect/>
                      <a:stretch>
                        <a:fillRect/>
                      </a:stretch>
                    </p:blipFill>
                    <p:spPr bwMode="auto">
                      <a:xfrm>
                        <a:off x="8899473" y="4994321"/>
                        <a:ext cx="1362547" cy="541091"/>
                      </a:xfrm>
                      <a:prstGeom prst="rect">
                        <a:avLst/>
                      </a:prstGeom>
                      <a:noFill/>
                      <a:ln>
                        <a:noFill/>
                      </a:ln>
                    </p:spPr>
                  </p:pic>
                </p:oleObj>
              </mc:Fallback>
            </mc:AlternateContent>
          </a:graphicData>
        </a:graphic>
      </p:graphicFrame>
      <p:graphicFrame>
        <p:nvGraphicFramePr>
          <p:cNvPr id="9" name="Object 282">
            <a:extLst>
              <a:ext uri="{FF2B5EF4-FFF2-40B4-BE49-F238E27FC236}">
                <a16:creationId xmlns:a16="http://schemas.microsoft.com/office/drawing/2014/main" id="{FC04D3A4-419D-0210-DC2D-061F51AB9B76}"/>
              </a:ext>
            </a:extLst>
          </p:cNvPr>
          <p:cNvGraphicFramePr>
            <a:graphicFrameLocks noChangeAspect="1"/>
          </p:cNvGraphicFramePr>
          <p:nvPr>
            <p:extLst>
              <p:ext uri="{D42A27DB-BD31-4B8C-83A1-F6EECF244321}">
                <p14:modId xmlns:p14="http://schemas.microsoft.com/office/powerpoint/2010/main" val="1727566714"/>
              </p:ext>
            </p:extLst>
          </p:nvPr>
        </p:nvGraphicFramePr>
        <p:xfrm>
          <a:off x="8361782" y="5431945"/>
          <a:ext cx="1900238" cy="541337"/>
        </p:xfrm>
        <a:graphic>
          <a:graphicData uri="http://schemas.openxmlformats.org/presentationml/2006/ole">
            <mc:AlternateContent xmlns:mc="http://schemas.openxmlformats.org/markup-compatibility/2006">
              <mc:Choice xmlns:v="urn:schemas-microsoft-com:vml" Requires="v">
                <p:oleObj name="Equation" r:id="rId28" imgW="850680" imgH="241200" progId="Equation.DSMT4">
                  <p:embed/>
                </p:oleObj>
              </mc:Choice>
              <mc:Fallback>
                <p:oleObj name="Equation" r:id="rId28" imgW="850680" imgH="241200" progId="Equation.DSMT4">
                  <p:embed/>
                  <p:pic>
                    <p:nvPicPr>
                      <p:cNvPr id="9" name="Object 282">
                        <a:extLst>
                          <a:ext uri="{FF2B5EF4-FFF2-40B4-BE49-F238E27FC236}">
                            <a16:creationId xmlns:a16="http://schemas.microsoft.com/office/drawing/2014/main" id="{FC04D3A4-419D-0210-DC2D-061F51AB9B76}"/>
                          </a:ext>
                        </a:extLst>
                      </p:cNvPr>
                      <p:cNvPicPr>
                        <a:picLocks noChangeAspect="1" noChangeArrowheads="1"/>
                      </p:cNvPicPr>
                      <p:nvPr/>
                    </p:nvPicPr>
                    <p:blipFill>
                      <a:blip r:embed="rId29"/>
                      <a:srcRect/>
                      <a:stretch>
                        <a:fillRect/>
                      </a:stretch>
                    </p:blipFill>
                    <p:spPr bwMode="auto">
                      <a:xfrm>
                        <a:off x="8361782" y="5431945"/>
                        <a:ext cx="1900238" cy="541337"/>
                      </a:xfrm>
                      <a:prstGeom prst="rect">
                        <a:avLst/>
                      </a:prstGeom>
                      <a:noFill/>
                      <a:ln>
                        <a:noFill/>
                      </a:ln>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88"/>
                                        </p:tgtEl>
                                        <p:attrNameLst>
                                          <p:attrName>style.visibility</p:attrName>
                                        </p:attrNameLst>
                                      </p:cBhvr>
                                      <p:to>
                                        <p:strVal val="visible"/>
                                      </p:to>
                                    </p:set>
                                    <p:animEffect transition="in" filter="fade">
                                      <p:cBhvr>
                                        <p:cTn id="12" dur="500"/>
                                        <p:tgtEl>
                                          <p:spTgt spid="11288"/>
                                        </p:tgtEl>
                                      </p:cBhvr>
                                    </p:animEffect>
                                  </p:childTnLst>
                                </p:cTn>
                              </p:par>
                              <p:par>
                                <p:cTn id="13" presetID="10" presetClass="entr" presetSubtype="0" fill="hold" nodeType="withEffect">
                                  <p:stCondLst>
                                    <p:cond delay="0"/>
                                  </p:stCondLst>
                                  <p:childTnLst>
                                    <p:set>
                                      <p:cBhvr>
                                        <p:cTn id="14" dur="1" fill="hold">
                                          <p:stCondLst>
                                            <p:cond delay="0"/>
                                          </p:stCondLst>
                                        </p:cTn>
                                        <p:tgtEl>
                                          <p:spTgt spid="11289"/>
                                        </p:tgtEl>
                                        <p:attrNameLst>
                                          <p:attrName>style.visibility</p:attrName>
                                        </p:attrNameLst>
                                      </p:cBhvr>
                                      <p:to>
                                        <p:strVal val="visible"/>
                                      </p:to>
                                    </p:set>
                                    <p:animEffect transition="in" filter="fade">
                                      <p:cBhvr>
                                        <p:cTn id="15" dur="500"/>
                                        <p:tgtEl>
                                          <p:spTgt spid="11289"/>
                                        </p:tgtEl>
                                      </p:cBhvr>
                                    </p:animEffect>
                                  </p:childTnLst>
                                </p:cTn>
                              </p:par>
                              <p:par>
                                <p:cTn id="16" presetID="10" presetClass="entr" presetSubtype="0" fill="hold" nodeType="withEffect">
                                  <p:stCondLst>
                                    <p:cond delay="0"/>
                                  </p:stCondLst>
                                  <p:childTnLst>
                                    <p:set>
                                      <p:cBhvr>
                                        <p:cTn id="17" dur="1" fill="hold">
                                          <p:stCondLst>
                                            <p:cond delay="0"/>
                                          </p:stCondLst>
                                        </p:cTn>
                                        <p:tgtEl>
                                          <p:spTgt spid="11290"/>
                                        </p:tgtEl>
                                        <p:attrNameLst>
                                          <p:attrName>style.visibility</p:attrName>
                                        </p:attrNameLst>
                                      </p:cBhvr>
                                      <p:to>
                                        <p:strVal val="visible"/>
                                      </p:to>
                                    </p:set>
                                    <p:animEffect transition="in" filter="fade">
                                      <p:cBhvr>
                                        <p:cTn id="18" dur="500"/>
                                        <p:tgtEl>
                                          <p:spTgt spid="11290"/>
                                        </p:tgtEl>
                                      </p:cBhvr>
                                    </p:animEffect>
                                  </p:childTnLst>
                                </p:cTn>
                              </p:par>
                              <p:par>
                                <p:cTn id="19" presetID="10" presetClass="entr" presetSubtype="0" fill="hold" nodeType="withEffect">
                                  <p:stCondLst>
                                    <p:cond delay="0"/>
                                  </p:stCondLst>
                                  <p:childTnLst>
                                    <p:set>
                                      <p:cBhvr>
                                        <p:cTn id="20" dur="1" fill="hold">
                                          <p:stCondLst>
                                            <p:cond delay="0"/>
                                          </p:stCondLst>
                                        </p:cTn>
                                        <p:tgtEl>
                                          <p:spTgt spid="11291"/>
                                        </p:tgtEl>
                                        <p:attrNameLst>
                                          <p:attrName>style.visibility</p:attrName>
                                        </p:attrNameLst>
                                      </p:cBhvr>
                                      <p:to>
                                        <p:strVal val="visible"/>
                                      </p:to>
                                    </p:set>
                                    <p:animEffect transition="in" filter="fade">
                                      <p:cBhvr>
                                        <p:cTn id="21" dur="500"/>
                                        <p:tgtEl>
                                          <p:spTgt spid="11291"/>
                                        </p:tgtEl>
                                      </p:cBhvr>
                                    </p:animEffect>
                                  </p:childTnLst>
                                </p:cTn>
                              </p:par>
                              <p:par>
                                <p:cTn id="22" presetID="10" presetClass="entr" presetSubtype="0" fill="hold" nodeType="withEffect">
                                  <p:stCondLst>
                                    <p:cond delay="0"/>
                                  </p:stCondLst>
                                  <p:childTnLst>
                                    <p:set>
                                      <p:cBhvr>
                                        <p:cTn id="23" dur="1" fill="hold">
                                          <p:stCondLst>
                                            <p:cond delay="0"/>
                                          </p:stCondLst>
                                        </p:cTn>
                                        <p:tgtEl>
                                          <p:spTgt spid="11292"/>
                                        </p:tgtEl>
                                        <p:attrNameLst>
                                          <p:attrName>style.visibility</p:attrName>
                                        </p:attrNameLst>
                                      </p:cBhvr>
                                      <p:to>
                                        <p:strVal val="visible"/>
                                      </p:to>
                                    </p:set>
                                    <p:animEffect transition="in" filter="fade">
                                      <p:cBhvr>
                                        <p:cTn id="24" dur="500"/>
                                        <p:tgtEl>
                                          <p:spTgt spid="112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280"/>
                                        </p:tgtEl>
                                        <p:attrNameLst>
                                          <p:attrName>style.visibility</p:attrName>
                                        </p:attrNameLst>
                                      </p:cBhvr>
                                      <p:to>
                                        <p:strVal val="visible"/>
                                      </p:to>
                                    </p:set>
                                    <p:animEffect transition="in" filter="fade">
                                      <p:cBhvr>
                                        <p:cTn id="29" dur="500"/>
                                        <p:tgtEl>
                                          <p:spTgt spid="11280"/>
                                        </p:tgtEl>
                                      </p:cBhvr>
                                    </p:animEffect>
                                  </p:childTnLst>
                                </p:cTn>
                              </p:par>
                              <p:par>
                                <p:cTn id="30" presetID="10" presetClass="entr" presetSubtype="0" fill="hold" nodeType="withEffect">
                                  <p:stCondLst>
                                    <p:cond delay="0"/>
                                  </p:stCondLst>
                                  <p:childTnLst>
                                    <p:set>
                                      <p:cBhvr>
                                        <p:cTn id="31" dur="1" fill="hold">
                                          <p:stCondLst>
                                            <p:cond delay="0"/>
                                          </p:stCondLst>
                                        </p:cTn>
                                        <p:tgtEl>
                                          <p:spTgt spid="11281"/>
                                        </p:tgtEl>
                                        <p:attrNameLst>
                                          <p:attrName>style.visibility</p:attrName>
                                        </p:attrNameLst>
                                      </p:cBhvr>
                                      <p:to>
                                        <p:strVal val="visible"/>
                                      </p:to>
                                    </p:set>
                                    <p:animEffect transition="in" filter="fade">
                                      <p:cBhvr>
                                        <p:cTn id="32" dur="500"/>
                                        <p:tgtEl>
                                          <p:spTgt spid="11281"/>
                                        </p:tgtEl>
                                      </p:cBhvr>
                                    </p:animEffect>
                                  </p:childTnLst>
                                </p:cTn>
                              </p:par>
                              <p:par>
                                <p:cTn id="33" presetID="10" presetClass="entr" presetSubtype="0" fill="hold" nodeType="withEffect">
                                  <p:stCondLst>
                                    <p:cond delay="0"/>
                                  </p:stCondLst>
                                  <p:childTnLst>
                                    <p:set>
                                      <p:cBhvr>
                                        <p:cTn id="34" dur="1" fill="hold">
                                          <p:stCondLst>
                                            <p:cond delay="0"/>
                                          </p:stCondLst>
                                        </p:cTn>
                                        <p:tgtEl>
                                          <p:spTgt spid="11282"/>
                                        </p:tgtEl>
                                        <p:attrNameLst>
                                          <p:attrName>style.visibility</p:attrName>
                                        </p:attrNameLst>
                                      </p:cBhvr>
                                      <p:to>
                                        <p:strVal val="visible"/>
                                      </p:to>
                                    </p:set>
                                    <p:animEffect transition="in" filter="fade">
                                      <p:cBhvr>
                                        <p:cTn id="35" dur="500"/>
                                        <p:tgtEl>
                                          <p:spTgt spid="11282"/>
                                        </p:tgtEl>
                                      </p:cBhvr>
                                    </p:animEffect>
                                  </p:childTnLst>
                                </p:cTn>
                              </p:par>
                              <p:par>
                                <p:cTn id="36" presetID="10" presetClass="entr" presetSubtype="0" fill="hold" nodeType="withEffect">
                                  <p:stCondLst>
                                    <p:cond delay="0"/>
                                  </p:stCondLst>
                                  <p:childTnLst>
                                    <p:set>
                                      <p:cBhvr>
                                        <p:cTn id="37" dur="1" fill="hold">
                                          <p:stCondLst>
                                            <p:cond delay="0"/>
                                          </p:stCondLst>
                                        </p:cTn>
                                        <p:tgtEl>
                                          <p:spTgt spid="11283"/>
                                        </p:tgtEl>
                                        <p:attrNameLst>
                                          <p:attrName>style.visibility</p:attrName>
                                        </p:attrNameLst>
                                      </p:cBhvr>
                                      <p:to>
                                        <p:strVal val="visible"/>
                                      </p:to>
                                    </p:set>
                                    <p:animEffect transition="in" filter="fade">
                                      <p:cBhvr>
                                        <p:cTn id="38" dur="500"/>
                                        <p:tgtEl>
                                          <p:spTgt spid="11283"/>
                                        </p:tgtEl>
                                      </p:cBhvr>
                                    </p:animEffect>
                                  </p:childTnLst>
                                </p:cTn>
                              </p:par>
                              <p:par>
                                <p:cTn id="39" presetID="10" presetClass="entr" presetSubtype="0" fill="hold" nodeType="withEffect">
                                  <p:stCondLst>
                                    <p:cond delay="0"/>
                                  </p:stCondLst>
                                  <p:childTnLst>
                                    <p:set>
                                      <p:cBhvr>
                                        <p:cTn id="40" dur="1" fill="hold">
                                          <p:stCondLst>
                                            <p:cond delay="0"/>
                                          </p:stCondLst>
                                        </p:cTn>
                                        <p:tgtEl>
                                          <p:spTgt spid="11284"/>
                                        </p:tgtEl>
                                        <p:attrNameLst>
                                          <p:attrName>style.visibility</p:attrName>
                                        </p:attrNameLst>
                                      </p:cBhvr>
                                      <p:to>
                                        <p:strVal val="visible"/>
                                      </p:to>
                                    </p:set>
                                    <p:animEffect transition="in" filter="fade">
                                      <p:cBhvr>
                                        <p:cTn id="41" dur="500"/>
                                        <p:tgtEl>
                                          <p:spTgt spid="1128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6B46-2CA3-4466-9278-0DCD930768B6}"/>
              </a:ext>
            </a:extLst>
          </p:cNvPr>
          <p:cNvSpPr>
            <a:spLocks noGrp="1"/>
          </p:cNvSpPr>
          <p:nvPr>
            <p:ph type="title"/>
          </p:nvPr>
        </p:nvSpPr>
        <p:spPr>
          <a:xfrm>
            <a:off x="254000" y="274638"/>
            <a:ext cx="11480800" cy="538162"/>
          </a:xfrm>
        </p:spPr>
        <p:txBody>
          <a:bodyPr>
            <a:normAutofit/>
          </a:bodyPr>
          <a:lstStyle/>
          <a:p>
            <a:r>
              <a:rPr lang="en-US" sz="2600" dirty="0"/>
              <a:t>What do you know about the distribution of SAMPLE MEANS?</a:t>
            </a:r>
          </a:p>
        </p:txBody>
      </p:sp>
      <p:sp>
        <p:nvSpPr>
          <p:cNvPr id="3" name="Content Placeholder 2">
            <a:extLst>
              <a:ext uri="{FF2B5EF4-FFF2-40B4-BE49-F238E27FC236}">
                <a16:creationId xmlns:a16="http://schemas.microsoft.com/office/drawing/2014/main" id="{73231786-7183-4FDC-AF9E-63257B401D65}"/>
              </a:ext>
            </a:extLst>
          </p:cNvPr>
          <p:cNvSpPr>
            <a:spLocks noGrp="1"/>
          </p:cNvSpPr>
          <p:nvPr>
            <p:ph sz="quarter" idx="1"/>
          </p:nvPr>
        </p:nvSpPr>
        <p:spPr>
          <a:xfrm>
            <a:off x="284480" y="807720"/>
            <a:ext cx="11257280" cy="797560"/>
          </a:xfrm>
        </p:spPr>
        <p:txBody>
          <a:bodyPr/>
          <a:lstStyle/>
          <a:p>
            <a:r>
              <a:rPr lang="en-US" dirty="0"/>
              <a:t>In order to use our theories on the distribution of sample means, here are some conditions: </a:t>
            </a:r>
          </a:p>
        </p:txBody>
      </p:sp>
      <p:sp>
        <p:nvSpPr>
          <p:cNvPr id="4" name="Content Placeholder 2">
            <a:extLst>
              <a:ext uri="{FF2B5EF4-FFF2-40B4-BE49-F238E27FC236}">
                <a16:creationId xmlns:a16="http://schemas.microsoft.com/office/drawing/2014/main" id="{BF71AD45-C15F-46D9-82E4-51D2749F4926}"/>
              </a:ext>
            </a:extLst>
          </p:cNvPr>
          <p:cNvSpPr txBox="1">
            <a:spLocks/>
          </p:cNvSpPr>
          <p:nvPr/>
        </p:nvSpPr>
        <p:spPr bwMode="auto">
          <a:xfrm>
            <a:off x="213360" y="1600200"/>
            <a:ext cx="11257280" cy="7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1. The samples you take MUST be a RANDOM sample from the population</a:t>
            </a:r>
          </a:p>
        </p:txBody>
      </p:sp>
      <p:sp>
        <p:nvSpPr>
          <p:cNvPr id="5" name="Content Placeholder 2">
            <a:extLst>
              <a:ext uri="{FF2B5EF4-FFF2-40B4-BE49-F238E27FC236}">
                <a16:creationId xmlns:a16="http://schemas.microsoft.com/office/drawing/2014/main" id="{DF9D57A6-7E89-443D-A831-86E0E57E978C}"/>
              </a:ext>
            </a:extLst>
          </p:cNvPr>
          <p:cNvSpPr txBox="1">
            <a:spLocks/>
          </p:cNvSpPr>
          <p:nvPr/>
        </p:nvSpPr>
        <p:spPr bwMode="auto">
          <a:xfrm>
            <a:off x="701040" y="2077720"/>
            <a:ext cx="106781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A random sample prevents bias, over/under representation </a:t>
            </a:r>
          </a:p>
        </p:txBody>
      </p:sp>
      <p:sp>
        <p:nvSpPr>
          <p:cNvPr id="6" name="Content Placeholder 2">
            <a:extLst>
              <a:ext uri="{FF2B5EF4-FFF2-40B4-BE49-F238E27FC236}">
                <a16:creationId xmlns:a16="http://schemas.microsoft.com/office/drawing/2014/main" id="{6C92D300-FB87-4D3E-9CE1-FB66A6ED9335}"/>
              </a:ext>
            </a:extLst>
          </p:cNvPr>
          <p:cNvSpPr txBox="1">
            <a:spLocks/>
          </p:cNvSpPr>
          <p:nvPr/>
        </p:nvSpPr>
        <p:spPr bwMode="auto">
          <a:xfrm>
            <a:off x="213360" y="2646680"/>
            <a:ext cx="11257280" cy="7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2. The sample sizes MUST the be SAME SIZE.  The sample size will affect the variation of the distribution of sample means</a:t>
            </a:r>
          </a:p>
        </p:txBody>
      </p:sp>
      <p:sp>
        <p:nvSpPr>
          <p:cNvPr id="7" name="Content Placeholder 2">
            <a:extLst>
              <a:ext uri="{FF2B5EF4-FFF2-40B4-BE49-F238E27FC236}">
                <a16:creationId xmlns:a16="http://schemas.microsoft.com/office/drawing/2014/main" id="{4812F8FE-C076-4D07-9FBB-1338E7E2740F}"/>
              </a:ext>
            </a:extLst>
          </p:cNvPr>
          <p:cNvSpPr txBox="1">
            <a:spLocks/>
          </p:cNvSpPr>
          <p:nvPr/>
        </p:nvSpPr>
        <p:spPr bwMode="auto">
          <a:xfrm>
            <a:off x="172720" y="4038600"/>
            <a:ext cx="11257280" cy="7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1. Depending on the population distribution OR sample size, the distribution of sample means is “Normally Distributed” (Central Limit Theorem)</a:t>
            </a:r>
          </a:p>
        </p:txBody>
      </p:sp>
      <p:sp>
        <p:nvSpPr>
          <p:cNvPr id="8" name="Content Placeholder 2">
            <a:extLst>
              <a:ext uri="{FF2B5EF4-FFF2-40B4-BE49-F238E27FC236}">
                <a16:creationId xmlns:a16="http://schemas.microsoft.com/office/drawing/2014/main" id="{5E33E8F7-E5C7-4332-80F1-9CEC1E70055A}"/>
              </a:ext>
            </a:extLst>
          </p:cNvPr>
          <p:cNvSpPr txBox="1">
            <a:spLocks/>
          </p:cNvSpPr>
          <p:nvPr/>
        </p:nvSpPr>
        <p:spPr bwMode="auto">
          <a:xfrm>
            <a:off x="243840" y="3540760"/>
            <a:ext cx="11257280" cy="7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What we know about the distribution of Sample Means:</a:t>
            </a:r>
          </a:p>
        </p:txBody>
      </p:sp>
      <p:sp>
        <p:nvSpPr>
          <p:cNvPr id="9" name="Content Placeholder 2">
            <a:extLst>
              <a:ext uri="{FF2B5EF4-FFF2-40B4-BE49-F238E27FC236}">
                <a16:creationId xmlns:a16="http://schemas.microsoft.com/office/drawing/2014/main" id="{AE5C6643-EF3E-481B-B2B9-6A74AD6AE5A6}"/>
              </a:ext>
            </a:extLst>
          </p:cNvPr>
          <p:cNvSpPr txBox="1">
            <a:spLocks/>
          </p:cNvSpPr>
          <p:nvPr/>
        </p:nvSpPr>
        <p:spPr bwMode="auto">
          <a:xfrm>
            <a:off x="193040" y="4922520"/>
            <a:ext cx="11257280" cy="7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2. The variation in the distribution of sample means is SMALLER than the variation of means in the population</a:t>
            </a:r>
          </a:p>
        </p:txBody>
      </p:sp>
      <p:sp>
        <p:nvSpPr>
          <p:cNvPr id="10" name="Content Placeholder 2">
            <a:extLst>
              <a:ext uri="{FF2B5EF4-FFF2-40B4-BE49-F238E27FC236}">
                <a16:creationId xmlns:a16="http://schemas.microsoft.com/office/drawing/2014/main" id="{1EE7D3EF-ED8E-4A3D-9AAB-6F21D3E64EC9}"/>
              </a:ext>
            </a:extLst>
          </p:cNvPr>
          <p:cNvSpPr txBox="1">
            <a:spLocks/>
          </p:cNvSpPr>
          <p:nvPr/>
        </p:nvSpPr>
        <p:spPr bwMode="auto">
          <a:xfrm>
            <a:off x="193040" y="5816600"/>
            <a:ext cx="11257280" cy="7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3. The mean from the distribution of sample means is EQUAL to the population mean!!  (THIS one is HUGE!!) </a:t>
            </a:r>
          </a:p>
        </p:txBody>
      </p:sp>
    </p:spTree>
    <p:custDataLst>
      <p:tags r:id="rId1"/>
    </p:custDataLst>
    <p:extLst>
      <p:ext uri="{BB962C8B-B14F-4D97-AF65-F5344CB8AC3E}">
        <p14:creationId xmlns:p14="http://schemas.microsoft.com/office/powerpoint/2010/main" val="102245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 on SamplingDistribution Ch10">
            <a:hlinkClick r:id="" action="ppaction://media"/>
            <a:extLst>
              <a:ext uri="{FF2B5EF4-FFF2-40B4-BE49-F238E27FC236}">
                <a16:creationId xmlns:a16="http://schemas.microsoft.com/office/drawing/2014/main" id="{26E223CA-20F5-41B6-AE3E-B0660AF31CC5}"/>
              </a:ext>
            </a:extLst>
          </p:cNvPr>
          <p:cNvPicPr>
            <a:picLocks noChangeAspect="1"/>
          </p:cNvPicPr>
          <p:nvPr>
            <a:videoFile r:link="rId3"/>
            <p:extLst>
              <p:ext uri="{DAA4B4D4-6D71-4841-9C94-3DE7FCFB9230}">
                <p14:media xmlns:p14="http://schemas.microsoft.com/office/powerpoint/2010/main" r:link="rId2"/>
              </p:ext>
            </p:extLst>
          </p:nvPr>
        </p:nvPicPr>
        <p:blipFill>
          <a:blip r:embed="rId6"/>
          <a:stretch>
            <a:fillRect/>
          </a:stretch>
        </p:blipFill>
        <p:spPr>
          <a:xfrm>
            <a:off x="904240" y="-239487"/>
            <a:ext cx="9763760" cy="7322820"/>
          </a:xfrm>
          <a:prstGeom prst="rect">
            <a:avLst/>
          </a:prstGeom>
        </p:spPr>
      </p:pic>
    </p:spTree>
    <p:custDataLst>
      <p:tags r:id="rId1"/>
    </p:custDataLst>
    <p:extLst>
      <p:ext uri="{BB962C8B-B14F-4D97-AF65-F5344CB8AC3E}">
        <p14:creationId xmlns:p14="http://schemas.microsoft.com/office/powerpoint/2010/main" val="13550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0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F967-F0FB-CDD4-4FC0-09FC520FE6B6}"/>
              </a:ext>
            </a:extLst>
          </p:cNvPr>
          <p:cNvSpPr>
            <a:spLocks noGrp="1"/>
          </p:cNvSpPr>
          <p:nvPr>
            <p:ph type="title"/>
          </p:nvPr>
        </p:nvSpPr>
        <p:spPr>
          <a:xfrm>
            <a:off x="609600" y="274638"/>
            <a:ext cx="9956800" cy="517842"/>
          </a:xfrm>
        </p:spPr>
        <p:txBody>
          <a:bodyPr>
            <a:normAutofit fontScale="90000"/>
          </a:bodyPr>
          <a:lstStyle/>
          <a:p>
            <a:r>
              <a:rPr lang="en-US" dirty="0"/>
              <a:t>Central Limit Theorem: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8297C7-75A6-658D-58E8-0210D2D7C211}"/>
                  </a:ext>
                </a:extLst>
              </p:cNvPr>
              <p:cNvSpPr>
                <a:spLocks noGrp="1"/>
              </p:cNvSpPr>
              <p:nvPr>
                <p:ph sz="quarter" idx="1"/>
              </p:nvPr>
            </p:nvSpPr>
            <p:spPr>
              <a:xfrm>
                <a:off x="209005" y="992124"/>
                <a:ext cx="11120845" cy="1333065"/>
              </a:xfrm>
            </p:spPr>
            <p:txBody>
              <a:bodyPr/>
              <a:lstStyle/>
              <a:p>
                <a:r>
                  <a:rPr lang="en-US" dirty="0"/>
                  <a:t>If we are taking random samples [size ‘n’] from our population, the distribution of the sample means </a:t>
                </a:r>
                <a14:m>
                  <m:oMath xmlns:m="http://schemas.openxmlformats.org/officeDocument/2006/math">
                    <m:r>
                      <a:rPr lang="en-US" b="0" i="0"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  </m:t>
                    </m:r>
                  </m:oMath>
                </a14:m>
                <a:r>
                  <a:rPr lang="en-US" dirty="0"/>
                  <a:t> will be normally distributed</a:t>
                </a:r>
              </a:p>
              <a:p>
                <a:r>
                  <a:rPr lang="en-US" dirty="0"/>
                  <a:t>CONDITIONS: </a:t>
                </a:r>
              </a:p>
            </p:txBody>
          </p:sp>
        </mc:Choice>
        <mc:Fallback xmlns="">
          <p:sp>
            <p:nvSpPr>
              <p:cNvPr id="3" name="Content Placeholder 2">
                <a:extLst>
                  <a:ext uri="{FF2B5EF4-FFF2-40B4-BE49-F238E27FC236}">
                    <a16:creationId xmlns:a16="http://schemas.microsoft.com/office/drawing/2014/main" id="{C58297C7-75A6-658D-58E8-0210D2D7C211}"/>
                  </a:ext>
                </a:extLst>
              </p:cNvPr>
              <p:cNvSpPr>
                <a:spLocks noGrp="1" noRot="1" noChangeAspect="1" noMove="1" noResize="1" noEditPoints="1" noAdjustHandles="1" noChangeArrowheads="1" noChangeShapeType="1" noTextEdit="1"/>
              </p:cNvSpPr>
              <p:nvPr>
                <p:ph sz="quarter" idx="1"/>
              </p:nvPr>
            </p:nvSpPr>
            <p:spPr>
              <a:xfrm>
                <a:off x="209005" y="992124"/>
                <a:ext cx="11120845" cy="1333065"/>
              </a:xfrm>
              <a:blipFill>
                <a:blip r:embed="rId4"/>
                <a:stretch>
                  <a:fillRect l="-219" t="-3670" b="-5963"/>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BDC05966-E956-FECB-139B-9A471CE45CCD}"/>
              </a:ext>
            </a:extLst>
          </p:cNvPr>
          <p:cNvSpPr txBox="1">
            <a:spLocks/>
          </p:cNvSpPr>
          <p:nvPr/>
        </p:nvSpPr>
        <p:spPr bwMode="auto">
          <a:xfrm>
            <a:off x="213356" y="2320186"/>
            <a:ext cx="11120845" cy="101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SIMPLE Random Samples [SRS]: Every sample taken must be randomly chosen, no particular subset of the population is favored in your samples</a:t>
            </a:r>
          </a:p>
        </p:txBody>
      </p:sp>
      <p:sp>
        <p:nvSpPr>
          <p:cNvPr id="5" name="Content Placeholder 2">
            <a:extLst>
              <a:ext uri="{FF2B5EF4-FFF2-40B4-BE49-F238E27FC236}">
                <a16:creationId xmlns:a16="http://schemas.microsoft.com/office/drawing/2014/main" id="{8885640B-3672-03BD-35EF-3D24DFB3C506}"/>
              </a:ext>
            </a:extLst>
          </p:cNvPr>
          <p:cNvSpPr txBox="1">
            <a:spLocks/>
          </p:cNvSpPr>
          <p:nvPr/>
        </p:nvSpPr>
        <p:spPr bwMode="auto">
          <a:xfrm>
            <a:off x="217707" y="3352156"/>
            <a:ext cx="11625950" cy="118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Independent Samples:  the individual observations or data points in the sample must be independent of each other. This means that the occurrence or value of one observation should not affect the occurrence or value of another</a:t>
            </a:r>
          </a:p>
        </p:txBody>
      </p:sp>
      <p:sp>
        <p:nvSpPr>
          <p:cNvPr id="6" name="Content Placeholder 2">
            <a:extLst>
              <a:ext uri="{FF2B5EF4-FFF2-40B4-BE49-F238E27FC236}">
                <a16:creationId xmlns:a16="http://schemas.microsoft.com/office/drawing/2014/main" id="{F0D26227-6EC9-EF57-2E1F-1714762BED2B}"/>
              </a:ext>
            </a:extLst>
          </p:cNvPr>
          <p:cNvSpPr txBox="1">
            <a:spLocks/>
          </p:cNvSpPr>
          <p:nvPr/>
        </p:nvSpPr>
        <p:spPr bwMode="auto">
          <a:xfrm>
            <a:off x="213349" y="4584416"/>
            <a:ext cx="11625950" cy="17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Sample Size: if the population is not normally distributed, the sample sizes must be 30 or more in order for the sampling distribution to be normally distributed.  If population distribution is “normal”, then sample size can be any size</a:t>
            </a:r>
          </a:p>
        </p:txBody>
      </p:sp>
    </p:spTree>
    <p:custDataLst>
      <p:tags r:id="rId1"/>
    </p:custDataLst>
    <p:extLst>
      <p:ext uri="{BB962C8B-B14F-4D97-AF65-F5344CB8AC3E}">
        <p14:creationId xmlns:p14="http://schemas.microsoft.com/office/powerpoint/2010/main" val="5917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13a1cea625e35eb595b22bd03d01ed654e59"/>
  <p:tag name="ISPRING_ULTRA_SCORM_SLIDE_COUNT" val="21"/>
  <p:tag name="ISPRING_ULTRA_SCORM_DURATION" val="3600"/>
  <p:tag name="ISPRING_ULTRA_SCORM_QUIZ_NUMBER" val="0"/>
  <p:tag name="GENSWF_OUTPUT_FILE_NAME" val="apstatc91"/>
  <p:tag name="ISPRING_RESOURCE_PATHS_HASH_PRESENTER" val="623ed278b46de1966644f9d2fcfa46c852c3088"/>
  <p:tag name="ISPRING_LMS_API_VERSION" val="SCORM 2004 (4th edition)"/>
  <p:tag name="ISPRING_ULTRA_SCORM_COURSE_ID" val="B3E30606-ABF9-4348-BEB8-FC6268D164A2"/>
  <p:tag name="ISPRING_CMI5_LAUNCH_METHOD" val="any window"/>
  <p:tag name="ISPRING_SCORM_RATE_SLIDES" val="1"/>
  <p:tag name="ISPRINGCLOUDFOLDERID" val="1"/>
  <p:tag name="ISPRINGONLINEFOLDERID" val="1"/>
  <p:tag name="ISPRING_OUTPUT_FOLDER" val="[[&quot;\uFFFD\uFFFDQj{D1961B4B-4104-4DBD-91AB-5334FB564497}&quot;,&quot;C:\\Users\\e15108\\OneDrive - SD41\\Statistics\\Online Stats Notes\\BCMathca\\AP Stat&quot;]]"/>
  <p:tag name="ISPRING_SCORM_PASSING_SCORE" val="63.000000"/>
  <p:tag name="ISPRING_FIRST_PUBLISH" val="1"/>
  <p:tag name="ISPRING_ULTRA_SCORM_COURCE_TITLE" val="AP Stats 9.1 Sampling Distributions"/>
  <p:tag name="ISPRING_SCORM_ENDPOINT" val="&lt;endpoint&gt;&lt;enable&gt;0&lt;/enable&gt;&lt;lrs&gt;https://&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PRESENTATION_TITLE" val="AP Stats 9.1 Sampling Distributions"/>
</p:tagLst>
</file>

<file path=ppt/tags/tag10.xml><?xml version="1.0" encoding="utf-8"?>
<p:tagLst xmlns:a="http://schemas.openxmlformats.org/drawingml/2006/main" xmlns:r="http://schemas.openxmlformats.org/officeDocument/2006/relationships" xmlns:p="http://schemas.openxmlformats.org/presentationml/2006/main">
  <p:tag name="GENSWF_SLIDE_UID" val="{1095DCF5-0421-42B7-AD4F-09CCE9839613}:323"/>
</p:tagLst>
</file>

<file path=ppt/tags/tag11.xml><?xml version="1.0" encoding="utf-8"?>
<p:tagLst xmlns:a="http://schemas.openxmlformats.org/drawingml/2006/main" xmlns:r="http://schemas.openxmlformats.org/officeDocument/2006/relationships" xmlns:p="http://schemas.openxmlformats.org/presentationml/2006/main">
  <p:tag name="GENSWF_SLIDE_UID" val="{6A81D0C1-35E6-4F4D-9420-BA6B25F2F5B6}:287"/>
</p:tagLst>
</file>

<file path=ppt/tags/tag12.xml><?xml version="1.0" encoding="utf-8"?>
<p:tagLst xmlns:a="http://schemas.openxmlformats.org/drawingml/2006/main" xmlns:r="http://schemas.openxmlformats.org/officeDocument/2006/relationships" xmlns:p="http://schemas.openxmlformats.org/presentationml/2006/main">
  <p:tag name="GENSWF_SLIDE_UID" val="{E170371A-D761-4077-B271-B7C294C7B2CB}:288"/>
</p:tagLst>
</file>

<file path=ppt/tags/tag13.xml><?xml version="1.0" encoding="utf-8"?>
<p:tagLst xmlns:a="http://schemas.openxmlformats.org/drawingml/2006/main" xmlns:r="http://schemas.openxmlformats.org/officeDocument/2006/relationships" xmlns:p="http://schemas.openxmlformats.org/presentationml/2006/main">
  <p:tag name="GENSWF_SLIDE_UID" val="{24870B9B-63D2-4C27-BB11-9200F470AC1F}:317"/>
</p:tagLst>
</file>

<file path=ppt/tags/tag14.xml><?xml version="1.0" encoding="utf-8"?>
<p:tagLst xmlns:a="http://schemas.openxmlformats.org/drawingml/2006/main" xmlns:r="http://schemas.openxmlformats.org/officeDocument/2006/relationships" xmlns:p="http://schemas.openxmlformats.org/presentationml/2006/main">
  <p:tag name="GENSWF_SLIDE_UID" val="{F9F0D1A0-80B6-4C16-AD04-4386FD043643}:325"/>
</p:tagLst>
</file>

<file path=ppt/tags/tag15.xml><?xml version="1.0" encoding="utf-8"?>
<p:tagLst xmlns:a="http://schemas.openxmlformats.org/drawingml/2006/main" xmlns:r="http://schemas.openxmlformats.org/officeDocument/2006/relationships" xmlns:p="http://schemas.openxmlformats.org/presentationml/2006/main">
  <p:tag name="GENSWF_SLIDE_UID" val="{704468CB-6F21-4163-AC52-313B5921B4C1}:326"/>
</p:tagLst>
</file>

<file path=ppt/tags/tag16.xml><?xml version="1.0" encoding="utf-8"?>
<p:tagLst xmlns:a="http://schemas.openxmlformats.org/drawingml/2006/main" xmlns:r="http://schemas.openxmlformats.org/officeDocument/2006/relationships" xmlns:p="http://schemas.openxmlformats.org/presentationml/2006/main">
  <p:tag name="GENSWF_SLIDE_UID" val="{497457FA-EDD9-4987-85F6-9A40C1B2CD53}:289"/>
</p:tagLst>
</file>

<file path=ppt/tags/tag17.xml><?xml version="1.0" encoding="utf-8"?>
<p:tagLst xmlns:a="http://schemas.openxmlformats.org/drawingml/2006/main" xmlns:r="http://schemas.openxmlformats.org/officeDocument/2006/relationships" xmlns:p="http://schemas.openxmlformats.org/presentationml/2006/main">
  <p:tag name="GENSWF_SLIDE_UID" val="{B35A6E60-6D46-48E4-95F6-D08632A04390}:298"/>
</p:tagLst>
</file>

<file path=ppt/tags/tag18.xml><?xml version="1.0" encoding="utf-8"?>
<p:tagLst xmlns:a="http://schemas.openxmlformats.org/drawingml/2006/main" xmlns:r="http://schemas.openxmlformats.org/officeDocument/2006/relationships" xmlns:p="http://schemas.openxmlformats.org/presentationml/2006/main">
  <p:tag name="GENSWF_SLIDE_UID" val="{93B4E433-6A0B-43BA-8EDB-B4D9A05EEC4A}:299"/>
</p:tagLst>
</file>

<file path=ppt/tags/tag19.xml><?xml version="1.0" encoding="utf-8"?>
<p:tagLst xmlns:a="http://schemas.openxmlformats.org/drawingml/2006/main" xmlns:r="http://schemas.openxmlformats.org/officeDocument/2006/relationships" xmlns:p="http://schemas.openxmlformats.org/presentationml/2006/main">
  <p:tag name="GENSWF_SLIDE_UID" val="{B8262547-3504-4853-ABBC-D94528364D9F}:300"/>
</p:tagLst>
</file>

<file path=ppt/tags/tag2.xml><?xml version="1.0" encoding="utf-8"?>
<p:tagLst xmlns:a="http://schemas.openxmlformats.org/drawingml/2006/main" xmlns:r="http://schemas.openxmlformats.org/officeDocument/2006/relationships" xmlns:p="http://schemas.openxmlformats.org/presentationml/2006/main">
  <p:tag name="GENSWF_SLIDE_UID" val="{9D2C34C5-424E-4082-883D-A357AE8DDB73}: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05733ABD-FFD6-4580-88DA-65825EF2CB70}:301"/>
</p:tagLst>
</file>

<file path=ppt/tags/tag21.xml><?xml version="1.0" encoding="utf-8"?>
<p:tagLst xmlns:a="http://schemas.openxmlformats.org/drawingml/2006/main" xmlns:r="http://schemas.openxmlformats.org/officeDocument/2006/relationships" xmlns:p="http://schemas.openxmlformats.org/presentationml/2006/main">
  <p:tag name="GENSWF_SLIDE_UID" val="{EF3C5770-8CC9-4E16-8CAE-1EE1A84ABAF0}:328"/>
</p:tagLst>
</file>

<file path=ppt/tags/tag22.xml><?xml version="1.0" encoding="utf-8"?>
<p:tagLst xmlns:a="http://schemas.openxmlformats.org/drawingml/2006/main" xmlns:r="http://schemas.openxmlformats.org/officeDocument/2006/relationships" xmlns:p="http://schemas.openxmlformats.org/presentationml/2006/main">
  <p:tag name="GENSWF_SLIDE_UID" val="{F594E56D-E9AF-498F-A510-73906322AF78}:329"/>
</p:tagLst>
</file>

<file path=ppt/tags/tag23.xml><?xml version="1.0" encoding="utf-8"?>
<p:tagLst xmlns:a="http://schemas.openxmlformats.org/drawingml/2006/main" xmlns:r="http://schemas.openxmlformats.org/officeDocument/2006/relationships" xmlns:p="http://schemas.openxmlformats.org/presentationml/2006/main">
  <p:tag name="GENSWF_SLIDE_UID" val="{0A457D6E-9014-4489-9B9B-C30FAE5DA40B}:302"/>
</p:tagLst>
</file>

<file path=ppt/tags/tag24.xml><?xml version="1.0" encoding="utf-8"?>
<p:tagLst xmlns:a="http://schemas.openxmlformats.org/drawingml/2006/main" xmlns:r="http://schemas.openxmlformats.org/officeDocument/2006/relationships" xmlns:p="http://schemas.openxmlformats.org/presentationml/2006/main">
  <p:tag name="GENSWF_SLIDE_UID" val="{B73B0BE5-0CFA-4582-AEC9-135CCF1AB3B6}:318"/>
</p:tagLst>
</file>

<file path=ppt/tags/tag25.xml><?xml version="1.0" encoding="utf-8"?>
<p:tagLst xmlns:a="http://schemas.openxmlformats.org/drawingml/2006/main" xmlns:r="http://schemas.openxmlformats.org/officeDocument/2006/relationships" xmlns:p="http://schemas.openxmlformats.org/presentationml/2006/main">
  <p:tag name="GENSWF_SLIDE_UID" val="{26614BA6-EA0B-4DA0-B5B6-BE2359F86D27}:291"/>
</p:tagLst>
</file>

<file path=ppt/tags/tag26.xml><?xml version="1.0" encoding="utf-8"?>
<p:tagLst xmlns:a="http://schemas.openxmlformats.org/drawingml/2006/main" xmlns:r="http://schemas.openxmlformats.org/officeDocument/2006/relationships" xmlns:p="http://schemas.openxmlformats.org/presentationml/2006/main">
  <p:tag name="GENSWF_SLIDE_UID" val="{6CE58AC9-914A-4CE7-A00E-9F91E86A1946}:303"/>
</p:tagLst>
</file>

<file path=ppt/tags/tag27.xml><?xml version="1.0" encoding="utf-8"?>
<p:tagLst xmlns:a="http://schemas.openxmlformats.org/drawingml/2006/main" xmlns:r="http://schemas.openxmlformats.org/officeDocument/2006/relationships" xmlns:p="http://schemas.openxmlformats.org/presentationml/2006/main">
  <p:tag name="GENSWF_SLIDE_UID" val="{83BB10EF-4309-41D9-AFC5-56291C07F889}:294"/>
</p:tagLst>
</file>

<file path=ppt/tags/tag28.xml><?xml version="1.0" encoding="utf-8"?>
<p:tagLst xmlns:a="http://schemas.openxmlformats.org/drawingml/2006/main" xmlns:r="http://schemas.openxmlformats.org/officeDocument/2006/relationships" xmlns:p="http://schemas.openxmlformats.org/presentationml/2006/main">
  <p:tag name="GENSWF_SLIDE_UID" val="{ACC8772D-EA46-4BE7-899C-BB715618BD7F}:296"/>
</p:tagLst>
</file>

<file path=ppt/tags/tag29.xml><?xml version="1.0" encoding="utf-8"?>
<p:tagLst xmlns:a="http://schemas.openxmlformats.org/drawingml/2006/main" xmlns:r="http://schemas.openxmlformats.org/officeDocument/2006/relationships" xmlns:p="http://schemas.openxmlformats.org/presentationml/2006/main">
  <p:tag name="GENSWF_SLIDE_UID" val="{ADCA5989-8BE8-43A2-A84D-7F0874079A54}:297"/>
</p:tagLst>
</file>

<file path=ppt/tags/tag3.xml><?xml version="1.0" encoding="utf-8"?>
<p:tagLst xmlns:a="http://schemas.openxmlformats.org/drawingml/2006/main" xmlns:r="http://schemas.openxmlformats.org/officeDocument/2006/relationships" xmlns:p="http://schemas.openxmlformats.org/presentationml/2006/main">
  <p:tag name="GENSWF_SLIDE_UID" val="{18FA609A-DDDA-434D-95BC-A123543D6891}:324"/>
</p:tagLst>
</file>

<file path=ppt/tags/tag30.xml><?xml version="1.0" encoding="utf-8"?>
<p:tagLst xmlns:a="http://schemas.openxmlformats.org/drawingml/2006/main" xmlns:r="http://schemas.openxmlformats.org/officeDocument/2006/relationships" xmlns:p="http://schemas.openxmlformats.org/presentationml/2006/main">
  <p:tag name="GENSWF_SLIDE_UID" val="{C66A9C99-9B22-4AC8-B504-08F6CEC7F74E}:314"/>
</p:tagLst>
</file>

<file path=ppt/tags/tag31.xml><?xml version="1.0" encoding="utf-8"?>
<p:tagLst xmlns:a="http://schemas.openxmlformats.org/drawingml/2006/main" xmlns:r="http://schemas.openxmlformats.org/officeDocument/2006/relationships" xmlns:p="http://schemas.openxmlformats.org/presentationml/2006/main">
  <p:tag name="GENSWF_SLIDE_UID" val="{F9C312FC-A728-47DB-AF44-2160540BA7DB}:327"/>
</p:tagLst>
</file>

<file path=ppt/tags/tag32.xml><?xml version="1.0" encoding="utf-8"?>
<p:tagLst xmlns:a="http://schemas.openxmlformats.org/drawingml/2006/main" xmlns:r="http://schemas.openxmlformats.org/officeDocument/2006/relationships" xmlns:p="http://schemas.openxmlformats.org/presentationml/2006/main">
  <p:tag name="GENSWF_SLIDE_UID" val="{5B0EE7CB-BCEE-4B4A-8635-B5797040AA47}:319"/>
</p:tagLst>
</file>

<file path=ppt/tags/tag33.xml><?xml version="1.0" encoding="utf-8"?>
<p:tagLst xmlns:a="http://schemas.openxmlformats.org/drawingml/2006/main" xmlns:r="http://schemas.openxmlformats.org/officeDocument/2006/relationships" xmlns:p="http://schemas.openxmlformats.org/presentationml/2006/main">
  <p:tag name="GENSWF_SLIDE_UID" val="{5B5EDBC5-CCB3-4E6A-A4FF-9E5BABD869DC}:320"/>
</p:tagLst>
</file>

<file path=ppt/tags/tag34.xml><?xml version="1.0" encoding="utf-8"?>
<p:tagLst xmlns:a="http://schemas.openxmlformats.org/drawingml/2006/main" xmlns:r="http://schemas.openxmlformats.org/officeDocument/2006/relationships" xmlns:p="http://schemas.openxmlformats.org/presentationml/2006/main">
  <p:tag name="GENSWF_SLIDE_UID" val="{FA3BFA51-1F45-493B-B22E-23074F2C7CB7}:321"/>
</p:tagLst>
</file>

<file path=ppt/tags/tag4.xml><?xml version="1.0" encoding="utf-8"?>
<p:tagLst xmlns:a="http://schemas.openxmlformats.org/drawingml/2006/main" xmlns:r="http://schemas.openxmlformats.org/officeDocument/2006/relationships" xmlns:p="http://schemas.openxmlformats.org/presentationml/2006/main">
  <p:tag name="GENSWF_SLIDE_UID" val="{5118ACFB-CBFF-40C8-A7C7-842B87AFD70F}:284"/>
</p:tagLst>
</file>

<file path=ppt/tags/tag5.xml><?xml version="1.0" encoding="utf-8"?>
<p:tagLst xmlns:a="http://schemas.openxmlformats.org/drawingml/2006/main" xmlns:r="http://schemas.openxmlformats.org/officeDocument/2006/relationships" xmlns:p="http://schemas.openxmlformats.org/presentationml/2006/main">
  <p:tag name="GENSWF_SLIDE_UID" val="{46D09C8F-94CB-4D87-A44C-1A968F18C8C5}:322"/>
</p:tagLst>
</file>

<file path=ppt/tags/tag6.xml><?xml version="1.0" encoding="utf-8"?>
<p:tagLst xmlns:a="http://schemas.openxmlformats.org/drawingml/2006/main" xmlns:r="http://schemas.openxmlformats.org/officeDocument/2006/relationships" xmlns:p="http://schemas.openxmlformats.org/presentationml/2006/main">
  <p:tag name="GENSWF_SLIDE_UID" val="{A3E59CFA-27F3-4194-AEFD-25AEE180A898}:315"/>
</p:tagLst>
</file>

<file path=ppt/tags/tag7.xml><?xml version="1.0" encoding="utf-8"?>
<p:tagLst xmlns:a="http://schemas.openxmlformats.org/drawingml/2006/main" xmlns:r="http://schemas.openxmlformats.org/officeDocument/2006/relationships" xmlns:p="http://schemas.openxmlformats.org/presentationml/2006/main">
  <p:tag name="GENSWF_SLIDE_UID" val="{36BF04AD-4562-4ECD-8241-AC1DCE51D2ED}:283"/>
</p:tagLst>
</file>

<file path=ppt/tags/tag8.xml><?xml version="1.0" encoding="utf-8"?>
<p:tagLst xmlns:a="http://schemas.openxmlformats.org/drawingml/2006/main" xmlns:r="http://schemas.openxmlformats.org/officeDocument/2006/relationships" xmlns:p="http://schemas.openxmlformats.org/presentationml/2006/main">
  <p:tag name="GENSWF_SLIDE_UID" val="{75CB3FEA-00BC-4BE7-8C50-BF11A26DABC8}:285"/>
</p:tagLst>
</file>

<file path=ppt/tags/tag9.xml><?xml version="1.0" encoding="utf-8"?>
<p:tagLst xmlns:a="http://schemas.openxmlformats.org/drawingml/2006/main" xmlns:r="http://schemas.openxmlformats.org/officeDocument/2006/relationships" xmlns:p="http://schemas.openxmlformats.org/presentationml/2006/main">
  <p:tag name="GENSWF_SLIDE_UID" val="{225FDF77-AC0C-4766-8399-DCC820AE0EAF}:28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5" ma:contentTypeDescription="Create a new document." ma:contentTypeScope="" ma:versionID="c551eba71778704a2dce5da3a7899f08">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148f8cfc73eb5ef71d8e8afc98991693"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1FC1BC-44AD-4FFD-8303-D7D8CBC8D71A}">
  <ds:schemaRefs>
    <ds:schemaRef ds:uri="http://schemas.microsoft.com/sharepoint/v3/contenttype/forms"/>
  </ds:schemaRefs>
</ds:datastoreItem>
</file>

<file path=customXml/itemProps2.xml><?xml version="1.0" encoding="utf-8"?>
<ds:datastoreItem xmlns:ds="http://schemas.openxmlformats.org/officeDocument/2006/customXml" ds:itemID="{305B685D-92DD-4793-8B0C-E62DA4769BE9}">
  <ds:schemaRefs>
    <ds:schemaRef ds:uri="http://schemas.microsoft.com/office/2006/documentManagement/types"/>
    <ds:schemaRef ds:uri="http://schemas.microsoft.com/office/2006/metadata/properties"/>
    <ds:schemaRef ds:uri="0592969b-b9e0-4bc7-baa3-fba5b5725717"/>
    <ds:schemaRef ds:uri="http://purl.org/dc/elements/1.1/"/>
    <ds:schemaRef ds:uri="d00fb86e-a52e-4f2f-9300-62c8872f8705"/>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C3B3AF6-4E17-4B8F-AFAD-DEA1A4007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9058</TotalTime>
  <Words>3369</Words>
  <Application>Microsoft Office PowerPoint</Application>
  <PresentationFormat>Widescreen</PresentationFormat>
  <Paragraphs>282</Paragraphs>
  <Slides>33</Slides>
  <Notes>33</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Arial</vt:lpstr>
      <vt:lpstr>Calibri</vt:lpstr>
      <vt:lpstr>Cambria Math</vt:lpstr>
      <vt:lpstr>Century Schoolbook</vt:lpstr>
      <vt:lpstr>Courier New</vt:lpstr>
      <vt:lpstr>Times New Roman</vt:lpstr>
      <vt:lpstr>Wingdings</vt:lpstr>
      <vt:lpstr>Wingdings 2</vt:lpstr>
      <vt:lpstr>Oriel</vt:lpstr>
      <vt:lpstr>Equation</vt:lpstr>
      <vt:lpstr>AP Statistics Section 9.1 Distribution of Sample Means</vt:lpstr>
      <vt:lpstr>What’s Important: </vt:lpstr>
      <vt:lpstr>What is a Distribution of Sample Means?</vt:lpstr>
      <vt:lpstr>What’s Important in This Section? </vt:lpstr>
      <vt:lpstr>What is a Distribution of Sample Means?</vt:lpstr>
      <vt:lpstr>I) TERMS: Parameters vs Statistics</vt:lpstr>
      <vt:lpstr>What do you know about the distribution of SAMPLE MEANS?</vt:lpstr>
      <vt:lpstr>PowerPoint Presentation</vt:lpstr>
      <vt:lpstr>Central Limit Theorem: </vt:lpstr>
      <vt:lpstr>Does population distribution matter?</vt:lpstr>
      <vt:lpstr>HOW to Find the STD Dev &amp; Variance in the distribution of Sample means:</vt:lpstr>
      <vt:lpstr>PowerPoint Presentation</vt:lpstr>
      <vt:lpstr>PowerPoint Presentation</vt:lpstr>
      <vt:lpstr>PowerPoint Presentation</vt:lpstr>
      <vt:lpstr>Distribution of Sample Means is EQUAL To population mean:</vt:lpstr>
      <vt:lpstr>Activity:  AVG of Sample Means  Population Mean</vt:lpstr>
      <vt:lpstr>PowerPoint Presentation</vt:lpstr>
      <vt:lpstr>PowerPoint Presentation</vt:lpstr>
      <vt:lpstr>How do we use the distribution of sample means?</vt:lpstr>
      <vt:lpstr>How do we use the distribution of sample means?</vt:lpstr>
      <vt:lpstr>PowerPoint Presentation</vt:lpstr>
      <vt:lpstr>Conditions for Sampling Distribution to be Normally Distributed: </vt:lpstr>
      <vt:lpstr>PowerPoint Presentation</vt:lpstr>
      <vt:lpstr>Ex: In 2010, 9264 students wrote the Euclid contest with a mean of 48.16 and standard Deviation of 17.212.  The scores have a normal distribution  </vt:lpstr>
      <vt:lpstr>PowerPoint Presentation</vt:lpstr>
      <vt:lpstr>Which of the following statements is incorrect? </vt:lpstr>
      <vt:lpstr>PowerPoint Presentation</vt:lpstr>
      <vt:lpstr>PowerPoint Presentation</vt:lpstr>
      <vt:lpstr>PowerPoint Presentation</vt:lpstr>
      <vt:lpstr>PowerPoint Presentation</vt:lpstr>
      <vt:lpstr>Why the standard deviation of the  distribution of sample means equal to σ/√n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9.1 Sampling Distributions</dc:title>
  <dc:creator>danny young</dc:creator>
  <cp:lastModifiedBy>Danny Young</cp:lastModifiedBy>
  <cp:revision>64</cp:revision>
  <dcterms:created xsi:type="dcterms:W3CDTF">2010-12-28T04:37:35Z</dcterms:created>
  <dcterms:modified xsi:type="dcterms:W3CDTF">2025-01-08T20:38:33Z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